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74" r:id="rId5"/>
    <p:sldId id="276" r:id="rId6"/>
    <p:sldId id="259" r:id="rId7"/>
    <p:sldId id="269" r:id="rId8"/>
    <p:sldId id="260" r:id="rId9"/>
    <p:sldId id="261" r:id="rId10"/>
    <p:sldId id="271" r:id="rId11"/>
    <p:sldId id="272" r:id="rId12"/>
    <p:sldId id="275" r:id="rId13"/>
    <p:sldId id="273" r:id="rId14"/>
    <p:sldId id="277" r:id="rId15"/>
    <p:sldId id="263" r:id="rId16"/>
    <p:sldId id="278" r:id="rId17"/>
    <p:sldId id="279" r:id="rId18"/>
    <p:sldId id="264" r:id="rId19"/>
    <p:sldId id="280" r:id="rId20"/>
    <p:sldId id="281" r:id="rId21"/>
    <p:sldId id="282" r:id="rId22"/>
    <p:sldId id="283" r:id="rId23"/>
    <p:sldId id="284" r:id="rId24"/>
    <p:sldId id="285" r:id="rId25"/>
    <p:sldId id="286" r:id="rId26"/>
    <p:sldId id="287" r:id="rId27"/>
    <p:sldId id="288" r:id="rId28"/>
    <p:sldId id="289" r:id="rId29"/>
    <p:sldId id="290" r:id="rId30"/>
  </p:sldIdLst>
  <p:sldSz cx="9144000" cy="6858000" type="screen4x3"/>
  <p:notesSz cx="6858000" cy="9144000"/>
  <p:embeddedFontLst>
    <p:embeddedFont>
      <p:font typeface="Nunito" panose="020B0604020202020204" charset="0"/>
      <p:regular r:id="rId32"/>
      <p:bold r:id="rId33"/>
      <p:italic r:id="rId34"/>
      <p:boldItalic r:id="rId35"/>
    </p:embeddedFont>
    <p:embeddedFont>
      <p:font typeface="Maven Pro" panose="020B0604020202020204" charset="0"/>
      <p:regular r:id="rId36"/>
      <p:bold r:id="rId37"/>
    </p:embeddedFont>
    <p:embeddedFont>
      <p:font typeface="Cambria" panose="020405030504060302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MkFJN4sE1s+BIfDpixmEFZbCg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snapToGrid="0">
      <p:cViewPr>
        <p:scale>
          <a:sx n="75" d="100"/>
          <a:sy n="75" d="100"/>
        </p:scale>
        <p:origin x="123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6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52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49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6329af22aa_0_604"/>
          <p:cNvGrpSpPr/>
          <p:nvPr/>
        </p:nvGrpSpPr>
        <p:grpSpPr>
          <a:xfrm>
            <a:off x="7343003" y="4546120"/>
            <a:ext cx="1691422" cy="2310006"/>
            <a:chOff x="7343003" y="3409675"/>
            <a:chExt cx="1691422" cy="1732548"/>
          </a:xfrm>
        </p:grpSpPr>
        <p:grpSp>
          <p:nvGrpSpPr>
            <p:cNvPr id="11" name="Google Shape;11;g6329af22aa_0_604"/>
            <p:cNvGrpSpPr/>
            <p:nvPr/>
          </p:nvGrpSpPr>
          <p:grpSpPr>
            <a:xfrm>
              <a:off x="7343003" y="4453711"/>
              <a:ext cx="316800" cy="688513"/>
              <a:chOff x="7343003" y="4453711"/>
              <a:chExt cx="316800" cy="688513"/>
            </a:xfrm>
          </p:grpSpPr>
          <p:sp>
            <p:nvSpPr>
              <p:cNvPr id="12" name="Google Shape;12;g6329af22aa_0_60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6329af22aa_0_60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g6329af22aa_0_604"/>
            <p:cNvGrpSpPr/>
            <p:nvPr/>
          </p:nvGrpSpPr>
          <p:grpSpPr>
            <a:xfrm>
              <a:off x="7801210" y="4105700"/>
              <a:ext cx="316800" cy="1036523"/>
              <a:chOff x="7801210" y="4105700"/>
              <a:chExt cx="316800" cy="1036523"/>
            </a:xfrm>
          </p:grpSpPr>
          <p:sp>
            <p:nvSpPr>
              <p:cNvPr id="15" name="Google Shape;15;g6329af22aa_0_60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6329af22aa_0_60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6329af22aa_0_60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g6329af22aa_0_604"/>
            <p:cNvGrpSpPr/>
            <p:nvPr/>
          </p:nvGrpSpPr>
          <p:grpSpPr>
            <a:xfrm>
              <a:off x="8259418" y="3757688"/>
              <a:ext cx="316800" cy="1384535"/>
              <a:chOff x="8259418" y="3757688"/>
              <a:chExt cx="316800" cy="1384535"/>
            </a:xfrm>
          </p:grpSpPr>
          <p:sp>
            <p:nvSpPr>
              <p:cNvPr id="19" name="Google Shape;19;g6329af22aa_0_60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6329af22aa_0_60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6329af22aa_0_60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6329af22aa_0_60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g6329af22aa_0_604"/>
            <p:cNvGrpSpPr/>
            <p:nvPr/>
          </p:nvGrpSpPr>
          <p:grpSpPr>
            <a:xfrm>
              <a:off x="8717625" y="3409675"/>
              <a:ext cx="316800" cy="1732548"/>
              <a:chOff x="8717625" y="3409675"/>
              <a:chExt cx="316800" cy="1732548"/>
            </a:xfrm>
          </p:grpSpPr>
          <p:sp>
            <p:nvSpPr>
              <p:cNvPr id="24" name="Google Shape;24;g6329af22aa_0_60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6329af22aa_0_60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6329af22aa_0_60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6329af22aa_0_60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6329af22aa_0_60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g6329af22aa_0_604"/>
          <p:cNvGrpSpPr/>
          <p:nvPr/>
        </p:nvGrpSpPr>
        <p:grpSpPr>
          <a:xfrm>
            <a:off x="5043503" y="0"/>
            <a:ext cx="3814072" cy="5118675"/>
            <a:chOff x="5043503" y="0"/>
            <a:chExt cx="3814072" cy="3839102"/>
          </a:xfrm>
        </p:grpSpPr>
        <p:sp>
          <p:nvSpPr>
            <p:cNvPr id="30" name="Google Shape;30;g6329af22aa_0_60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6329af22aa_0_60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g6329af22aa_0_604"/>
            <p:cNvGrpSpPr/>
            <p:nvPr/>
          </p:nvGrpSpPr>
          <p:grpSpPr>
            <a:xfrm>
              <a:off x="7647812" y="2704283"/>
              <a:ext cx="635219" cy="635219"/>
              <a:chOff x="6725724" y="2701260"/>
              <a:chExt cx="1208101" cy="1208100"/>
            </a:xfrm>
          </p:grpSpPr>
          <p:sp>
            <p:nvSpPr>
              <p:cNvPr id="33" name="Google Shape;33;g6329af22aa_0_60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6329af22aa_0_60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6329af22aa_0_60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6329af22aa_0_60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6329af22aa_0_604"/>
            <p:cNvGrpSpPr/>
            <p:nvPr/>
          </p:nvGrpSpPr>
          <p:grpSpPr>
            <a:xfrm>
              <a:off x="7952720" y="179238"/>
              <a:ext cx="873165" cy="873003"/>
              <a:chOff x="7754428" y="208725"/>
              <a:chExt cx="541800" cy="541800"/>
            </a:xfrm>
          </p:grpSpPr>
          <p:sp>
            <p:nvSpPr>
              <p:cNvPr id="38" name="Google Shape;38;g6329af22aa_0_60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6329af22aa_0_60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6329af22aa_0_60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6329af22aa_0_60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6329af22aa_0_60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6329af22aa_0_60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6329af22aa_0_60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6329af22aa_0_60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g6329af22aa_0_604"/>
          <p:cNvSpPr txBox="1">
            <a:spLocks noGrp="1"/>
          </p:cNvSpPr>
          <p:nvPr>
            <p:ph type="ctrTitle"/>
          </p:nvPr>
        </p:nvSpPr>
        <p:spPr>
          <a:xfrm>
            <a:off x="824000" y="2151750"/>
            <a:ext cx="4255500" cy="2497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g6329af22aa_0_604"/>
          <p:cNvSpPr txBox="1">
            <a:spLocks noGrp="1"/>
          </p:cNvSpPr>
          <p:nvPr>
            <p:ph type="subTitle" idx="1"/>
          </p:nvPr>
        </p:nvSpPr>
        <p:spPr>
          <a:xfrm>
            <a:off x="824000" y="4795067"/>
            <a:ext cx="4255500" cy="927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g6329af22aa_0_60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6329af22aa_0_736"/>
          <p:cNvGrpSpPr/>
          <p:nvPr/>
        </p:nvGrpSpPr>
        <p:grpSpPr>
          <a:xfrm>
            <a:off x="52" y="5465463"/>
            <a:ext cx="9144036" cy="1392365"/>
            <a:chOff x="52" y="4099200"/>
            <a:chExt cx="9144036" cy="1044300"/>
          </a:xfrm>
        </p:grpSpPr>
        <p:grpSp>
          <p:nvGrpSpPr>
            <p:cNvPr id="143" name="Google Shape;143;g6329af22aa_0_736"/>
            <p:cNvGrpSpPr/>
            <p:nvPr/>
          </p:nvGrpSpPr>
          <p:grpSpPr>
            <a:xfrm>
              <a:off x="52" y="4309200"/>
              <a:ext cx="231622" cy="834300"/>
              <a:chOff x="2688737" y="4301380"/>
              <a:chExt cx="231900" cy="834300"/>
            </a:xfrm>
          </p:grpSpPr>
          <p:sp>
            <p:nvSpPr>
              <p:cNvPr id="144" name="Google Shape;144;g6329af22aa_0_736"/>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6329af22aa_0_73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6329af22aa_0_73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6329af22aa_0_736"/>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g6329af22aa_0_736"/>
            <p:cNvGrpSpPr/>
            <p:nvPr/>
          </p:nvGrpSpPr>
          <p:grpSpPr>
            <a:xfrm>
              <a:off x="371406" y="4099200"/>
              <a:ext cx="231622" cy="1044300"/>
              <a:chOff x="2688737" y="4091380"/>
              <a:chExt cx="231900" cy="1044300"/>
            </a:xfrm>
          </p:grpSpPr>
          <p:sp>
            <p:nvSpPr>
              <p:cNvPr id="149" name="Google Shape;149;g6329af22aa_0_736"/>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6329af22aa_0_73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6329af22aa_0_73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6329af22aa_0_736"/>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6329af22aa_0_736"/>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g6329af22aa_0_736"/>
            <p:cNvGrpSpPr/>
            <p:nvPr/>
          </p:nvGrpSpPr>
          <p:grpSpPr>
            <a:xfrm>
              <a:off x="742761" y="4309200"/>
              <a:ext cx="231622" cy="834300"/>
              <a:chOff x="2688737" y="4301380"/>
              <a:chExt cx="231900" cy="834300"/>
            </a:xfrm>
          </p:grpSpPr>
          <p:sp>
            <p:nvSpPr>
              <p:cNvPr id="155" name="Google Shape;155;g6329af22aa_0_736"/>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6329af22aa_0_73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6329af22aa_0_73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6329af22aa_0_736"/>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g6329af22aa_0_736"/>
            <p:cNvGrpSpPr/>
            <p:nvPr/>
          </p:nvGrpSpPr>
          <p:grpSpPr>
            <a:xfrm>
              <a:off x="1114115" y="4518900"/>
              <a:ext cx="231622" cy="624600"/>
              <a:chOff x="2688737" y="4511080"/>
              <a:chExt cx="231900" cy="624600"/>
            </a:xfrm>
          </p:grpSpPr>
          <p:sp>
            <p:nvSpPr>
              <p:cNvPr id="160" name="Google Shape;160;g6329af22aa_0_736"/>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6329af22aa_0_73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6329af22aa_0_736"/>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g6329af22aa_0_736"/>
            <p:cNvGrpSpPr/>
            <p:nvPr/>
          </p:nvGrpSpPr>
          <p:grpSpPr>
            <a:xfrm>
              <a:off x="1856753" y="4099200"/>
              <a:ext cx="231600" cy="1044300"/>
              <a:chOff x="1856753" y="4099200"/>
              <a:chExt cx="231600" cy="1044300"/>
            </a:xfrm>
          </p:grpSpPr>
          <p:sp>
            <p:nvSpPr>
              <p:cNvPr id="164" name="Google Shape;164;g6329af22aa_0_736"/>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6329af22aa_0_736"/>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6329af22aa_0_73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6329af22aa_0_736"/>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6329af22aa_0_736"/>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g6329af22aa_0_736"/>
            <p:cNvGrpSpPr/>
            <p:nvPr/>
          </p:nvGrpSpPr>
          <p:grpSpPr>
            <a:xfrm>
              <a:off x="2228107" y="4309200"/>
              <a:ext cx="231600" cy="834300"/>
              <a:chOff x="2228107" y="4309200"/>
              <a:chExt cx="231600" cy="834300"/>
            </a:xfrm>
          </p:grpSpPr>
          <p:sp>
            <p:nvSpPr>
              <p:cNvPr id="170" name="Google Shape;170;g6329af22aa_0_736"/>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6329af22aa_0_736"/>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6329af22aa_0_736"/>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6329af22aa_0_736"/>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g6329af22aa_0_736"/>
            <p:cNvGrpSpPr/>
            <p:nvPr/>
          </p:nvGrpSpPr>
          <p:grpSpPr>
            <a:xfrm>
              <a:off x="2599462" y="4518900"/>
              <a:ext cx="231600" cy="624600"/>
              <a:chOff x="2599462" y="4518900"/>
              <a:chExt cx="231600" cy="624600"/>
            </a:xfrm>
          </p:grpSpPr>
          <p:sp>
            <p:nvSpPr>
              <p:cNvPr id="175" name="Google Shape;175;g6329af22aa_0_736"/>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6329af22aa_0_73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6329af22aa_0_736"/>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g6329af22aa_0_736"/>
            <p:cNvGrpSpPr/>
            <p:nvPr/>
          </p:nvGrpSpPr>
          <p:grpSpPr>
            <a:xfrm>
              <a:off x="3342171" y="4099200"/>
              <a:ext cx="231600" cy="1044300"/>
              <a:chOff x="3342171" y="4099200"/>
              <a:chExt cx="231600" cy="1044300"/>
            </a:xfrm>
          </p:grpSpPr>
          <p:sp>
            <p:nvSpPr>
              <p:cNvPr id="179" name="Google Shape;179;g6329af22aa_0_736"/>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g6329af22aa_0_736"/>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6329af22aa_0_736"/>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6329af22aa_0_736"/>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6329af22aa_0_736"/>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g6329af22aa_0_736"/>
            <p:cNvGrpSpPr/>
            <p:nvPr/>
          </p:nvGrpSpPr>
          <p:grpSpPr>
            <a:xfrm>
              <a:off x="3713525" y="4309200"/>
              <a:ext cx="231600" cy="834300"/>
              <a:chOff x="3713525" y="4309200"/>
              <a:chExt cx="231600" cy="834300"/>
            </a:xfrm>
          </p:grpSpPr>
          <p:sp>
            <p:nvSpPr>
              <p:cNvPr id="185" name="Google Shape;185;g6329af22aa_0_736"/>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6329af22aa_0_73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6329af22aa_0_736"/>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6329af22aa_0_736"/>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g6329af22aa_0_736"/>
            <p:cNvGrpSpPr/>
            <p:nvPr/>
          </p:nvGrpSpPr>
          <p:grpSpPr>
            <a:xfrm>
              <a:off x="1485398" y="4309200"/>
              <a:ext cx="231600" cy="834300"/>
              <a:chOff x="1485398" y="4309200"/>
              <a:chExt cx="231600" cy="834300"/>
            </a:xfrm>
          </p:grpSpPr>
          <p:sp>
            <p:nvSpPr>
              <p:cNvPr id="190" name="Google Shape;190;g6329af22aa_0_736"/>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6329af22aa_0_736"/>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6329af22aa_0_736"/>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6329af22aa_0_736"/>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g6329af22aa_0_736"/>
            <p:cNvGrpSpPr/>
            <p:nvPr/>
          </p:nvGrpSpPr>
          <p:grpSpPr>
            <a:xfrm>
              <a:off x="4084879" y="4518900"/>
              <a:ext cx="231600" cy="624600"/>
              <a:chOff x="4084879" y="4518900"/>
              <a:chExt cx="231600" cy="624600"/>
            </a:xfrm>
          </p:grpSpPr>
          <p:sp>
            <p:nvSpPr>
              <p:cNvPr id="195" name="Google Shape;195;g6329af22aa_0_736"/>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6329af22aa_0_73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6329af22aa_0_736"/>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g6329af22aa_0_736"/>
            <p:cNvGrpSpPr/>
            <p:nvPr/>
          </p:nvGrpSpPr>
          <p:grpSpPr>
            <a:xfrm>
              <a:off x="2970816" y="4309200"/>
              <a:ext cx="231600" cy="834300"/>
              <a:chOff x="2970816" y="4309200"/>
              <a:chExt cx="231600" cy="834300"/>
            </a:xfrm>
          </p:grpSpPr>
          <p:sp>
            <p:nvSpPr>
              <p:cNvPr id="199" name="Google Shape;199;g6329af22aa_0_736"/>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6329af22aa_0_736"/>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6329af22aa_0_736"/>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6329af22aa_0_736"/>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g6329af22aa_0_736"/>
            <p:cNvGrpSpPr/>
            <p:nvPr/>
          </p:nvGrpSpPr>
          <p:grpSpPr>
            <a:xfrm>
              <a:off x="4456234" y="4309200"/>
              <a:ext cx="231600" cy="834300"/>
              <a:chOff x="4456234" y="4309200"/>
              <a:chExt cx="231600" cy="834300"/>
            </a:xfrm>
          </p:grpSpPr>
          <p:sp>
            <p:nvSpPr>
              <p:cNvPr id="204" name="Google Shape;204;g6329af22aa_0_736"/>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6329af22aa_0_736"/>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6329af22aa_0_73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329af22aa_0_736"/>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g6329af22aa_0_736"/>
            <p:cNvGrpSpPr/>
            <p:nvPr/>
          </p:nvGrpSpPr>
          <p:grpSpPr>
            <a:xfrm>
              <a:off x="4827588" y="4099200"/>
              <a:ext cx="231600" cy="1044300"/>
              <a:chOff x="4827588" y="4099200"/>
              <a:chExt cx="231600" cy="1044300"/>
            </a:xfrm>
          </p:grpSpPr>
          <p:sp>
            <p:nvSpPr>
              <p:cNvPr id="209" name="Google Shape;209;g6329af22aa_0_736"/>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6329af22aa_0_736"/>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6329af22aa_0_736"/>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6329af22aa_0_736"/>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6329af22aa_0_736"/>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g6329af22aa_0_736"/>
            <p:cNvGrpSpPr/>
            <p:nvPr/>
          </p:nvGrpSpPr>
          <p:grpSpPr>
            <a:xfrm>
              <a:off x="5198943" y="4309200"/>
              <a:ext cx="231600" cy="834300"/>
              <a:chOff x="5198943" y="4309200"/>
              <a:chExt cx="231600" cy="834300"/>
            </a:xfrm>
          </p:grpSpPr>
          <p:sp>
            <p:nvSpPr>
              <p:cNvPr id="215" name="Google Shape;215;g6329af22aa_0_736"/>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329af22aa_0_73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6329af22aa_0_736"/>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6329af22aa_0_736"/>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g6329af22aa_0_736"/>
            <p:cNvGrpSpPr/>
            <p:nvPr/>
          </p:nvGrpSpPr>
          <p:grpSpPr>
            <a:xfrm>
              <a:off x="5570297" y="4518900"/>
              <a:ext cx="231600" cy="624600"/>
              <a:chOff x="5570297" y="4518900"/>
              <a:chExt cx="231600" cy="624600"/>
            </a:xfrm>
          </p:grpSpPr>
          <p:sp>
            <p:nvSpPr>
              <p:cNvPr id="220" name="Google Shape;220;g6329af22aa_0_736"/>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6329af22aa_0_736"/>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6329af22aa_0_736"/>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g6329af22aa_0_736"/>
            <p:cNvGrpSpPr/>
            <p:nvPr/>
          </p:nvGrpSpPr>
          <p:grpSpPr>
            <a:xfrm>
              <a:off x="5941652" y="4309200"/>
              <a:ext cx="231600" cy="834300"/>
              <a:chOff x="5941652" y="4309200"/>
              <a:chExt cx="231600" cy="834300"/>
            </a:xfrm>
          </p:grpSpPr>
          <p:sp>
            <p:nvSpPr>
              <p:cNvPr id="224" name="Google Shape;224;g6329af22aa_0_736"/>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6329af22aa_0_736"/>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6329af22aa_0_73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6329af22aa_0_736"/>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g6329af22aa_0_736"/>
            <p:cNvGrpSpPr/>
            <p:nvPr/>
          </p:nvGrpSpPr>
          <p:grpSpPr>
            <a:xfrm>
              <a:off x="6313006" y="4099200"/>
              <a:ext cx="231600" cy="1044300"/>
              <a:chOff x="6313006" y="4099200"/>
              <a:chExt cx="231600" cy="1044300"/>
            </a:xfrm>
          </p:grpSpPr>
          <p:sp>
            <p:nvSpPr>
              <p:cNvPr id="229" name="Google Shape;229;g6329af22aa_0_736"/>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6329af22aa_0_736"/>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6329af22aa_0_736"/>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6329af22aa_0_736"/>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329af22aa_0_736"/>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g6329af22aa_0_736"/>
            <p:cNvGrpSpPr/>
            <p:nvPr/>
          </p:nvGrpSpPr>
          <p:grpSpPr>
            <a:xfrm>
              <a:off x="6684361" y="4309200"/>
              <a:ext cx="231600" cy="834300"/>
              <a:chOff x="6684361" y="4309200"/>
              <a:chExt cx="231600" cy="834300"/>
            </a:xfrm>
          </p:grpSpPr>
          <p:sp>
            <p:nvSpPr>
              <p:cNvPr id="235" name="Google Shape;235;g6329af22aa_0_736"/>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6329af22aa_0_7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6329af22aa_0_736"/>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6329af22aa_0_736"/>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g6329af22aa_0_736"/>
            <p:cNvGrpSpPr/>
            <p:nvPr/>
          </p:nvGrpSpPr>
          <p:grpSpPr>
            <a:xfrm>
              <a:off x="7055715" y="4518900"/>
              <a:ext cx="231600" cy="624600"/>
              <a:chOff x="7055715" y="4518900"/>
              <a:chExt cx="231600" cy="624600"/>
            </a:xfrm>
          </p:grpSpPr>
          <p:sp>
            <p:nvSpPr>
              <p:cNvPr id="240" name="Google Shape;240;g6329af22aa_0_736"/>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6329af22aa_0_736"/>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6329af22aa_0_736"/>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g6329af22aa_0_736"/>
            <p:cNvGrpSpPr/>
            <p:nvPr/>
          </p:nvGrpSpPr>
          <p:grpSpPr>
            <a:xfrm>
              <a:off x="7798424" y="4099200"/>
              <a:ext cx="231600" cy="1044300"/>
              <a:chOff x="7798424" y="4099200"/>
              <a:chExt cx="231600" cy="1044300"/>
            </a:xfrm>
          </p:grpSpPr>
          <p:sp>
            <p:nvSpPr>
              <p:cNvPr id="244" name="Google Shape;244;g6329af22aa_0_736"/>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6329af22aa_0_736"/>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6329af22aa_0_73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6329af22aa_0_736"/>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6329af22aa_0_736"/>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g6329af22aa_0_736"/>
            <p:cNvGrpSpPr/>
            <p:nvPr/>
          </p:nvGrpSpPr>
          <p:grpSpPr>
            <a:xfrm>
              <a:off x="8169779" y="4309200"/>
              <a:ext cx="231600" cy="834300"/>
              <a:chOff x="8169779" y="4309200"/>
              <a:chExt cx="231600" cy="834300"/>
            </a:xfrm>
          </p:grpSpPr>
          <p:sp>
            <p:nvSpPr>
              <p:cNvPr id="250" name="Google Shape;250;g6329af22aa_0_736"/>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6329af22aa_0_736"/>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6329af22aa_0_736"/>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6329af22aa_0_736"/>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g6329af22aa_0_736"/>
            <p:cNvGrpSpPr/>
            <p:nvPr/>
          </p:nvGrpSpPr>
          <p:grpSpPr>
            <a:xfrm>
              <a:off x="7427070" y="4309200"/>
              <a:ext cx="231600" cy="834300"/>
              <a:chOff x="7427070" y="4309200"/>
              <a:chExt cx="231600" cy="834300"/>
            </a:xfrm>
          </p:grpSpPr>
          <p:sp>
            <p:nvSpPr>
              <p:cNvPr id="255" name="Google Shape;255;g6329af22aa_0_736"/>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6329af22aa_0_73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6329af22aa_0_736"/>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6329af22aa_0_736"/>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g6329af22aa_0_736"/>
            <p:cNvGrpSpPr/>
            <p:nvPr/>
          </p:nvGrpSpPr>
          <p:grpSpPr>
            <a:xfrm>
              <a:off x="8541133" y="4518900"/>
              <a:ext cx="231600" cy="624600"/>
              <a:chOff x="8541133" y="4518900"/>
              <a:chExt cx="231600" cy="624600"/>
            </a:xfrm>
          </p:grpSpPr>
          <p:sp>
            <p:nvSpPr>
              <p:cNvPr id="260" name="Google Shape;260;g6329af22aa_0_736"/>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6329af22aa_0_736"/>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6329af22aa_0_736"/>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g6329af22aa_0_736"/>
            <p:cNvGrpSpPr/>
            <p:nvPr/>
          </p:nvGrpSpPr>
          <p:grpSpPr>
            <a:xfrm>
              <a:off x="8912488" y="4309200"/>
              <a:ext cx="231600" cy="834300"/>
              <a:chOff x="8912488" y="4309200"/>
              <a:chExt cx="231600" cy="834300"/>
            </a:xfrm>
          </p:grpSpPr>
          <p:sp>
            <p:nvSpPr>
              <p:cNvPr id="264" name="Google Shape;264;g6329af22aa_0_736"/>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6329af22aa_0_736"/>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6329af22aa_0_73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329af22aa_0_736"/>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g6329af22aa_0_736"/>
          <p:cNvSpPr txBox="1">
            <a:spLocks noGrp="1"/>
          </p:cNvSpPr>
          <p:nvPr>
            <p:ph type="title" hasCustomPrompt="1"/>
          </p:nvPr>
        </p:nvSpPr>
        <p:spPr>
          <a:xfrm>
            <a:off x="1388625" y="1030300"/>
            <a:ext cx="6366900" cy="24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6329af22aa_0_736"/>
          <p:cNvSpPr txBox="1">
            <a:spLocks noGrp="1"/>
          </p:cNvSpPr>
          <p:nvPr>
            <p:ph type="body" idx="1"/>
          </p:nvPr>
        </p:nvSpPr>
        <p:spPr>
          <a:xfrm>
            <a:off x="1388625" y="3616400"/>
            <a:ext cx="6366900" cy="14817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g6329af22aa_0_73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6329af22aa_0_86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73"/>
        <p:cNvGrpSpPr/>
        <p:nvPr/>
      </p:nvGrpSpPr>
      <p:grpSpPr>
        <a:xfrm>
          <a:off x="0" y="0"/>
          <a:ext cx="0" cy="0"/>
          <a:chOff x="0" y="0"/>
          <a:chExt cx="0" cy="0"/>
        </a:xfrm>
      </p:grpSpPr>
      <p:sp>
        <p:nvSpPr>
          <p:cNvPr id="274" name="Google Shape;274;g6329af22aa_0_86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g6329af22aa_0_86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1600"/>
              </a:spcBef>
              <a:spcAft>
                <a:spcPts val="0"/>
              </a:spcAft>
              <a:buSzPts val="1800"/>
              <a:buChar char="○"/>
              <a:defRPr/>
            </a:lvl2pPr>
            <a:lvl3pPr marL="1371600" lvl="2" indent="-342900" algn="l" rtl="0">
              <a:spcBef>
                <a:spcPts val="1600"/>
              </a:spcBef>
              <a:spcAft>
                <a:spcPts val="0"/>
              </a:spcAft>
              <a:buSzPts val="1800"/>
              <a:buChar char="■"/>
              <a:defRPr/>
            </a:lvl3pPr>
            <a:lvl4pPr marL="1828800" lvl="3" indent="-342900" algn="l" rtl="0">
              <a:spcBef>
                <a:spcPts val="1600"/>
              </a:spcBef>
              <a:spcAft>
                <a:spcPts val="0"/>
              </a:spcAft>
              <a:buSzPts val="1800"/>
              <a:buChar char="●"/>
              <a:defRPr/>
            </a:lvl4pPr>
            <a:lvl5pPr marL="2286000" lvl="4" indent="-342900" algn="l" rtl="0">
              <a:spcBef>
                <a:spcPts val="1600"/>
              </a:spcBef>
              <a:spcAft>
                <a:spcPts val="0"/>
              </a:spcAft>
              <a:buSzPts val="1800"/>
              <a:buChar char="○"/>
              <a:defRPr/>
            </a:lvl5pPr>
            <a:lvl6pPr marL="2743200" lvl="5" indent="-342900" algn="l" rtl="0">
              <a:spcBef>
                <a:spcPts val="1600"/>
              </a:spcBef>
              <a:spcAft>
                <a:spcPts val="0"/>
              </a:spcAft>
              <a:buSzPts val="1800"/>
              <a:buChar char="■"/>
              <a:defRPr/>
            </a:lvl6pPr>
            <a:lvl7pPr marL="3200400" lvl="6" indent="-342900" algn="l" rtl="0">
              <a:spcBef>
                <a:spcPts val="1600"/>
              </a:spcBef>
              <a:spcAft>
                <a:spcPts val="0"/>
              </a:spcAft>
              <a:buSzPts val="1800"/>
              <a:buChar char="●"/>
              <a:defRPr/>
            </a:lvl7pPr>
            <a:lvl8pPr marL="3657600" lvl="7" indent="-342900" algn="l" rtl="0">
              <a:spcBef>
                <a:spcPts val="1600"/>
              </a:spcBef>
              <a:spcAft>
                <a:spcPts val="0"/>
              </a:spcAft>
              <a:buSzPts val="1800"/>
              <a:buChar char="○"/>
              <a:defRPr/>
            </a:lvl8pPr>
            <a:lvl9pPr marL="4114800" lvl="8" indent="-342900" algn="l" rtl="0">
              <a:spcBef>
                <a:spcPts val="1600"/>
              </a:spcBef>
              <a:spcAft>
                <a:spcPts val="1600"/>
              </a:spcAft>
              <a:buSzPts val="1800"/>
              <a:buChar char="■"/>
              <a:defRPr/>
            </a:lvl9pPr>
          </a:lstStyle>
          <a:p>
            <a:endParaRPr/>
          </a:p>
        </p:txBody>
      </p:sp>
      <p:sp>
        <p:nvSpPr>
          <p:cNvPr id="276" name="Google Shape;276;g6329af22aa_0_868"/>
          <p:cNvSpPr txBox="1">
            <a:spLocks noGrp="1"/>
          </p:cNvSpPr>
          <p:nvPr>
            <p:ph type="dt" idx="10"/>
          </p:nvPr>
        </p:nvSpPr>
        <p:spPr>
          <a:xfrm rot="-5400000">
            <a:off x="7551320" y="16459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6329af22aa_0_868"/>
          <p:cNvSpPr txBox="1">
            <a:spLocks noGrp="1"/>
          </p:cNvSpPr>
          <p:nvPr>
            <p:ph type="ftr" idx="11"/>
          </p:nvPr>
        </p:nvSpPr>
        <p:spPr>
          <a:xfrm rot="-5400000">
            <a:off x="7586870" y="4048780"/>
            <a:ext cx="2367300" cy="3657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6329af22aa_0_868"/>
          <p:cNvSpPr>
            <a:spLocks noGrp="1"/>
          </p:cNvSpPr>
          <p:nvPr>
            <p:ph type="sldNum" idx="12"/>
          </p:nvPr>
        </p:nvSpPr>
        <p:spPr>
          <a:xfrm>
            <a:off x="8531788" y="5648960"/>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6329af22aa_0_644"/>
          <p:cNvGrpSpPr/>
          <p:nvPr/>
        </p:nvGrpSpPr>
        <p:grpSpPr>
          <a:xfrm>
            <a:off x="146769" y="4541"/>
            <a:ext cx="1233215" cy="1846001"/>
            <a:chOff x="146769" y="3406"/>
            <a:chExt cx="1233215" cy="1384535"/>
          </a:xfrm>
        </p:grpSpPr>
        <p:grpSp>
          <p:nvGrpSpPr>
            <p:cNvPr id="51" name="Google Shape;51;g6329af22aa_0_644"/>
            <p:cNvGrpSpPr/>
            <p:nvPr/>
          </p:nvGrpSpPr>
          <p:grpSpPr>
            <a:xfrm>
              <a:off x="1063183" y="3406"/>
              <a:ext cx="316800" cy="688513"/>
              <a:chOff x="1063183" y="3406"/>
              <a:chExt cx="316800" cy="688513"/>
            </a:xfrm>
          </p:grpSpPr>
          <p:sp>
            <p:nvSpPr>
              <p:cNvPr id="52" name="Google Shape;52;g6329af22aa_0_644"/>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6329af22aa_0_644"/>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g6329af22aa_0_644"/>
            <p:cNvGrpSpPr/>
            <p:nvPr/>
          </p:nvGrpSpPr>
          <p:grpSpPr>
            <a:xfrm>
              <a:off x="604976" y="3406"/>
              <a:ext cx="316800" cy="1036524"/>
              <a:chOff x="604976" y="3406"/>
              <a:chExt cx="316800" cy="1036524"/>
            </a:xfrm>
          </p:grpSpPr>
          <p:sp>
            <p:nvSpPr>
              <p:cNvPr id="55" name="Google Shape;55;g6329af22aa_0_644"/>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6329af22aa_0_644"/>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6329af22aa_0_644"/>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g6329af22aa_0_644"/>
            <p:cNvGrpSpPr/>
            <p:nvPr/>
          </p:nvGrpSpPr>
          <p:grpSpPr>
            <a:xfrm>
              <a:off x="146769" y="3406"/>
              <a:ext cx="316800" cy="1384535"/>
              <a:chOff x="146769" y="3406"/>
              <a:chExt cx="316800" cy="1384535"/>
            </a:xfrm>
          </p:grpSpPr>
          <p:sp>
            <p:nvSpPr>
              <p:cNvPr id="59" name="Google Shape;59;g6329af22aa_0_644"/>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g6329af22aa_0_644"/>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g6329af22aa_0_644"/>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6329af22aa_0_644"/>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g6329af22aa_0_644"/>
          <p:cNvGrpSpPr/>
          <p:nvPr/>
        </p:nvGrpSpPr>
        <p:grpSpPr>
          <a:xfrm>
            <a:off x="6775084" y="3871914"/>
            <a:ext cx="2186148" cy="2985925"/>
            <a:chOff x="6775084" y="2904008"/>
            <a:chExt cx="2186148" cy="2239500"/>
          </a:xfrm>
        </p:grpSpPr>
        <p:grpSp>
          <p:nvGrpSpPr>
            <p:cNvPr id="64" name="Google Shape;64;g6329af22aa_0_644"/>
            <p:cNvGrpSpPr/>
            <p:nvPr/>
          </p:nvGrpSpPr>
          <p:grpSpPr>
            <a:xfrm>
              <a:off x="6775084" y="4253708"/>
              <a:ext cx="409500" cy="889800"/>
              <a:chOff x="6775084" y="4253708"/>
              <a:chExt cx="409500" cy="889800"/>
            </a:xfrm>
          </p:grpSpPr>
          <p:sp>
            <p:nvSpPr>
              <p:cNvPr id="65" name="Google Shape;65;g6329af22aa_0_644"/>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6329af22aa_0_644"/>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g6329af22aa_0_644"/>
            <p:cNvGrpSpPr/>
            <p:nvPr/>
          </p:nvGrpSpPr>
          <p:grpSpPr>
            <a:xfrm>
              <a:off x="7367299" y="3804008"/>
              <a:ext cx="409500" cy="1339500"/>
              <a:chOff x="7367299" y="3804008"/>
              <a:chExt cx="409500" cy="1339500"/>
            </a:xfrm>
          </p:grpSpPr>
          <p:sp>
            <p:nvSpPr>
              <p:cNvPr id="68" name="Google Shape;68;g6329af22aa_0_644"/>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6329af22aa_0_644"/>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6329af22aa_0_644"/>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g6329af22aa_0_644"/>
            <p:cNvGrpSpPr/>
            <p:nvPr/>
          </p:nvGrpSpPr>
          <p:grpSpPr>
            <a:xfrm>
              <a:off x="7959516" y="3354008"/>
              <a:ext cx="409500" cy="1789500"/>
              <a:chOff x="7959516" y="3354008"/>
              <a:chExt cx="409500" cy="1789500"/>
            </a:xfrm>
          </p:grpSpPr>
          <p:sp>
            <p:nvSpPr>
              <p:cNvPr id="72" name="Google Shape;72;g6329af22aa_0_644"/>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6329af22aa_0_644"/>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6329af22aa_0_64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6329af22aa_0_644"/>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g6329af22aa_0_644"/>
            <p:cNvGrpSpPr/>
            <p:nvPr/>
          </p:nvGrpSpPr>
          <p:grpSpPr>
            <a:xfrm>
              <a:off x="8551731" y="2904008"/>
              <a:ext cx="409500" cy="2239500"/>
              <a:chOff x="8551731" y="2904008"/>
              <a:chExt cx="409500" cy="2239500"/>
            </a:xfrm>
          </p:grpSpPr>
          <p:sp>
            <p:nvSpPr>
              <p:cNvPr id="77" name="Google Shape;77;g6329af22aa_0_644"/>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6329af22aa_0_644"/>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6329af22aa_0_644"/>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6329af22aa_0_644"/>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6329af22aa_0_644"/>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g6329af22aa_0_644"/>
          <p:cNvSpPr txBox="1">
            <a:spLocks noGrp="1"/>
          </p:cNvSpPr>
          <p:nvPr>
            <p:ph type="title"/>
          </p:nvPr>
        </p:nvSpPr>
        <p:spPr>
          <a:xfrm>
            <a:off x="824000" y="2151767"/>
            <a:ext cx="5857800" cy="2497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g6329af22aa_0_64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6329af22aa_0_679"/>
          <p:cNvGrpSpPr/>
          <p:nvPr/>
        </p:nvGrpSpPr>
        <p:grpSpPr>
          <a:xfrm>
            <a:off x="625966" y="399168"/>
            <a:ext cx="999312" cy="1332416"/>
            <a:chOff x="348199" y="179450"/>
            <a:chExt cx="1116300" cy="1116300"/>
          </a:xfrm>
        </p:grpSpPr>
        <p:sp>
          <p:nvSpPr>
            <p:cNvPr id="86" name="Google Shape;86;g6329af22aa_0_67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6329af22aa_0_67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g6329af22aa_0_679"/>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6329af22aa_0_679"/>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g6329af22aa_0_679"/>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g6329af22aa_0_686"/>
          <p:cNvGrpSpPr/>
          <p:nvPr/>
        </p:nvGrpSpPr>
        <p:grpSpPr>
          <a:xfrm>
            <a:off x="625966" y="399168"/>
            <a:ext cx="999312" cy="1332416"/>
            <a:chOff x="348199" y="179450"/>
            <a:chExt cx="1116300" cy="1116300"/>
          </a:xfrm>
        </p:grpSpPr>
        <p:sp>
          <p:nvSpPr>
            <p:cNvPr id="93" name="Google Shape;93;g6329af22aa_0_6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6329af22aa_0_68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g6329af22aa_0_686"/>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g6329af22aa_0_686"/>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g6329af22aa_0_686"/>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g6329af22aa_0_68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6329af22aa_0_694"/>
          <p:cNvGrpSpPr/>
          <p:nvPr/>
        </p:nvGrpSpPr>
        <p:grpSpPr>
          <a:xfrm>
            <a:off x="625966" y="399168"/>
            <a:ext cx="999312" cy="1332416"/>
            <a:chOff x="348199" y="179450"/>
            <a:chExt cx="1116300" cy="1116300"/>
          </a:xfrm>
        </p:grpSpPr>
        <p:sp>
          <p:nvSpPr>
            <p:cNvPr id="101" name="Google Shape;101;g6329af22aa_0_69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6329af22aa_0_6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g6329af22aa_0_694"/>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g6329af22aa_0_69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6329af22aa_0_700"/>
          <p:cNvGrpSpPr/>
          <p:nvPr/>
        </p:nvGrpSpPr>
        <p:grpSpPr>
          <a:xfrm>
            <a:off x="625966" y="399168"/>
            <a:ext cx="999312" cy="1332416"/>
            <a:chOff x="348199" y="179450"/>
            <a:chExt cx="1116300" cy="1116300"/>
          </a:xfrm>
        </p:grpSpPr>
        <p:sp>
          <p:nvSpPr>
            <p:cNvPr id="107" name="Google Shape;107;g6329af22aa_0_70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6329af22aa_0_70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g6329af22aa_0_700"/>
          <p:cNvSpPr txBox="1">
            <a:spLocks noGrp="1"/>
          </p:cNvSpPr>
          <p:nvPr>
            <p:ph type="title"/>
          </p:nvPr>
        </p:nvSpPr>
        <p:spPr>
          <a:xfrm>
            <a:off x="1303800" y="798100"/>
            <a:ext cx="3312000" cy="2120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g6329af22aa_0_700"/>
          <p:cNvSpPr txBox="1">
            <a:spLocks noGrp="1"/>
          </p:cNvSpPr>
          <p:nvPr>
            <p:ph type="body" idx="1"/>
          </p:nvPr>
        </p:nvSpPr>
        <p:spPr>
          <a:xfrm>
            <a:off x="1303800" y="3079567"/>
            <a:ext cx="3312000" cy="2962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g6329af22aa_0_700"/>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6329af22aa_0_707"/>
          <p:cNvGrpSpPr/>
          <p:nvPr/>
        </p:nvGrpSpPr>
        <p:grpSpPr>
          <a:xfrm>
            <a:off x="6866714" y="1742"/>
            <a:ext cx="2267451" cy="3468833"/>
            <a:chOff x="6790514" y="1306"/>
            <a:chExt cx="2267451" cy="2601690"/>
          </a:xfrm>
        </p:grpSpPr>
        <p:grpSp>
          <p:nvGrpSpPr>
            <p:cNvPr id="114" name="Google Shape;114;g6329af22aa_0_707"/>
            <p:cNvGrpSpPr/>
            <p:nvPr/>
          </p:nvGrpSpPr>
          <p:grpSpPr>
            <a:xfrm>
              <a:off x="7067465" y="1306"/>
              <a:ext cx="1990500" cy="1990200"/>
              <a:chOff x="7067465" y="1306"/>
              <a:chExt cx="1990500" cy="1990200"/>
            </a:xfrm>
          </p:grpSpPr>
          <p:sp>
            <p:nvSpPr>
              <p:cNvPr id="115" name="Google Shape;115;g6329af22aa_0_707"/>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6329af22aa_0_707"/>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6329af22aa_0_70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g6329af22aa_0_707"/>
            <p:cNvGrpSpPr/>
            <p:nvPr/>
          </p:nvGrpSpPr>
          <p:grpSpPr>
            <a:xfrm>
              <a:off x="8207126" y="1807996"/>
              <a:ext cx="795000" cy="795000"/>
              <a:chOff x="8207126" y="1807996"/>
              <a:chExt cx="795000" cy="795000"/>
            </a:xfrm>
          </p:grpSpPr>
          <p:sp>
            <p:nvSpPr>
              <p:cNvPr id="119" name="Google Shape;119;g6329af22aa_0_707"/>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6329af22aa_0_707"/>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6329af22aa_0_707"/>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g6329af22aa_0_707"/>
            <p:cNvGrpSpPr/>
            <p:nvPr/>
          </p:nvGrpSpPr>
          <p:grpSpPr>
            <a:xfrm>
              <a:off x="6790514" y="118857"/>
              <a:ext cx="548700" cy="548700"/>
              <a:chOff x="6790514" y="118857"/>
              <a:chExt cx="548700" cy="548700"/>
            </a:xfrm>
          </p:grpSpPr>
          <p:sp>
            <p:nvSpPr>
              <p:cNvPr id="123" name="Google Shape;123;g6329af22aa_0_707"/>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6329af22aa_0_707"/>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g6329af22aa_0_707"/>
          <p:cNvSpPr txBox="1">
            <a:spLocks noGrp="1"/>
          </p:cNvSpPr>
          <p:nvPr>
            <p:ph type="title"/>
          </p:nvPr>
        </p:nvSpPr>
        <p:spPr>
          <a:xfrm>
            <a:off x="824000" y="1018133"/>
            <a:ext cx="5857800" cy="4764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g6329af22aa_0_70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6329af22aa_0_722"/>
          <p:cNvGrpSpPr/>
          <p:nvPr/>
        </p:nvGrpSpPr>
        <p:grpSpPr>
          <a:xfrm>
            <a:off x="625966" y="399168"/>
            <a:ext cx="999312" cy="1332416"/>
            <a:chOff x="348199" y="179450"/>
            <a:chExt cx="1116300" cy="1116300"/>
          </a:xfrm>
        </p:grpSpPr>
        <p:sp>
          <p:nvSpPr>
            <p:cNvPr id="129" name="Google Shape;129;g6329af22aa_0_7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g6329af22aa_0_7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g6329af22aa_0_722"/>
          <p:cNvSpPr txBox="1">
            <a:spLocks noGrp="1"/>
          </p:cNvSpPr>
          <p:nvPr>
            <p:ph type="title"/>
          </p:nvPr>
        </p:nvSpPr>
        <p:spPr>
          <a:xfrm>
            <a:off x="1303800" y="798100"/>
            <a:ext cx="3430500" cy="2653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g6329af22aa_0_722"/>
          <p:cNvSpPr txBox="1">
            <a:spLocks noGrp="1"/>
          </p:cNvSpPr>
          <p:nvPr>
            <p:ph type="subTitle" idx="1"/>
          </p:nvPr>
        </p:nvSpPr>
        <p:spPr>
          <a:xfrm>
            <a:off x="1303800" y="3657604"/>
            <a:ext cx="3430500" cy="968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g6329af22aa_0_722"/>
          <p:cNvSpPr txBox="1">
            <a:spLocks noGrp="1"/>
          </p:cNvSpPr>
          <p:nvPr>
            <p:ph type="body" idx="2"/>
          </p:nvPr>
        </p:nvSpPr>
        <p:spPr>
          <a:xfrm>
            <a:off x="4903700" y="881333"/>
            <a:ext cx="3430500" cy="51609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g6329af22aa_0_722"/>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6329af22aa_0_730"/>
          <p:cNvGrpSpPr/>
          <p:nvPr/>
        </p:nvGrpSpPr>
        <p:grpSpPr>
          <a:xfrm>
            <a:off x="713373" y="5129497"/>
            <a:ext cx="825392" cy="1100560"/>
            <a:chOff x="348199" y="179450"/>
            <a:chExt cx="1116300" cy="1116300"/>
          </a:xfrm>
        </p:grpSpPr>
        <p:sp>
          <p:nvSpPr>
            <p:cNvPr id="137" name="Google Shape;137;g6329af22aa_0_73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6329af22aa_0_7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g6329af22aa_0_730"/>
          <p:cNvSpPr txBox="1">
            <a:spLocks noGrp="1"/>
          </p:cNvSpPr>
          <p:nvPr>
            <p:ph type="body" idx="1"/>
          </p:nvPr>
        </p:nvSpPr>
        <p:spPr>
          <a:xfrm>
            <a:off x="1303800" y="5518633"/>
            <a:ext cx="5843100" cy="7131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g6329af22aa_0_730"/>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6329af22aa_0_60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g6329af22aa_0_60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g6329af22aa_0_600"/>
          <p:cNvSpPr txBox="1">
            <a:spLocks noGrp="1"/>
          </p:cNvSpPr>
          <p:nvPr>
            <p:ph type="sldNum" idx="12"/>
          </p:nvPr>
        </p:nvSpPr>
        <p:spPr>
          <a:xfrm>
            <a:off x="8451046" y="6315968"/>
            <a:ext cx="548700" cy="5247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824000" y="2151750"/>
            <a:ext cx="4255500" cy="249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6600"/>
              <a:buFont typeface="Cambria"/>
              <a:buNone/>
            </a:pPr>
            <a:r>
              <a:rPr lang="pt-BR"/>
              <a:t>Redes e Sistemas Distribuídos</a:t>
            </a:r>
            <a:endParaRPr/>
          </a:p>
        </p:txBody>
      </p:sp>
      <p:sp>
        <p:nvSpPr>
          <p:cNvPr id="284" name="Google Shape;284;p1"/>
          <p:cNvSpPr txBox="1">
            <a:spLocks noGrp="1"/>
          </p:cNvSpPr>
          <p:nvPr>
            <p:ph type="subTitle" idx="1"/>
          </p:nvPr>
        </p:nvSpPr>
        <p:spPr>
          <a:xfrm>
            <a:off x="824000" y="4795067"/>
            <a:ext cx="4255500" cy="92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Outras definições </a:t>
            </a:r>
            <a:br>
              <a:rPr lang="pt-BR" dirty="0"/>
            </a:br>
            <a:endParaRPr lang="pt-BR" dirty="0"/>
          </a:p>
        </p:txBody>
      </p:sp>
      <p:sp>
        <p:nvSpPr>
          <p:cNvPr id="3" name="Espaço Reservado para Texto 2"/>
          <p:cNvSpPr>
            <a:spLocks noGrp="1"/>
          </p:cNvSpPr>
          <p:nvPr>
            <p:ph type="body" idx="1"/>
          </p:nvPr>
        </p:nvSpPr>
        <p:spPr/>
        <p:txBody>
          <a:bodyPr/>
          <a:lstStyle/>
          <a:p>
            <a:pPr marL="114300" indent="0" algn="just">
              <a:buNone/>
            </a:pPr>
            <a:r>
              <a:rPr lang="pt-BR" sz="2800" dirty="0" smtClean="0"/>
              <a:t>“</a:t>
            </a:r>
            <a:r>
              <a:rPr lang="pt-BR" sz="2800" b="1" dirty="0"/>
              <a:t>Coleção de entidades independentes que colaboram para resolver um problema que não poderia ser resolvido individualmente</a:t>
            </a:r>
            <a:r>
              <a:rPr lang="pt-BR" sz="2800" dirty="0"/>
              <a:t>” </a:t>
            </a:r>
            <a:endParaRPr lang="pt-BR" sz="2800" dirty="0" smtClean="0"/>
          </a:p>
          <a:p>
            <a:pPr marL="114300" indent="0" algn="just">
              <a:buNone/>
            </a:pPr>
            <a:endParaRPr lang="pt-BR" sz="2800" dirty="0" smtClean="0"/>
          </a:p>
          <a:p>
            <a:pPr marL="114300" indent="0" algn="r">
              <a:buNone/>
            </a:pPr>
            <a:r>
              <a:rPr lang="pt-BR" sz="2800" dirty="0" smtClean="0"/>
              <a:t>(</a:t>
            </a:r>
            <a:r>
              <a:rPr lang="pt-BR" sz="2800" dirty="0" err="1"/>
              <a:t>Kshemkalyani</a:t>
            </a:r>
            <a:r>
              <a:rPr lang="pt-BR" sz="2800" dirty="0"/>
              <a:t> e </a:t>
            </a:r>
            <a:r>
              <a:rPr lang="pt-BR" sz="2800" dirty="0" err="1"/>
              <a:t>Singhal</a:t>
            </a:r>
            <a:r>
              <a:rPr lang="pt-BR" sz="2800" dirty="0"/>
              <a:t>) </a:t>
            </a:r>
            <a:endParaRPr lang="pt-BR" sz="2800" dirty="0"/>
          </a:p>
        </p:txBody>
      </p:sp>
    </p:spTree>
    <p:extLst>
      <p:ext uri="{BB962C8B-B14F-4D97-AF65-F5344CB8AC3E}">
        <p14:creationId xmlns:p14="http://schemas.microsoft.com/office/powerpoint/2010/main" val="43942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Vantagens: </a:t>
            </a:r>
          </a:p>
        </p:txBody>
      </p:sp>
      <p:sp>
        <p:nvSpPr>
          <p:cNvPr id="3" name="Espaço Reservado para Texto 2"/>
          <p:cNvSpPr>
            <a:spLocks noGrp="1"/>
          </p:cNvSpPr>
          <p:nvPr>
            <p:ph type="body" idx="1"/>
          </p:nvPr>
        </p:nvSpPr>
        <p:spPr/>
        <p:txBody>
          <a:bodyPr/>
          <a:lstStyle/>
          <a:p>
            <a:pPr algn="just"/>
            <a:r>
              <a:rPr lang="pt-BR" sz="2400" b="1" dirty="0" smtClean="0"/>
              <a:t>Economia</a:t>
            </a:r>
            <a:r>
              <a:rPr lang="pt-BR" sz="2400" b="1" dirty="0"/>
              <a:t>: </a:t>
            </a:r>
            <a:r>
              <a:rPr lang="pt-BR" sz="2400" dirty="0"/>
              <a:t>melhor relação custo/desempenho </a:t>
            </a:r>
          </a:p>
          <a:p>
            <a:pPr algn="just"/>
            <a:r>
              <a:rPr lang="pt-BR" sz="2400" b="1" dirty="0"/>
              <a:t>Eficiência: </a:t>
            </a:r>
            <a:r>
              <a:rPr lang="pt-BR" sz="2400" dirty="0"/>
              <a:t>maior poder total de computação </a:t>
            </a:r>
          </a:p>
          <a:p>
            <a:pPr algn="just"/>
            <a:r>
              <a:rPr lang="pt-BR" sz="2400" b="1" dirty="0"/>
              <a:t>Distribuição inerente: </a:t>
            </a:r>
            <a:r>
              <a:rPr lang="pt-BR" sz="2400" dirty="0"/>
              <a:t>máquinas espacialmente separadas </a:t>
            </a:r>
          </a:p>
          <a:p>
            <a:pPr algn="just"/>
            <a:r>
              <a:rPr lang="pt-BR" sz="2400" b="1" dirty="0"/>
              <a:t>Confiabilidade: </a:t>
            </a:r>
            <a:r>
              <a:rPr lang="pt-BR" sz="2400" dirty="0"/>
              <a:t>se uma máquina falha, o sistema como um todo pode ainda sobreviver </a:t>
            </a:r>
          </a:p>
          <a:p>
            <a:pPr algn="just"/>
            <a:r>
              <a:rPr lang="pt-BR" sz="2400" b="1" dirty="0"/>
              <a:t>Crescimento incremental: </a:t>
            </a:r>
            <a:r>
              <a:rPr lang="pt-BR" sz="2400" dirty="0"/>
              <a:t>poder computacional </a:t>
            </a:r>
            <a:r>
              <a:rPr lang="pt-BR" sz="2400" dirty="0" smtClean="0"/>
              <a:t>(hard e Soft) adicionado </a:t>
            </a:r>
            <a:r>
              <a:rPr lang="pt-BR" sz="2400" dirty="0"/>
              <a:t>em incrementos </a:t>
            </a:r>
            <a:endParaRPr lang="pt-BR" sz="2400" dirty="0" smtClean="0"/>
          </a:p>
          <a:p>
            <a:pPr algn="just"/>
            <a:r>
              <a:rPr lang="pt-BR" sz="2400" b="1" dirty="0" smtClean="0"/>
              <a:t>Mobilidade dos usuários: </a:t>
            </a:r>
            <a:r>
              <a:rPr lang="pt-BR" sz="2400" dirty="0" smtClean="0"/>
              <a:t>dependendo do modelo usado, usuários ficam livres para acessar o sistema de diversos pontos.</a:t>
            </a:r>
            <a:endParaRPr lang="pt-BR" sz="2400" b="1" dirty="0"/>
          </a:p>
          <a:p>
            <a:pPr algn="just"/>
            <a:endParaRPr lang="pt-BR" dirty="0"/>
          </a:p>
        </p:txBody>
      </p:sp>
    </p:spTree>
    <p:extLst>
      <p:ext uri="{BB962C8B-B14F-4D97-AF65-F5344CB8AC3E}">
        <p14:creationId xmlns:p14="http://schemas.microsoft.com/office/powerpoint/2010/main" val="2599718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Desvantagens</a:t>
            </a:r>
            <a:r>
              <a:rPr lang="pt-BR" dirty="0"/>
              <a:t>: </a:t>
            </a:r>
          </a:p>
        </p:txBody>
      </p:sp>
      <p:sp>
        <p:nvSpPr>
          <p:cNvPr id="3" name="Espaço Reservado para Texto 2"/>
          <p:cNvSpPr>
            <a:spLocks noGrp="1"/>
          </p:cNvSpPr>
          <p:nvPr>
            <p:ph type="body" idx="1"/>
          </p:nvPr>
        </p:nvSpPr>
        <p:spPr/>
        <p:txBody>
          <a:bodyPr/>
          <a:lstStyle/>
          <a:p>
            <a:pPr algn="just"/>
            <a:r>
              <a:rPr lang="pt-BR" sz="2400" b="1" dirty="0"/>
              <a:t>Software</a:t>
            </a:r>
            <a:r>
              <a:rPr lang="pt-BR" sz="2400" dirty="0"/>
              <a:t>: ainda não está tão maduro quanto o software para sistemas </a:t>
            </a:r>
            <a:r>
              <a:rPr lang="pt-BR" sz="2400" dirty="0" smtClean="0"/>
              <a:t>centralizados.</a:t>
            </a:r>
            <a:endParaRPr lang="pt-BR" sz="2400" dirty="0"/>
          </a:p>
          <a:p>
            <a:pPr algn="just"/>
            <a:r>
              <a:rPr lang="pt-BR" sz="2400" b="1" dirty="0"/>
              <a:t>Rede</a:t>
            </a:r>
            <a:r>
              <a:rPr lang="pt-BR" sz="2400" dirty="0"/>
              <a:t>: ela pode cair, pode ficar saturada, </a:t>
            </a:r>
            <a:r>
              <a:rPr lang="pt-BR" sz="2400" dirty="0" smtClean="0"/>
              <a:t>congestionar.</a:t>
            </a:r>
            <a:endParaRPr lang="pt-BR" sz="2400" dirty="0"/>
          </a:p>
          <a:p>
            <a:pPr algn="just"/>
            <a:r>
              <a:rPr lang="pt-BR" sz="2400" b="1" dirty="0"/>
              <a:t>Segurança</a:t>
            </a:r>
            <a:r>
              <a:rPr lang="pt-BR" sz="2400" dirty="0"/>
              <a:t>: roubo de dados, ataques de negação de </a:t>
            </a:r>
            <a:r>
              <a:rPr lang="pt-BR" sz="2400" dirty="0" smtClean="0"/>
              <a:t>serviço</a:t>
            </a:r>
            <a:r>
              <a:rPr lang="pt-BR" dirty="0" smtClean="0"/>
              <a:t>.</a:t>
            </a:r>
            <a:endParaRPr lang="pt-BR" sz="2400" dirty="0"/>
          </a:p>
        </p:txBody>
      </p:sp>
    </p:spTree>
    <p:extLst>
      <p:ext uri="{BB962C8B-B14F-4D97-AF65-F5344CB8AC3E}">
        <p14:creationId xmlns:p14="http://schemas.microsoft.com/office/powerpoint/2010/main" val="3032332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0" dirty="0"/>
              <a:t/>
            </a:r>
            <a:br>
              <a:rPr lang="pt-BR" b="0" dirty="0"/>
            </a:br>
            <a:r>
              <a:rPr lang="pt-BR" dirty="0"/>
              <a:t>Importância </a:t>
            </a:r>
            <a:r>
              <a:rPr lang="pt-BR" b="0" dirty="0"/>
              <a:t/>
            </a:r>
            <a:br>
              <a:rPr lang="pt-BR" b="0" dirty="0"/>
            </a:br>
            <a:endParaRPr lang="pt-BR" dirty="0"/>
          </a:p>
        </p:txBody>
      </p:sp>
      <p:sp>
        <p:nvSpPr>
          <p:cNvPr id="3" name="Espaço Reservado para Texto 2"/>
          <p:cNvSpPr>
            <a:spLocks noGrp="1"/>
          </p:cNvSpPr>
          <p:nvPr>
            <p:ph type="body" idx="1"/>
          </p:nvPr>
        </p:nvSpPr>
        <p:spPr/>
        <p:txBody>
          <a:bodyPr/>
          <a:lstStyle/>
          <a:p>
            <a:pPr marL="114300" indent="0" algn="just">
              <a:buNone/>
            </a:pPr>
            <a:r>
              <a:rPr lang="pt-BR" sz="2400" dirty="0"/>
              <a:t>Sistemas distribuídos são fundamentais para o funcionamento de muitas organizações </a:t>
            </a:r>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81" y="2712114"/>
            <a:ext cx="2669598" cy="2669598"/>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259" y="4725468"/>
            <a:ext cx="2926080" cy="1950720"/>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439" y="2680811"/>
            <a:ext cx="3532909" cy="2226469"/>
          </a:xfrm>
          <a:prstGeom prst="rect">
            <a:avLst/>
          </a:prstGeom>
        </p:spPr>
      </p:pic>
    </p:spTree>
    <p:extLst>
      <p:ext uri="{BB962C8B-B14F-4D97-AF65-F5344CB8AC3E}">
        <p14:creationId xmlns:p14="http://schemas.microsoft.com/office/powerpoint/2010/main" val="881062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Arial"/>
                <a:cs typeface="Arial"/>
              </a:rPr>
              <a:t>Sistemas</a:t>
            </a:r>
            <a:r>
              <a:rPr lang="pt-BR" spc="9" dirty="0">
                <a:latin typeface="Arial"/>
                <a:cs typeface="Arial"/>
              </a:rPr>
              <a:t> </a:t>
            </a:r>
            <a:r>
              <a:rPr lang="pt-BR" dirty="0">
                <a:latin typeface="Arial"/>
                <a:cs typeface="Arial"/>
              </a:rPr>
              <a:t>Dis</a:t>
            </a:r>
            <a:r>
              <a:rPr lang="pt-BR" spc="9" dirty="0">
                <a:latin typeface="Arial"/>
                <a:cs typeface="Arial"/>
              </a:rPr>
              <a:t>t</a:t>
            </a:r>
            <a:r>
              <a:rPr lang="pt-BR" dirty="0">
                <a:latin typeface="Arial"/>
                <a:cs typeface="Arial"/>
              </a:rPr>
              <a:t>ribuídos</a:t>
            </a:r>
            <a:r>
              <a:rPr lang="pt-BR" spc="-132" dirty="0">
                <a:latin typeface="Arial"/>
                <a:cs typeface="Arial"/>
              </a:rPr>
              <a:t> </a:t>
            </a:r>
            <a:r>
              <a:rPr lang="pt-BR" dirty="0">
                <a:latin typeface="Arial"/>
                <a:cs typeface="Arial"/>
              </a:rPr>
              <a:t>-</a:t>
            </a:r>
            <a:r>
              <a:rPr lang="pt-BR" spc="-13" dirty="0">
                <a:latin typeface="Arial"/>
                <a:cs typeface="Arial"/>
              </a:rPr>
              <a:t> </a:t>
            </a:r>
            <a:r>
              <a:rPr lang="pt-BR" dirty="0" smtClean="0">
                <a:latin typeface="Arial"/>
                <a:cs typeface="Arial"/>
              </a:rPr>
              <a:t>exemplos</a:t>
            </a:r>
            <a:endParaRPr lang="pt-BR" dirty="0"/>
          </a:p>
        </p:txBody>
      </p:sp>
      <p:sp>
        <p:nvSpPr>
          <p:cNvPr id="3" name="Espaço Reservado para Texto 2"/>
          <p:cNvSpPr>
            <a:spLocks noGrp="1"/>
          </p:cNvSpPr>
          <p:nvPr>
            <p:ph type="body" idx="1"/>
          </p:nvPr>
        </p:nvSpPr>
        <p:spPr/>
        <p:txBody>
          <a:bodyPr/>
          <a:lstStyle/>
          <a:p>
            <a:r>
              <a:rPr lang="pt-BR" sz="2400" dirty="0" smtClean="0"/>
              <a:t>Uma rede de estações de trabalho em universidades ou organizações (intranet).</a:t>
            </a:r>
          </a:p>
          <a:p>
            <a:r>
              <a:rPr lang="pt-BR" sz="2400" dirty="0" smtClean="0"/>
              <a:t>Agências bancárias com computadores e caixas automáticos.</a:t>
            </a:r>
          </a:p>
          <a:p>
            <a:r>
              <a:rPr lang="pt-BR" sz="2400" dirty="0" smtClean="0"/>
              <a:t>Sistemas de reservas de passagens aéreas. </a:t>
            </a:r>
          </a:p>
          <a:p>
            <a:r>
              <a:rPr lang="pt-BR" sz="2400" dirty="0" smtClean="0"/>
              <a:t>Sistemas de controle de estoque, vendas e entregas em uma cadeia  de lojas.</a:t>
            </a:r>
          </a:p>
          <a:p>
            <a:r>
              <a:rPr lang="pt-BR" sz="2400" dirty="0" smtClean="0"/>
              <a:t>Serviços da Internet</a:t>
            </a:r>
          </a:p>
          <a:p>
            <a:r>
              <a:rPr lang="pt-BR" sz="2400" dirty="0" smtClean="0"/>
              <a:t>Sistemas de acesso a recursos de multimídia e de conferência</a:t>
            </a:r>
          </a:p>
          <a:p>
            <a:r>
              <a:rPr lang="pt-BR" sz="2400" dirty="0" smtClean="0"/>
              <a:t>Computação Móvel e Ubíqua </a:t>
            </a:r>
            <a:endParaRPr lang="pt-BR" sz="2400" dirty="0"/>
          </a:p>
        </p:txBody>
      </p:sp>
    </p:spTree>
    <p:extLst>
      <p:ext uri="{BB962C8B-B14F-4D97-AF65-F5344CB8AC3E}">
        <p14:creationId xmlns:p14="http://schemas.microsoft.com/office/powerpoint/2010/main" val="250145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ts val="4140"/>
              <a:buFont typeface="Cambria"/>
              <a:buNone/>
            </a:pPr>
            <a:r>
              <a:rPr lang="pt-BR" sz="4140"/>
              <a:t>Conceitos básicos e características principais</a:t>
            </a:r>
            <a:endParaRPr sz="4140"/>
          </a:p>
        </p:txBody>
      </p:sp>
      <p:sp>
        <p:nvSpPr>
          <p:cNvPr id="329" name="Google Shape;329;p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spcBef>
                <a:spcPts val="0"/>
              </a:spcBef>
              <a:spcAft>
                <a:spcPts val="1600"/>
              </a:spcAft>
              <a:buSzPts val="2200"/>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Sistemas operacionais de rede</a:t>
            </a:r>
            <a:endParaRPr lang="pt-BR" dirty="0"/>
          </a:p>
        </p:txBody>
      </p:sp>
      <p:sp>
        <p:nvSpPr>
          <p:cNvPr id="3" name="Espaço Reservado para Texto 2"/>
          <p:cNvSpPr>
            <a:spLocks noGrp="1"/>
          </p:cNvSpPr>
          <p:nvPr>
            <p:ph type="body" idx="1"/>
          </p:nvPr>
        </p:nvSpPr>
        <p:spPr/>
        <p:txBody>
          <a:bodyPr/>
          <a:lstStyle/>
          <a:p>
            <a:r>
              <a:rPr lang="pt-BR" altLang="pt-BR" sz="2400" dirty="0"/>
              <a:t>Estações de trabalho conectadas por uma LAN</a:t>
            </a:r>
          </a:p>
          <a:p>
            <a:r>
              <a:rPr lang="pt-BR" altLang="pt-BR" sz="2400" dirty="0"/>
              <a:t>Cada estação tem seu próprio sistema operacional</a:t>
            </a:r>
          </a:p>
          <a:p>
            <a:r>
              <a:rPr lang="pt-BR" altLang="pt-BR" sz="2400" dirty="0"/>
              <a:t>Ferramentas para </a:t>
            </a:r>
            <a:r>
              <a:rPr lang="pt-BR" altLang="pt-BR" sz="2400" i="1" dirty="0" err="1"/>
              <a:t>login</a:t>
            </a:r>
            <a:r>
              <a:rPr lang="pt-BR" altLang="pt-BR" sz="2400" i="1" dirty="0"/>
              <a:t> </a:t>
            </a:r>
            <a:r>
              <a:rPr lang="pt-BR" altLang="pt-BR" sz="2400" dirty="0"/>
              <a:t>remoto e cópia de arquivos entre estações</a:t>
            </a:r>
          </a:p>
          <a:p>
            <a:r>
              <a:rPr lang="pt-BR" altLang="pt-BR" sz="2400" dirty="0"/>
              <a:t>Servidores de arquivos e ferramentas para causar aparência de arquivo local</a:t>
            </a:r>
          </a:p>
          <a:p>
            <a:pPr marL="114300" indent="0">
              <a:buNone/>
            </a:pPr>
            <a:endParaRPr lang="pt-BR" dirty="0"/>
          </a:p>
        </p:txBody>
      </p:sp>
    </p:spTree>
    <p:extLst>
      <p:ext uri="{BB962C8B-B14F-4D97-AF65-F5344CB8AC3E}">
        <p14:creationId xmlns:p14="http://schemas.microsoft.com/office/powerpoint/2010/main" val="240699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pt-BR" dirty="0"/>
              <a:t>Sistemas distribuídos autênticos</a:t>
            </a:r>
            <a:endParaRPr lang="pt-BR" dirty="0"/>
          </a:p>
        </p:txBody>
      </p:sp>
      <p:sp>
        <p:nvSpPr>
          <p:cNvPr id="3" name="Espaço Reservado para Texto 2"/>
          <p:cNvSpPr>
            <a:spLocks noGrp="1"/>
          </p:cNvSpPr>
          <p:nvPr>
            <p:ph type="body" idx="1"/>
          </p:nvPr>
        </p:nvSpPr>
        <p:spPr/>
        <p:txBody>
          <a:bodyPr/>
          <a:lstStyle/>
          <a:p>
            <a:pPr algn="just"/>
            <a:r>
              <a:rPr lang="pt-BR" altLang="pt-BR" sz="2400" dirty="0"/>
              <a:t>A rede toda tem aparência de ser um único sistema </a:t>
            </a:r>
            <a:r>
              <a:rPr lang="pt-BR" altLang="pt-BR" sz="2400" i="1" dirty="0" err="1"/>
              <a:t>timesharing</a:t>
            </a:r>
            <a:r>
              <a:rPr lang="pt-BR" altLang="pt-BR" sz="2400" i="1" dirty="0"/>
              <a:t>: </a:t>
            </a:r>
            <a:r>
              <a:rPr lang="pt-BR" altLang="pt-BR" sz="2400" b="1" dirty="0"/>
              <a:t>virtual </a:t>
            </a:r>
            <a:r>
              <a:rPr lang="pt-BR" altLang="pt-BR" sz="2400" b="1" dirty="0" err="1"/>
              <a:t>uniprocessor</a:t>
            </a:r>
            <a:r>
              <a:rPr lang="pt-BR" altLang="pt-BR" sz="2400" b="1" dirty="0"/>
              <a:t>, single-system </a:t>
            </a:r>
            <a:r>
              <a:rPr lang="pt-BR" altLang="pt-BR" sz="2400" b="1" dirty="0" err="1" smtClean="0"/>
              <a:t>image</a:t>
            </a:r>
            <a:r>
              <a:rPr lang="pt-BR" altLang="pt-BR" sz="2400" b="1" dirty="0" smtClean="0"/>
              <a:t>.</a:t>
            </a:r>
            <a:endParaRPr lang="pt-BR" altLang="pt-BR" sz="2400" dirty="0"/>
          </a:p>
          <a:p>
            <a:pPr algn="just"/>
            <a:r>
              <a:rPr lang="pt-BR" altLang="pt-BR" sz="2400" dirty="0"/>
              <a:t>Mecanismo global para comunicação entre </a:t>
            </a:r>
            <a:r>
              <a:rPr lang="pt-BR" altLang="pt-BR" sz="2400" dirty="0" smtClean="0"/>
              <a:t>processos.</a:t>
            </a:r>
            <a:endParaRPr lang="pt-BR" altLang="pt-BR" sz="2400" dirty="0"/>
          </a:p>
          <a:p>
            <a:pPr algn="just"/>
            <a:r>
              <a:rPr lang="pt-BR" altLang="pt-BR" sz="2400" dirty="0"/>
              <a:t>Gerenciamento de processos </a:t>
            </a:r>
            <a:r>
              <a:rPr lang="pt-BR" altLang="pt-BR" sz="2400" dirty="0" smtClean="0"/>
              <a:t>homogêneo.</a:t>
            </a:r>
            <a:endParaRPr lang="pt-BR" altLang="pt-BR" sz="2400" dirty="0"/>
          </a:p>
          <a:p>
            <a:pPr algn="just"/>
            <a:r>
              <a:rPr lang="pt-BR" altLang="pt-BR" sz="2400" dirty="0"/>
              <a:t>Sistema de arquivos </a:t>
            </a:r>
            <a:r>
              <a:rPr lang="pt-BR" altLang="pt-BR" sz="2400" dirty="0" smtClean="0"/>
              <a:t>homogêneo.</a:t>
            </a:r>
            <a:endParaRPr lang="pt-BR" altLang="pt-BR" sz="2400" dirty="0"/>
          </a:p>
          <a:p>
            <a:pPr marL="114300" indent="0">
              <a:buNone/>
            </a:pPr>
            <a:endParaRPr lang="pt-BR" dirty="0"/>
          </a:p>
        </p:txBody>
      </p:sp>
    </p:spTree>
    <p:extLst>
      <p:ext uri="{BB962C8B-B14F-4D97-AF65-F5344CB8AC3E}">
        <p14:creationId xmlns:p14="http://schemas.microsoft.com/office/powerpoint/2010/main" val="342377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ts val="4140"/>
              <a:buFont typeface="Cambria"/>
              <a:buNone/>
            </a:pPr>
            <a:r>
              <a:rPr lang="pt-BR" sz="4140" dirty="0" smtClean="0"/>
              <a:t>Característica </a:t>
            </a:r>
            <a:r>
              <a:rPr lang="pt-BR" sz="4140" dirty="0"/>
              <a:t>de Sistemas distribuídos </a:t>
            </a:r>
            <a:endParaRPr sz="4140" dirty="0"/>
          </a:p>
        </p:txBody>
      </p:sp>
      <p:sp>
        <p:nvSpPr>
          <p:cNvPr id="335" name="Google Shape;335;p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algn="just"/>
            <a:r>
              <a:rPr lang="pt-BR" sz="2200" dirty="0"/>
              <a:t>Uma outra característica importante </a:t>
            </a:r>
            <a:r>
              <a:rPr lang="pt-BR" sz="2200" b="1" dirty="0"/>
              <a:t>é que usuários e aplicações podem interagir com um sistema distribuído de maneira consistente e uniforme, independentemente de onde a interação ocorra</a:t>
            </a:r>
            <a:r>
              <a:rPr lang="pt-BR" sz="2200" dirty="0"/>
              <a:t>.</a:t>
            </a:r>
          </a:p>
          <a:p>
            <a:pPr algn="just"/>
            <a:r>
              <a:rPr lang="pt-BR" sz="2200" dirty="0"/>
              <a:t>Um </a:t>
            </a:r>
            <a:r>
              <a:rPr lang="pt-BR" sz="2200" b="1" dirty="0"/>
              <a:t>sistema distribuído estará continuamente disponível, embora algumas partes possam estar temporariamente avariadas</a:t>
            </a:r>
            <a:r>
              <a:rPr lang="pt-BR" sz="2200" dirty="0"/>
              <a:t>. </a:t>
            </a:r>
            <a:endParaRPr lang="pt-BR" sz="2200" dirty="0" smtClean="0"/>
          </a:p>
          <a:p>
            <a:pPr algn="just"/>
            <a:r>
              <a:rPr lang="pt-BR" sz="2200" b="1" dirty="0" smtClean="0"/>
              <a:t>Usuários </a:t>
            </a:r>
            <a:r>
              <a:rPr lang="pt-BR" sz="2200" b="1" dirty="0"/>
              <a:t>e aplicações não devem perceber quais são as partes que estão sendo substituídas ou consertadas</a:t>
            </a:r>
            <a:r>
              <a:rPr lang="pt-BR" sz="2200" dirty="0"/>
              <a:t>, ou quais são as novas partes adicionadas para atender a mais usuários ou aplicações.</a:t>
            </a:r>
          </a:p>
          <a:p>
            <a:pPr marL="342900" lvl="0" indent="-88900" algn="just" rtl="0">
              <a:spcBef>
                <a:spcPts val="0"/>
              </a:spcBef>
              <a:spcAft>
                <a:spcPts val="1600"/>
              </a:spcAft>
              <a:buSzPts val="22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rmAutofit fontScale="90000"/>
          </a:bodyPr>
          <a:lstStyle/>
          <a:p>
            <a:pPr lvl="0">
              <a:buSzPts val="4140"/>
            </a:pPr>
            <a:r>
              <a:rPr lang="pt-BR" sz="4140" dirty="0"/>
              <a:t>Característica de Sistemas distribuídos </a:t>
            </a:r>
            <a:endParaRPr sz="4140" dirty="0"/>
          </a:p>
        </p:txBody>
      </p:sp>
      <p:sp>
        <p:nvSpPr>
          <p:cNvPr id="335" name="Google Shape;335;p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14300" indent="0" algn="just">
              <a:buNone/>
            </a:pPr>
            <a:r>
              <a:rPr lang="pt-BR" sz="2200" b="1" dirty="0"/>
              <a:t>Para suportar computadores e redes heterogêneos </a:t>
            </a:r>
            <a:r>
              <a:rPr lang="pt-BR" sz="2200" dirty="0"/>
              <a:t>e, </a:t>
            </a:r>
            <a:r>
              <a:rPr lang="pt-BR" sz="2200" b="1" dirty="0"/>
              <a:t>simultaneamente, oferecer uma visão de sistema único</a:t>
            </a:r>
            <a:r>
              <a:rPr lang="pt-BR" sz="2200" dirty="0"/>
              <a:t>, os sistemas distribuídos costumam ser </a:t>
            </a:r>
            <a:r>
              <a:rPr lang="pt-BR" sz="2200" b="1" dirty="0"/>
              <a:t>organizados por meio de uma camada de software que é situada logicamente entre uma camada de nível mais alto, composta de usuários e aplicações, e uma camada subjacente, que consiste em sistemas operacionais e facilidades básicas de comunicação.</a:t>
            </a:r>
          </a:p>
          <a:p>
            <a:pPr marL="342900" lvl="0" indent="-88900" algn="just" rtl="0">
              <a:spcBef>
                <a:spcPts val="0"/>
              </a:spcBef>
              <a:spcAft>
                <a:spcPts val="1600"/>
              </a:spcAft>
              <a:buSzPts val="2200"/>
              <a:buNone/>
            </a:pPr>
            <a:endParaRPr dirty="0"/>
          </a:p>
        </p:txBody>
      </p:sp>
    </p:spTree>
    <p:extLst>
      <p:ext uri="{BB962C8B-B14F-4D97-AF65-F5344CB8AC3E}">
        <p14:creationId xmlns:p14="http://schemas.microsoft.com/office/powerpoint/2010/main" val="788957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pt-BR"/>
              <a:t>Conteúdo</a:t>
            </a:r>
            <a:endParaRPr/>
          </a:p>
        </p:txBody>
      </p:sp>
      <p:sp>
        <p:nvSpPr>
          <p:cNvPr id="290" name="Google Shape;290;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Char char="●"/>
            </a:pPr>
            <a:r>
              <a:rPr lang="pt-BR" sz="3200" dirty="0" smtClean="0"/>
              <a:t>Momento histórico</a:t>
            </a:r>
          </a:p>
          <a:p>
            <a:pPr marL="342900" lvl="0" indent="-228600" algn="l" rtl="0">
              <a:spcBef>
                <a:spcPts val="0"/>
              </a:spcBef>
              <a:spcAft>
                <a:spcPts val="0"/>
              </a:spcAft>
              <a:buSzPts val="3200"/>
              <a:buChar char="●"/>
            </a:pPr>
            <a:r>
              <a:rPr lang="pt-BR" sz="3200" dirty="0" smtClean="0"/>
              <a:t>Introdução </a:t>
            </a:r>
            <a:r>
              <a:rPr lang="pt-BR" sz="3200" dirty="0"/>
              <a:t>aos Sistemas Distribuídos </a:t>
            </a:r>
            <a:endParaRPr sz="3200" dirty="0"/>
          </a:p>
          <a:p>
            <a:pPr marL="342900" lvl="0" indent="-228600" algn="l" rtl="0">
              <a:spcBef>
                <a:spcPts val="640"/>
              </a:spcBef>
              <a:spcAft>
                <a:spcPts val="0"/>
              </a:spcAft>
              <a:buSzPts val="3200"/>
              <a:buChar char="●"/>
            </a:pPr>
            <a:r>
              <a:rPr lang="pt-BR" sz="3200" dirty="0" smtClean="0"/>
              <a:t>Definição de Conceitos </a:t>
            </a:r>
            <a:r>
              <a:rPr lang="pt-BR" sz="3200" dirty="0"/>
              <a:t>básicos e características principais</a:t>
            </a:r>
            <a:endParaRPr dirty="0"/>
          </a:p>
          <a:p>
            <a:pPr marL="342900" lvl="0" indent="-228600" algn="l" rtl="0">
              <a:spcBef>
                <a:spcPts val="640"/>
              </a:spcBef>
              <a:spcAft>
                <a:spcPts val="0"/>
              </a:spcAft>
              <a:buSzPts val="3200"/>
              <a:buChar char="●"/>
            </a:pPr>
            <a:r>
              <a:rPr lang="pt-BR" sz="3200" dirty="0"/>
              <a:t>Arquitetura de Sistemas distribuídos </a:t>
            </a:r>
            <a:endParaRPr dirty="0"/>
          </a:p>
          <a:p>
            <a:pPr marL="342900" lvl="0" indent="-228600" algn="l" rtl="0">
              <a:spcBef>
                <a:spcPts val="640"/>
              </a:spcBef>
              <a:spcAft>
                <a:spcPts val="0"/>
              </a:spcAft>
              <a:buSzPts val="3200"/>
              <a:buChar char="●"/>
            </a:pPr>
            <a:r>
              <a:rPr lang="pt-BR" sz="3200" dirty="0"/>
              <a:t>Sincronização de sistemas distribuídos</a:t>
            </a:r>
            <a:endParaRPr dirty="0"/>
          </a:p>
          <a:p>
            <a:pPr marL="0" lvl="0" indent="0" algn="l" rtl="0">
              <a:spcBef>
                <a:spcPts val="640"/>
              </a:spcBef>
              <a:spcAft>
                <a:spcPts val="1600"/>
              </a:spcAft>
              <a:buSzPts val="3200"/>
              <a:buNone/>
            </a:pPr>
            <a:endParaRPr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rmAutofit fontScale="90000"/>
          </a:bodyPr>
          <a:lstStyle/>
          <a:p>
            <a:pPr lvl="0">
              <a:buSzPts val="4140"/>
            </a:pPr>
            <a:r>
              <a:rPr lang="pt-BR" sz="4400" dirty="0">
                <a:latin typeface="Maven Pro" panose="020B0604020202020204" charset="0"/>
              </a:rPr>
              <a:t>Sistema distribuído organizado como middleware.</a:t>
            </a:r>
            <a:endParaRPr sz="4140" dirty="0">
              <a:latin typeface="Maven Pro" panose="020B0604020202020204" charset="0"/>
            </a:endParaRPr>
          </a:p>
        </p:txBody>
      </p:sp>
      <p:sp>
        <p:nvSpPr>
          <p:cNvPr id="33" name="CaixaDeTexto 32"/>
          <p:cNvSpPr txBox="1"/>
          <p:nvPr/>
        </p:nvSpPr>
        <p:spPr>
          <a:xfrm>
            <a:off x="457200" y="5429250"/>
            <a:ext cx="8496300" cy="769441"/>
          </a:xfrm>
          <a:prstGeom prst="rect">
            <a:avLst/>
          </a:prstGeom>
          <a:noFill/>
        </p:spPr>
        <p:txBody>
          <a:bodyPr wrap="square" rtlCol="0">
            <a:spAutoFit/>
          </a:bodyPr>
          <a:lstStyle/>
          <a:p>
            <a:r>
              <a:rPr lang="pt-BR" sz="2200" dirty="0" smtClean="0">
                <a:latin typeface="Nunito" panose="020B0604020202020204" charset="0"/>
              </a:rPr>
              <a:t>A camada de </a:t>
            </a:r>
            <a:r>
              <a:rPr lang="pt-BR" sz="2200" i="1" dirty="0" smtClean="0">
                <a:latin typeface="Nunito" panose="020B0604020202020204" charset="0"/>
              </a:rPr>
              <a:t>middleware</a:t>
            </a:r>
            <a:r>
              <a:rPr lang="pt-BR" sz="2200" dirty="0" smtClean="0">
                <a:latin typeface="Nunito" panose="020B0604020202020204" charset="0"/>
              </a:rPr>
              <a:t> se estende por várias máquinas e oferece a mesma interface a cada aplicação</a:t>
            </a:r>
            <a:endParaRPr lang="pt-BR" sz="2200" dirty="0">
              <a:latin typeface="Nunito" panose="020B0604020202020204" charset="0"/>
            </a:endParaRPr>
          </a:p>
        </p:txBody>
      </p:sp>
      <p:grpSp>
        <p:nvGrpSpPr>
          <p:cNvPr id="42" name="Agrupar 41"/>
          <p:cNvGrpSpPr/>
          <p:nvPr/>
        </p:nvGrpSpPr>
        <p:grpSpPr>
          <a:xfrm>
            <a:off x="457201" y="1649556"/>
            <a:ext cx="7871810" cy="3557444"/>
            <a:chOff x="457201" y="1649556"/>
            <a:chExt cx="7871810" cy="3557444"/>
          </a:xfrm>
        </p:grpSpPr>
        <p:sp>
          <p:nvSpPr>
            <p:cNvPr id="3" name="Retângulo 2"/>
            <p:cNvSpPr/>
            <p:nvPr/>
          </p:nvSpPr>
          <p:spPr>
            <a:xfrm>
              <a:off x="513267" y="1999848"/>
              <a:ext cx="1737999" cy="2358958"/>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2">
                    <a:lumMod val="50000"/>
                  </a:schemeClr>
                </a:solidFill>
              </a:endParaRPr>
            </a:p>
          </p:txBody>
        </p:sp>
        <p:sp>
          <p:nvSpPr>
            <p:cNvPr id="7" name="Retângulo 6"/>
            <p:cNvSpPr/>
            <p:nvPr/>
          </p:nvSpPr>
          <p:spPr>
            <a:xfrm>
              <a:off x="634739" y="2137597"/>
              <a:ext cx="1495055" cy="88407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Apl. A</a:t>
              </a:r>
              <a:endParaRPr lang="pt-BR" b="1" dirty="0">
                <a:solidFill>
                  <a:schemeClr val="bg2">
                    <a:lumMod val="50000"/>
                  </a:schemeClr>
                </a:solidFill>
              </a:endParaRPr>
            </a:p>
          </p:txBody>
        </p:sp>
        <p:sp>
          <p:nvSpPr>
            <p:cNvPr id="8" name="Retângulo 7"/>
            <p:cNvSpPr/>
            <p:nvPr/>
          </p:nvSpPr>
          <p:spPr>
            <a:xfrm>
              <a:off x="616051" y="3796507"/>
              <a:ext cx="1495055" cy="44176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SO Local 1</a:t>
              </a:r>
              <a:endParaRPr lang="pt-BR" b="1" dirty="0">
                <a:solidFill>
                  <a:schemeClr val="bg2">
                    <a:lumMod val="50000"/>
                  </a:schemeClr>
                </a:solidFill>
              </a:endParaRPr>
            </a:p>
          </p:txBody>
        </p:sp>
        <p:sp>
          <p:nvSpPr>
            <p:cNvPr id="4" name="CaixaDeTexto 3"/>
            <p:cNvSpPr txBox="1"/>
            <p:nvPr/>
          </p:nvSpPr>
          <p:spPr>
            <a:xfrm>
              <a:off x="457201" y="1649556"/>
              <a:ext cx="1944305" cy="382510"/>
            </a:xfrm>
            <a:prstGeom prst="rect">
              <a:avLst/>
            </a:prstGeom>
            <a:noFill/>
            <a:ln>
              <a:noFill/>
            </a:ln>
          </p:spPr>
          <p:txBody>
            <a:bodyPr wrap="none" rtlCol="0">
              <a:spAutoFit/>
            </a:bodyPr>
            <a:lstStyle/>
            <a:p>
              <a:r>
                <a:rPr lang="pt-BR" b="1" dirty="0" smtClean="0">
                  <a:solidFill>
                    <a:schemeClr val="bg2">
                      <a:lumMod val="50000"/>
                    </a:schemeClr>
                  </a:solidFill>
                </a:rPr>
                <a:t>Computador 1</a:t>
              </a:r>
              <a:endParaRPr lang="pt-BR" b="1" dirty="0">
                <a:solidFill>
                  <a:schemeClr val="bg2">
                    <a:lumMod val="50000"/>
                  </a:schemeClr>
                </a:solidFill>
              </a:endParaRPr>
            </a:p>
          </p:txBody>
        </p:sp>
        <p:sp>
          <p:nvSpPr>
            <p:cNvPr id="10" name="Retângulo 9"/>
            <p:cNvSpPr/>
            <p:nvPr/>
          </p:nvSpPr>
          <p:spPr>
            <a:xfrm>
              <a:off x="2551015" y="1999848"/>
              <a:ext cx="1737999" cy="2358958"/>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2">
                    <a:lumMod val="50000"/>
                  </a:schemeClr>
                </a:solidFill>
              </a:endParaRPr>
            </a:p>
          </p:txBody>
        </p:sp>
        <p:sp>
          <p:nvSpPr>
            <p:cNvPr id="12" name="Retângulo 11"/>
            <p:cNvSpPr/>
            <p:nvPr/>
          </p:nvSpPr>
          <p:spPr>
            <a:xfrm>
              <a:off x="2653798" y="3796507"/>
              <a:ext cx="1495055" cy="44176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SO Local 2</a:t>
              </a:r>
              <a:endParaRPr lang="pt-BR" b="1" dirty="0">
                <a:solidFill>
                  <a:schemeClr val="bg2">
                    <a:lumMod val="50000"/>
                  </a:schemeClr>
                </a:solidFill>
              </a:endParaRPr>
            </a:p>
          </p:txBody>
        </p:sp>
        <p:sp>
          <p:nvSpPr>
            <p:cNvPr id="13" name="CaixaDeTexto 12"/>
            <p:cNvSpPr txBox="1"/>
            <p:nvPr/>
          </p:nvSpPr>
          <p:spPr>
            <a:xfrm>
              <a:off x="2494948" y="1649556"/>
              <a:ext cx="1398140" cy="307777"/>
            </a:xfrm>
            <a:prstGeom prst="rect">
              <a:avLst/>
            </a:prstGeom>
            <a:noFill/>
            <a:ln>
              <a:noFill/>
            </a:ln>
          </p:spPr>
          <p:txBody>
            <a:bodyPr wrap="none" rtlCol="0">
              <a:spAutoFit/>
            </a:bodyPr>
            <a:lstStyle/>
            <a:p>
              <a:r>
                <a:rPr lang="pt-BR" b="1" dirty="0" smtClean="0">
                  <a:solidFill>
                    <a:schemeClr val="bg2">
                      <a:lumMod val="50000"/>
                    </a:schemeClr>
                  </a:solidFill>
                </a:rPr>
                <a:t>Computador 2</a:t>
              </a:r>
              <a:endParaRPr lang="pt-BR" b="1" dirty="0">
                <a:solidFill>
                  <a:schemeClr val="bg2">
                    <a:lumMod val="50000"/>
                  </a:schemeClr>
                </a:solidFill>
              </a:endParaRPr>
            </a:p>
          </p:txBody>
        </p:sp>
        <p:sp>
          <p:nvSpPr>
            <p:cNvPr id="14" name="Retângulo 13"/>
            <p:cNvSpPr/>
            <p:nvPr/>
          </p:nvSpPr>
          <p:spPr>
            <a:xfrm>
              <a:off x="4588762" y="1999848"/>
              <a:ext cx="1737999" cy="2358958"/>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2">
                    <a:lumMod val="50000"/>
                  </a:schemeClr>
                </a:solidFill>
              </a:endParaRPr>
            </a:p>
          </p:txBody>
        </p:sp>
        <p:sp>
          <p:nvSpPr>
            <p:cNvPr id="16" name="Retângulo 15"/>
            <p:cNvSpPr/>
            <p:nvPr/>
          </p:nvSpPr>
          <p:spPr>
            <a:xfrm>
              <a:off x="4691546" y="3796507"/>
              <a:ext cx="1495055" cy="44176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SO Local 3</a:t>
              </a:r>
              <a:endParaRPr lang="pt-BR" b="1" dirty="0">
                <a:solidFill>
                  <a:schemeClr val="bg2">
                    <a:lumMod val="50000"/>
                  </a:schemeClr>
                </a:solidFill>
              </a:endParaRPr>
            </a:p>
          </p:txBody>
        </p:sp>
        <p:sp>
          <p:nvSpPr>
            <p:cNvPr id="17" name="CaixaDeTexto 16"/>
            <p:cNvSpPr txBox="1"/>
            <p:nvPr/>
          </p:nvSpPr>
          <p:spPr>
            <a:xfrm>
              <a:off x="4532696" y="1649556"/>
              <a:ext cx="1398140" cy="307777"/>
            </a:xfrm>
            <a:prstGeom prst="rect">
              <a:avLst/>
            </a:prstGeom>
            <a:noFill/>
            <a:ln>
              <a:noFill/>
            </a:ln>
          </p:spPr>
          <p:txBody>
            <a:bodyPr wrap="none" rtlCol="0">
              <a:spAutoFit/>
            </a:bodyPr>
            <a:lstStyle/>
            <a:p>
              <a:r>
                <a:rPr lang="pt-BR" b="1" dirty="0" smtClean="0">
                  <a:solidFill>
                    <a:schemeClr val="bg2">
                      <a:lumMod val="50000"/>
                    </a:schemeClr>
                  </a:solidFill>
                </a:rPr>
                <a:t>Computador 3</a:t>
              </a:r>
              <a:endParaRPr lang="pt-BR" b="1" dirty="0">
                <a:solidFill>
                  <a:schemeClr val="bg2">
                    <a:lumMod val="50000"/>
                  </a:schemeClr>
                </a:solidFill>
              </a:endParaRPr>
            </a:p>
          </p:txBody>
        </p:sp>
        <p:cxnSp>
          <p:nvCxnSpPr>
            <p:cNvPr id="23" name="Conector reto 22"/>
            <p:cNvCxnSpPr/>
            <p:nvPr/>
          </p:nvCxnSpPr>
          <p:spPr>
            <a:xfrm>
              <a:off x="1363578" y="4358806"/>
              <a:ext cx="0" cy="68605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a:off x="3408332" y="4358805"/>
              <a:ext cx="0" cy="68605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a:off x="5453085" y="4358804"/>
              <a:ext cx="0" cy="68605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a:off x="854205" y="5044860"/>
              <a:ext cx="7222995" cy="0"/>
            </a:xfrm>
            <a:prstGeom prst="line">
              <a:avLst/>
            </a:prstGeom>
            <a:ln w="2857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684353" y="494414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992707" y="494414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2301062" y="494414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2609416" y="494414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3840621" y="500557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4148976" y="500557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4457330" y="500557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p:cNvSpPr/>
            <p:nvPr/>
          </p:nvSpPr>
          <p:spPr>
            <a:xfrm>
              <a:off x="4765684" y="5005578"/>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p:cNvSpPr/>
            <p:nvPr/>
          </p:nvSpPr>
          <p:spPr>
            <a:xfrm>
              <a:off x="6591012" y="2003704"/>
              <a:ext cx="1737999" cy="2358958"/>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2">
                    <a:lumMod val="50000"/>
                  </a:schemeClr>
                </a:solidFill>
              </a:endParaRPr>
            </a:p>
          </p:txBody>
        </p:sp>
        <p:sp>
          <p:nvSpPr>
            <p:cNvPr id="44" name="Retângulo 43"/>
            <p:cNvSpPr/>
            <p:nvPr/>
          </p:nvSpPr>
          <p:spPr>
            <a:xfrm>
              <a:off x="6712484" y="2141453"/>
              <a:ext cx="1495055" cy="88407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Apl. C</a:t>
              </a:r>
              <a:endParaRPr lang="pt-BR" b="1" dirty="0">
                <a:solidFill>
                  <a:schemeClr val="bg2">
                    <a:lumMod val="50000"/>
                  </a:schemeClr>
                </a:solidFill>
              </a:endParaRPr>
            </a:p>
          </p:txBody>
        </p:sp>
        <p:sp>
          <p:nvSpPr>
            <p:cNvPr id="45" name="Retângulo 44"/>
            <p:cNvSpPr/>
            <p:nvPr/>
          </p:nvSpPr>
          <p:spPr>
            <a:xfrm>
              <a:off x="6693796" y="3800363"/>
              <a:ext cx="1495055" cy="44176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SO Local 4</a:t>
              </a:r>
              <a:endParaRPr lang="pt-BR" b="1" dirty="0">
                <a:solidFill>
                  <a:schemeClr val="bg2">
                    <a:lumMod val="50000"/>
                  </a:schemeClr>
                </a:solidFill>
              </a:endParaRPr>
            </a:p>
          </p:txBody>
        </p:sp>
        <p:cxnSp>
          <p:nvCxnSpPr>
            <p:cNvPr id="46" name="Conector reto 45"/>
            <p:cNvCxnSpPr/>
            <p:nvPr/>
          </p:nvCxnSpPr>
          <p:spPr>
            <a:xfrm>
              <a:off x="7455335" y="4362660"/>
              <a:ext cx="0" cy="68605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CaixaDeTexto 46"/>
            <p:cNvSpPr txBox="1"/>
            <p:nvPr/>
          </p:nvSpPr>
          <p:spPr>
            <a:xfrm>
              <a:off x="6790711" y="1657621"/>
              <a:ext cx="1398140" cy="307777"/>
            </a:xfrm>
            <a:prstGeom prst="rect">
              <a:avLst/>
            </a:prstGeom>
            <a:noFill/>
            <a:ln>
              <a:noFill/>
            </a:ln>
          </p:spPr>
          <p:txBody>
            <a:bodyPr wrap="none" rtlCol="0">
              <a:spAutoFit/>
            </a:bodyPr>
            <a:lstStyle/>
            <a:p>
              <a:r>
                <a:rPr lang="pt-BR" b="1" dirty="0" smtClean="0">
                  <a:solidFill>
                    <a:schemeClr val="bg2">
                      <a:lumMod val="50000"/>
                    </a:schemeClr>
                  </a:solidFill>
                </a:rPr>
                <a:t>Computador 4</a:t>
              </a:r>
              <a:endParaRPr lang="pt-BR" b="1" dirty="0">
                <a:solidFill>
                  <a:schemeClr val="bg2">
                    <a:lumMod val="50000"/>
                  </a:schemeClr>
                </a:solidFill>
              </a:endParaRPr>
            </a:p>
          </p:txBody>
        </p:sp>
        <p:sp>
          <p:nvSpPr>
            <p:cNvPr id="11" name="Retângulo 10"/>
            <p:cNvSpPr/>
            <p:nvPr/>
          </p:nvSpPr>
          <p:spPr>
            <a:xfrm>
              <a:off x="2672487" y="2137597"/>
              <a:ext cx="3514113" cy="88407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bg2">
                      <a:lumMod val="50000"/>
                    </a:schemeClr>
                  </a:solidFill>
                </a:rPr>
                <a:t>Apl. B</a:t>
              </a:r>
              <a:endParaRPr lang="pt-BR" b="1" dirty="0">
                <a:solidFill>
                  <a:schemeClr val="bg2">
                    <a:lumMod val="50000"/>
                  </a:schemeClr>
                </a:solidFill>
              </a:endParaRPr>
            </a:p>
          </p:txBody>
        </p:sp>
        <p:sp>
          <p:nvSpPr>
            <p:cNvPr id="6" name="Retângulo 5"/>
            <p:cNvSpPr/>
            <p:nvPr/>
          </p:nvSpPr>
          <p:spPr>
            <a:xfrm>
              <a:off x="634739" y="3179327"/>
              <a:ext cx="7554112" cy="479433"/>
            </a:xfrm>
            <a:prstGeom prst="rect">
              <a:avLst/>
            </a:prstGeom>
            <a:solidFill>
              <a:schemeClr val="bg1"/>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bg2">
                      <a:lumMod val="50000"/>
                    </a:schemeClr>
                  </a:solidFill>
                </a:rPr>
                <a:t>Camada do sistema distribuído (middleware)</a:t>
              </a:r>
              <a:endParaRPr lang="pt-BR" sz="1600" b="1" dirty="0">
                <a:solidFill>
                  <a:schemeClr val="bg2">
                    <a:lumMod val="50000"/>
                  </a:schemeClr>
                </a:solidFill>
              </a:endParaRPr>
            </a:p>
          </p:txBody>
        </p:sp>
        <p:sp>
          <p:nvSpPr>
            <p:cNvPr id="48" name="Retângulo 47"/>
            <p:cNvSpPr/>
            <p:nvPr/>
          </p:nvSpPr>
          <p:spPr>
            <a:xfrm>
              <a:off x="5878245" y="4913963"/>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p:cNvSpPr/>
            <p:nvPr/>
          </p:nvSpPr>
          <p:spPr>
            <a:xfrm>
              <a:off x="6186600" y="4913963"/>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p:cNvSpPr/>
            <p:nvPr/>
          </p:nvSpPr>
          <p:spPr>
            <a:xfrm>
              <a:off x="6494954" y="4913963"/>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p:cNvSpPr/>
            <p:nvPr/>
          </p:nvSpPr>
          <p:spPr>
            <a:xfrm>
              <a:off x="6803308" y="4913963"/>
              <a:ext cx="188355" cy="201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885974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pPr marL="114300" indent="0" algn="just">
              <a:buNone/>
            </a:pPr>
            <a:r>
              <a:rPr lang="pt-BR" sz="2200" dirty="0" smtClean="0"/>
              <a:t>O sistema distribuído proporciona os meios para que os componentes de uma única aplicação distribuída se comuniquem uns com os outros, mas também permite que diferentes aplicações se comuniquem. Ao mesmo tempo, ele oculta, do melhor e mais razoável modo possível, as diferenças em hardware e sistemas operacionais para cada aplicação.</a:t>
            </a:r>
            <a:endParaRPr lang="pt-BR" sz="2200" dirty="0"/>
          </a:p>
        </p:txBody>
      </p:sp>
    </p:spTree>
    <p:extLst>
      <p:ext uri="{BB962C8B-B14F-4D97-AF65-F5344CB8AC3E}">
        <p14:creationId xmlns:p14="http://schemas.microsoft.com/office/powerpoint/2010/main" val="290505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Middleware</a:t>
            </a:r>
            <a:endParaRPr lang="pt-BR" dirty="0"/>
          </a:p>
        </p:txBody>
      </p:sp>
      <p:sp>
        <p:nvSpPr>
          <p:cNvPr id="3" name="Espaço Reservado para Texto 2"/>
          <p:cNvSpPr>
            <a:spLocks noGrp="1"/>
          </p:cNvSpPr>
          <p:nvPr>
            <p:ph type="body" idx="1"/>
          </p:nvPr>
        </p:nvSpPr>
        <p:spPr/>
        <p:txBody>
          <a:bodyPr/>
          <a:lstStyle/>
          <a:p>
            <a:pPr marL="114300" indent="0" algn="just">
              <a:buNone/>
            </a:pPr>
            <a:r>
              <a:rPr lang="pt-BR" sz="2200" dirty="0"/>
              <a:t>Um middleware pode ser visto como uma camada de software intermediária localizada entre o sistema </a:t>
            </a:r>
            <a:r>
              <a:rPr lang="pt-BR" sz="2200" dirty="0" smtClean="0"/>
              <a:t>operacional </a:t>
            </a:r>
            <a:r>
              <a:rPr lang="pt-BR" sz="2200" dirty="0"/>
              <a:t>e a </a:t>
            </a:r>
            <a:r>
              <a:rPr lang="pt-BR" sz="2200" dirty="0" smtClean="0"/>
              <a:t>aplicação. </a:t>
            </a:r>
            <a:endParaRPr lang="pt-BR" sz="2200" dirty="0"/>
          </a:p>
        </p:txBody>
      </p:sp>
    </p:spTree>
    <p:extLst>
      <p:ext uri="{BB962C8B-B14F-4D97-AF65-F5344CB8AC3E}">
        <p14:creationId xmlns:p14="http://schemas.microsoft.com/office/powerpoint/2010/main" val="1423599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 do Middleware</a:t>
            </a:r>
            <a:endParaRPr lang="pt-BR" dirty="0"/>
          </a:p>
        </p:txBody>
      </p:sp>
      <p:sp>
        <p:nvSpPr>
          <p:cNvPr id="3" name="Espaço Reservado para Texto 2"/>
          <p:cNvSpPr>
            <a:spLocks noGrp="1"/>
          </p:cNvSpPr>
          <p:nvPr>
            <p:ph type="body" idx="1"/>
          </p:nvPr>
        </p:nvSpPr>
        <p:spPr/>
        <p:txBody>
          <a:bodyPr/>
          <a:lstStyle/>
          <a:p>
            <a:pPr algn="just">
              <a:lnSpc>
                <a:spcPct val="100000"/>
              </a:lnSpc>
              <a:spcBef>
                <a:spcPts val="0"/>
              </a:spcBef>
            </a:pPr>
            <a:r>
              <a:rPr lang="pt-BR" sz="2200" b="1" dirty="0"/>
              <a:t>O “Middleware” tem que estar disponível em diversas </a:t>
            </a:r>
            <a:r>
              <a:rPr lang="pt-BR" sz="2200" b="1" dirty="0" smtClean="0"/>
              <a:t>máquinas.</a:t>
            </a:r>
          </a:p>
          <a:p>
            <a:pPr algn="just">
              <a:lnSpc>
                <a:spcPct val="100000"/>
              </a:lnSpc>
              <a:spcBef>
                <a:spcPts val="0"/>
              </a:spcBef>
            </a:pPr>
            <a:r>
              <a:rPr lang="pt-BR" sz="2200" b="1" dirty="0" smtClean="0"/>
              <a:t>As </a:t>
            </a:r>
            <a:r>
              <a:rPr lang="pt-BR" sz="2200" b="1" dirty="0"/>
              <a:t>transferências tem que ser </a:t>
            </a:r>
            <a:r>
              <a:rPr lang="pt-BR" sz="2200" b="1" dirty="0" smtClean="0"/>
              <a:t>fiáveis.</a:t>
            </a:r>
          </a:p>
          <a:p>
            <a:pPr lvl="1" algn="just">
              <a:lnSpc>
                <a:spcPct val="100000"/>
              </a:lnSpc>
              <a:spcBef>
                <a:spcPts val="0"/>
              </a:spcBef>
            </a:pPr>
            <a:r>
              <a:rPr lang="pt-BR" sz="2200" b="1" dirty="0" smtClean="0"/>
              <a:t>Tem </a:t>
            </a:r>
            <a:r>
              <a:rPr lang="pt-BR" sz="2200" b="1" dirty="0"/>
              <a:t>que existir a garantia de que quando uma aplicação entrega uma mensagem ao “Middleware” que o destino recebe a mensagem uma única vez</a:t>
            </a:r>
            <a:r>
              <a:rPr lang="pt-BR" sz="2200" dirty="0"/>
              <a:t>. Isto tem que acontecer mesmo que um computador ou a rede </a:t>
            </a:r>
            <a:r>
              <a:rPr lang="pt-BR" sz="2200" dirty="0" smtClean="0"/>
              <a:t>falhe.</a:t>
            </a:r>
          </a:p>
          <a:p>
            <a:pPr algn="just">
              <a:lnSpc>
                <a:spcPct val="100000"/>
              </a:lnSpc>
              <a:spcBef>
                <a:spcPts val="0"/>
              </a:spcBef>
            </a:pPr>
            <a:r>
              <a:rPr lang="pt-BR" sz="2200" b="1" dirty="0" smtClean="0"/>
              <a:t>Adaptação </a:t>
            </a:r>
            <a:r>
              <a:rPr lang="pt-BR" sz="2200" b="1" dirty="0"/>
              <a:t>ao </a:t>
            </a:r>
            <a:r>
              <a:rPr lang="pt-BR" sz="2200" b="1" dirty="0" smtClean="0"/>
              <a:t>tráfego</a:t>
            </a:r>
            <a:r>
              <a:rPr lang="pt-BR" sz="2200" dirty="0" smtClean="0"/>
              <a:t>.</a:t>
            </a:r>
          </a:p>
          <a:p>
            <a:pPr lvl="1" algn="just">
              <a:lnSpc>
                <a:spcPct val="100000"/>
              </a:lnSpc>
              <a:spcBef>
                <a:spcPts val="0"/>
              </a:spcBef>
            </a:pPr>
            <a:r>
              <a:rPr lang="pt-BR" sz="2200" b="1" dirty="0" smtClean="0"/>
              <a:t>A </a:t>
            </a:r>
            <a:r>
              <a:rPr lang="pt-BR" sz="2200" b="1" dirty="0"/>
              <a:t>largura de banda do “bus” tem que suportar um aumento de tráfego resultante do aumento do número de </a:t>
            </a:r>
            <a:r>
              <a:rPr lang="pt-BR" sz="2200" b="1" dirty="0" smtClean="0"/>
              <a:t>aplicações.</a:t>
            </a:r>
          </a:p>
          <a:p>
            <a:pPr lvl="1" algn="just">
              <a:lnSpc>
                <a:spcPct val="100000"/>
              </a:lnSpc>
              <a:spcBef>
                <a:spcPts val="0"/>
              </a:spcBef>
            </a:pPr>
            <a:r>
              <a:rPr lang="pt-BR" sz="2200" dirty="0" smtClean="0"/>
              <a:t>Esta </a:t>
            </a:r>
            <a:r>
              <a:rPr lang="pt-BR" sz="2200" dirty="0"/>
              <a:t>é uma característica de base muito importante já que o “Middleware” é o esqueleto de qualquer aplicação.</a:t>
            </a:r>
            <a:endParaRPr lang="pt-BR" sz="2200" dirty="0"/>
          </a:p>
        </p:txBody>
      </p:sp>
    </p:spTree>
    <p:extLst>
      <p:ext uri="{BB962C8B-B14F-4D97-AF65-F5344CB8AC3E}">
        <p14:creationId xmlns:p14="http://schemas.microsoft.com/office/powerpoint/2010/main" val="1641690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 do Middleware</a:t>
            </a:r>
            <a:endParaRPr lang="pt-BR" dirty="0"/>
          </a:p>
        </p:txBody>
      </p:sp>
      <p:sp>
        <p:nvSpPr>
          <p:cNvPr id="3" name="Espaço Reservado para Texto 2"/>
          <p:cNvSpPr>
            <a:spLocks noGrp="1"/>
          </p:cNvSpPr>
          <p:nvPr>
            <p:ph type="body" idx="1"/>
          </p:nvPr>
        </p:nvSpPr>
        <p:spPr/>
        <p:txBody>
          <a:bodyPr/>
          <a:lstStyle/>
          <a:p>
            <a:pPr algn="just">
              <a:lnSpc>
                <a:spcPct val="100000"/>
              </a:lnSpc>
              <a:spcBef>
                <a:spcPts val="0"/>
              </a:spcBef>
            </a:pPr>
            <a:r>
              <a:rPr lang="pt-BR" sz="2200" b="1" dirty="0"/>
              <a:t>A diversidade das estruturas de </a:t>
            </a:r>
            <a:r>
              <a:rPr lang="pt-BR" sz="2200" b="1" dirty="0" smtClean="0"/>
              <a:t>comunicação.</a:t>
            </a:r>
          </a:p>
          <a:p>
            <a:pPr lvl="1" algn="just">
              <a:lnSpc>
                <a:spcPct val="100000"/>
              </a:lnSpc>
              <a:spcBef>
                <a:spcPts val="0"/>
              </a:spcBef>
            </a:pPr>
            <a:r>
              <a:rPr lang="pt-BR" sz="2200" dirty="0" smtClean="0"/>
              <a:t>Uma </a:t>
            </a:r>
            <a:r>
              <a:rPr lang="pt-BR" sz="2200" dirty="0"/>
              <a:t>aplicação pode </a:t>
            </a:r>
            <a:r>
              <a:rPr lang="pt-BR" sz="2200" b="1" dirty="0"/>
              <a:t>comunicar com uma outra aplicação ou enviar uma única mensagem </a:t>
            </a:r>
            <a:r>
              <a:rPr lang="pt-BR" sz="2200" dirty="0"/>
              <a:t>para </a:t>
            </a:r>
            <a:r>
              <a:rPr lang="pt-BR" sz="2200" b="1" dirty="0"/>
              <a:t>n destinos</a:t>
            </a:r>
            <a:r>
              <a:rPr lang="pt-BR" sz="2200" b="1" dirty="0" smtClean="0"/>
              <a:t>.</a:t>
            </a:r>
          </a:p>
          <a:p>
            <a:pPr lvl="1" algn="just">
              <a:lnSpc>
                <a:spcPct val="100000"/>
              </a:lnSpc>
              <a:spcBef>
                <a:spcPts val="0"/>
              </a:spcBef>
            </a:pPr>
            <a:r>
              <a:rPr lang="pt-BR" sz="2200" dirty="0" smtClean="0"/>
              <a:t>Neste </a:t>
            </a:r>
            <a:r>
              <a:rPr lang="pt-BR" sz="2200" dirty="0"/>
              <a:t>último caso é </a:t>
            </a:r>
            <a:r>
              <a:rPr lang="pt-BR" sz="2200" b="1" dirty="0"/>
              <a:t>desejável que o emissor entregue apenas uma única cópia da mensagem ao “bus” e fique a cargo deste a responsabilidade de enviar para todos os destinos</a:t>
            </a:r>
            <a:r>
              <a:rPr lang="pt-BR" sz="2200" dirty="0" smtClean="0"/>
              <a:t>.</a:t>
            </a:r>
            <a:r>
              <a:rPr lang="pt-BR" sz="2200" dirty="0"/>
              <a:t> </a:t>
            </a:r>
            <a:endParaRPr lang="pt-BR" sz="2200" dirty="0" smtClean="0"/>
          </a:p>
          <a:p>
            <a:pPr algn="just">
              <a:lnSpc>
                <a:spcPct val="100000"/>
              </a:lnSpc>
              <a:spcBef>
                <a:spcPts val="0"/>
              </a:spcBef>
            </a:pPr>
            <a:r>
              <a:rPr lang="pt-BR" sz="2200" b="1" dirty="0" smtClean="0"/>
              <a:t>A </a:t>
            </a:r>
            <a:r>
              <a:rPr lang="pt-BR" sz="2200" b="1" dirty="0"/>
              <a:t>utilização de um </a:t>
            </a:r>
            <a:r>
              <a:rPr lang="pt-BR" sz="2200" b="1" dirty="0" smtClean="0"/>
              <a:t>nome.</a:t>
            </a:r>
          </a:p>
          <a:p>
            <a:pPr lvl="1" algn="just">
              <a:lnSpc>
                <a:spcPct val="100000"/>
              </a:lnSpc>
              <a:spcBef>
                <a:spcPts val="0"/>
              </a:spcBef>
            </a:pPr>
            <a:r>
              <a:rPr lang="pt-BR" sz="2200" dirty="0" smtClean="0"/>
              <a:t>A </a:t>
            </a:r>
            <a:r>
              <a:rPr lang="pt-BR" sz="2200" dirty="0"/>
              <a:t>aplicação que envia uma mensagem refere-se ao destino através de um nome e não de um endereço </a:t>
            </a:r>
            <a:r>
              <a:rPr lang="pt-BR" sz="2200" dirty="0" smtClean="0"/>
              <a:t>físico.</a:t>
            </a:r>
          </a:p>
          <a:p>
            <a:pPr lvl="1" algn="just">
              <a:lnSpc>
                <a:spcPct val="100000"/>
              </a:lnSpc>
              <a:spcBef>
                <a:spcPts val="0"/>
              </a:spcBef>
            </a:pPr>
            <a:r>
              <a:rPr lang="pt-BR" sz="2200" dirty="0" smtClean="0"/>
              <a:t>Esta </a:t>
            </a:r>
            <a:r>
              <a:rPr lang="pt-BR" sz="2200" dirty="0"/>
              <a:t>característica permite a </a:t>
            </a:r>
            <a:r>
              <a:rPr lang="pt-BR" sz="2200" dirty="0" smtClean="0"/>
              <a:t>transferência </a:t>
            </a:r>
            <a:r>
              <a:rPr lang="pt-BR" sz="2200" dirty="0"/>
              <a:t>de uma aplicação de um computador para outro sem haver implicações nas aplicações que com ela comunicam</a:t>
            </a:r>
            <a:endParaRPr lang="pt-BR" sz="2200" dirty="0"/>
          </a:p>
        </p:txBody>
      </p:sp>
    </p:spTree>
    <p:extLst>
      <p:ext uri="{BB962C8B-B14F-4D97-AF65-F5344CB8AC3E}">
        <p14:creationId xmlns:p14="http://schemas.microsoft.com/office/powerpoint/2010/main" val="58999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 do Middleware</a:t>
            </a:r>
            <a:endParaRPr lang="pt-BR" dirty="0"/>
          </a:p>
        </p:txBody>
      </p:sp>
      <p:sp>
        <p:nvSpPr>
          <p:cNvPr id="3" name="Espaço Reservado para Texto 2"/>
          <p:cNvSpPr>
            <a:spLocks noGrp="1"/>
          </p:cNvSpPr>
          <p:nvPr>
            <p:ph type="body" idx="1"/>
          </p:nvPr>
        </p:nvSpPr>
        <p:spPr/>
        <p:txBody>
          <a:bodyPr/>
          <a:lstStyle/>
          <a:p>
            <a:pPr algn="just">
              <a:lnSpc>
                <a:spcPct val="100000"/>
              </a:lnSpc>
              <a:spcBef>
                <a:spcPts val="0"/>
              </a:spcBef>
            </a:pPr>
            <a:r>
              <a:rPr lang="pt-BR" sz="2200" b="1" dirty="0"/>
              <a:t>O conceito de </a:t>
            </a:r>
            <a:r>
              <a:rPr lang="pt-BR" sz="2200" b="1" dirty="0" smtClean="0"/>
              <a:t>transação.</a:t>
            </a:r>
          </a:p>
          <a:p>
            <a:pPr lvl="1" algn="just">
              <a:lnSpc>
                <a:spcPct val="100000"/>
              </a:lnSpc>
              <a:spcBef>
                <a:spcPts val="0"/>
              </a:spcBef>
            </a:pPr>
            <a:r>
              <a:rPr lang="pt-BR" sz="2200" dirty="0" smtClean="0"/>
              <a:t>Este </a:t>
            </a:r>
            <a:r>
              <a:rPr lang="pt-BR" sz="2200" dirty="0"/>
              <a:t>conceito especifica que várias entidades, por exemplo aplicações, pertencentes a uma única </a:t>
            </a:r>
            <a:r>
              <a:rPr lang="pt-BR" sz="2200" dirty="0" smtClean="0"/>
              <a:t>transação </a:t>
            </a:r>
            <a:r>
              <a:rPr lang="pt-BR" sz="2200" dirty="0"/>
              <a:t>ou podem </a:t>
            </a:r>
            <a:r>
              <a:rPr lang="pt-BR" sz="2200" dirty="0" smtClean="0"/>
              <a:t>executar </a:t>
            </a:r>
            <a:r>
              <a:rPr lang="pt-BR" sz="2200" dirty="0"/>
              <a:t>as suas tarefas ou nenhuma o </a:t>
            </a:r>
            <a:r>
              <a:rPr lang="pt-BR" sz="2200" dirty="0" smtClean="0"/>
              <a:t>faz.</a:t>
            </a:r>
            <a:endParaRPr lang="pt-BR" sz="2200" dirty="0"/>
          </a:p>
        </p:txBody>
      </p:sp>
    </p:spTree>
    <p:extLst>
      <p:ext uri="{BB962C8B-B14F-4D97-AF65-F5344CB8AC3E}">
        <p14:creationId xmlns:p14="http://schemas.microsoft.com/office/powerpoint/2010/main" val="78726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básica de uma aplicação de </a:t>
            </a:r>
            <a:r>
              <a:rPr lang="pt-BR" dirty="0" smtClean="0"/>
              <a:t>rede</a:t>
            </a:r>
            <a:endParaRPr lang="pt-BR" dirty="0"/>
          </a:p>
        </p:txBody>
      </p:sp>
      <p:sp>
        <p:nvSpPr>
          <p:cNvPr id="3" name="Espaço Reservado para Texto 2"/>
          <p:cNvSpPr>
            <a:spLocks noGrp="1"/>
          </p:cNvSpPr>
          <p:nvPr>
            <p:ph type="body" idx="1"/>
          </p:nvPr>
        </p:nvSpPr>
        <p:spPr/>
        <p:txBody>
          <a:bodyPr/>
          <a:lstStyle/>
          <a:p>
            <a:pPr algn="just"/>
            <a:r>
              <a:rPr lang="pt-BR" sz="2200" dirty="0"/>
              <a:t>Uma aplicação que utiliza sockets normalmente é composta por uma parte servidora e diversos clientes. Um cliente solicita determinado serviço ao servidor, o servidor processa a solicitação e devolve a informação ao </a:t>
            </a:r>
            <a:r>
              <a:rPr lang="pt-BR" sz="2200" dirty="0" smtClean="0"/>
              <a:t>cliente. </a:t>
            </a:r>
          </a:p>
          <a:p>
            <a:pPr algn="just"/>
            <a:r>
              <a:rPr lang="pt-BR" sz="2400" dirty="0"/>
              <a:t>Muitos serviços podem ser disponibilizados numa mesma máquina, sendo então diferenciados não só pelo endereço IP, mas também por um número de porta</a:t>
            </a:r>
            <a:endParaRPr lang="pt-BR" sz="2200" dirty="0"/>
          </a:p>
        </p:txBody>
      </p:sp>
    </p:spTree>
    <p:extLst>
      <p:ext uri="{BB962C8B-B14F-4D97-AF65-F5344CB8AC3E}">
        <p14:creationId xmlns:p14="http://schemas.microsoft.com/office/powerpoint/2010/main" val="2763607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básica de uma aplicação de </a:t>
            </a:r>
            <a:r>
              <a:rPr lang="pt-BR" dirty="0" smtClean="0"/>
              <a:t>rede</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49" y="1755775"/>
            <a:ext cx="7458681" cy="4162425"/>
          </a:xfrm>
          <a:prstGeom prst="rect">
            <a:avLst/>
          </a:prstGeom>
        </p:spPr>
      </p:pic>
    </p:spTree>
    <p:extLst>
      <p:ext uri="{BB962C8B-B14F-4D97-AF65-F5344CB8AC3E}">
        <p14:creationId xmlns:p14="http://schemas.microsoft.com/office/powerpoint/2010/main" val="924141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pPr algn="just"/>
            <a:r>
              <a:rPr lang="pt-BR" sz="2200" dirty="0" smtClean="0"/>
              <a:t>Para a criação </a:t>
            </a:r>
            <a:r>
              <a:rPr lang="pt-BR" sz="2200" dirty="0"/>
              <a:t>do servidor, é necessário importar o pacote java.net e em seguida instanciar um objeto do tipo </a:t>
            </a:r>
            <a:r>
              <a:rPr lang="pt-BR" sz="2200" dirty="0" err="1"/>
              <a:t>ServerSocket</a:t>
            </a:r>
            <a:r>
              <a:rPr lang="pt-BR" sz="2200" dirty="0"/>
              <a:t>, responsável por atender pedidos via rede e em determinada porta. Após receber uma conexão, um objeto do tipo Socket deve ser criado para manter a comunicação entre o cliente e o servidor</a:t>
            </a:r>
            <a:r>
              <a:rPr lang="pt-BR" sz="2200" dirty="0" smtClean="0"/>
              <a:t>.</a:t>
            </a:r>
          </a:p>
          <a:p>
            <a:pPr algn="just"/>
            <a:endParaRPr lang="pt-BR" sz="2200" dirty="0" smtClean="0"/>
          </a:p>
          <a:p>
            <a:pPr marL="114300" indent="0" algn="just">
              <a:buNone/>
            </a:pPr>
            <a:r>
              <a:rPr lang="pt-BR" sz="2200" dirty="0" err="1"/>
              <a:t>ServerSocket</a:t>
            </a:r>
            <a:r>
              <a:rPr lang="pt-BR" sz="2200" dirty="0"/>
              <a:t> server = new </a:t>
            </a:r>
            <a:r>
              <a:rPr lang="pt-BR" sz="2200" dirty="0" err="1"/>
              <a:t>ServerSocket</a:t>
            </a:r>
            <a:r>
              <a:rPr lang="pt-BR" sz="2200" dirty="0"/>
              <a:t>(12345</a:t>
            </a:r>
            <a:r>
              <a:rPr lang="pt-BR" sz="2200" dirty="0" smtClean="0"/>
              <a:t>);</a:t>
            </a:r>
          </a:p>
          <a:p>
            <a:pPr algn="just"/>
            <a:endParaRPr lang="pt-BR" sz="2200" dirty="0" smtClean="0"/>
          </a:p>
          <a:p>
            <a:pPr algn="just"/>
            <a:endParaRPr lang="pt-BR" sz="2200" dirty="0" smtClean="0"/>
          </a:p>
          <a:p>
            <a:pPr algn="just"/>
            <a:endParaRPr lang="pt-BR" sz="2200" dirty="0"/>
          </a:p>
        </p:txBody>
      </p:sp>
    </p:spTree>
    <p:extLst>
      <p:ext uri="{BB962C8B-B14F-4D97-AF65-F5344CB8AC3E}">
        <p14:creationId xmlns:p14="http://schemas.microsoft.com/office/powerpoint/2010/main" val="653493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pPr algn="just"/>
            <a:r>
              <a:rPr lang="pt-BR" sz="2200" dirty="0"/>
              <a:t>Em seguida criamos um objeto Socket, o qual irá tratar da comunicação com o cliente, assim que um pedido de conexão chegar ao servidor e a conexão for aceita:</a:t>
            </a:r>
          </a:p>
          <a:p>
            <a:pPr marL="114300" indent="0" algn="just">
              <a:buNone/>
            </a:pPr>
            <a:endParaRPr lang="pt-BR" sz="2200" dirty="0" smtClean="0"/>
          </a:p>
          <a:p>
            <a:pPr marL="114300" indent="0" algn="just">
              <a:buNone/>
            </a:pPr>
            <a:r>
              <a:rPr lang="pt-BR" sz="2200" dirty="0" smtClean="0"/>
              <a:t>Socket </a:t>
            </a:r>
            <a:r>
              <a:rPr lang="pt-BR" sz="2200" dirty="0" err="1"/>
              <a:t>client</a:t>
            </a:r>
            <a:r>
              <a:rPr lang="pt-BR" sz="2200" dirty="0"/>
              <a:t> = </a:t>
            </a:r>
            <a:r>
              <a:rPr lang="pt-BR" sz="2200" dirty="0" err="1"/>
              <a:t>server.accept</a:t>
            </a:r>
            <a:r>
              <a:rPr lang="pt-BR" sz="2200" dirty="0"/>
              <a:t>();</a:t>
            </a:r>
          </a:p>
          <a:p>
            <a:pPr algn="just"/>
            <a:endParaRPr lang="pt-BR" sz="2200" dirty="0"/>
          </a:p>
          <a:p>
            <a:pPr algn="just"/>
            <a:r>
              <a:rPr lang="pt-BR" sz="2000" dirty="0"/>
              <a:t>Como vimos no exemplo, um socket servidor precisa definir o número da porta para receber conexões dos clientes. Este número pode variar entre 0 e 65535, porém, em nossas aplicações só devemos utilizar de 1024 em diante, pois as portas com números abaixo deste são reservados para o uso do sistema </a:t>
            </a:r>
            <a:r>
              <a:rPr lang="pt-BR" sz="2000" dirty="0" smtClean="0"/>
              <a:t>protocolos.</a:t>
            </a:r>
            <a:endParaRPr lang="pt-BR" sz="2000" dirty="0"/>
          </a:p>
        </p:txBody>
      </p:sp>
    </p:spTree>
    <p:extLst>
      <p:ext uri="{BB962C8B-B14F-4D97-AF65-F5344CB8AC3E}">
        <p14:creationId xmlns:p14="http://schemas.microsoft.com/office/powerpoint/2010/main" val="3852546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pt-BR" sz="3600" dirty="0"/>
              <a:t>Breve momento histórico</a:t>
            </a:r>
            <a:endParaRPr sz="3600" dirty="0"/>
          </a:p>
        </p:txBody>
      </p:sp>
      <p:sp>
        <p:nvSpPr>
          <p:cNvPr id="296" name="Google Shape;296;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just" rtl="0">
              <a:spcBef>
                <a:spcPts val="0"/>
              </a:spcBef>
              <a:spcAft>
                <a:spcPts val="0"/>
              </a:spcAft>
              <a:buSzPts val="2200"/>
              <a:buChar char="●"/>
            </a:pPr>
            <a:r>
              <a:rPr lang="pt-BR" sz="2400" dirty="0" smtClean="0"/>
              <a:t>Décad</a:t>
            </a:r>
            <a:r>
              <a:rPr lang="pt-BR" sz="2400" dirty="0" smtClean="0"/>
              <a:t>a de 40</a:t>
            </a:r>
            <a:r>
              <a:rPr lang="pt-BR" sz="2400" dirty="0" smtClean="0"/>
              <a:t>, </a:t>
            </a:r>
            <a:r>
              <a:rPr lang="pt-BR" sz="2400" dirty="0"/>
              <a:t>quando começou a era moderna dos </a:t>
            </a:r>
            <a:r>
              <a:rPr lang="pt-BR" sz="2400" dirty="0" smtClean="0"/>
              <a:t>computadores, os </a:t>
            </a:r>
            <a:r>
              <a:rPr lang="pt-BR" sz="2400" dirty="0"/>
              <a:t>computadores eram grandes e caros. </a:t>
            </a:r>
            <a:endParaRPr lang="pt-BR" sz="2400" dirty="0" smtClean="0"/>
          </a:p>
          <a:p>
            <a:pPr marL="342900" lvl="0" indent="-228600" algn="just" rtl="0">
              <a:spcBef>
                <a:spcPts val="0"/>
              </a:spcBef>
              <a:spcAft>
                <a:spcPts val="0"/>
              </a:spcAft>
              <a:buSzPts val="2200"/>
              <a:buChar char="●"/>
            </a:pPr>
            <a:r>
              <a:rPr lang="pt-BR" sz="2400" dirty="0" smtClean="0"/>
              <a:t>1960 – Monousuário, processamento em lote (batch)</a:t>
            </a:r>
          </a:p>
          <a:p>
            <a:pPr marL="342900" lvl="0" indent="-228600" algn="just" rtl="0">
              <a:spcBef>
                <a:spcPts val="0"/>
              </a:spcBef>
              <a:spcAft>
                <a:spcPts val="0"/>
              </a:spcAft>
              <a:buSzPts val="2200"/>
              <a:buChar char="●"/>
            </a:pPr>
            <a:r>
              <a:rPr lang="pt-BR" sz="2400" dirty="0" smtClean="0"/>
              <a:t>1970 – Multiusuário – Compartilhamento de Máquina (técnic</a:t>
            </a:r>
            <a:r>
              <a:rPr lang="pt-BR" sz="2400" dirty="0" smtClean="0"/>
              <a:t>a de </a:t>
            </a:r>
            <a:r>
              <a:rPr lang="pt-BR" sz="2400" i="1" dirty="0" smtClean="0"/>
              <a:t>time</a:t>
            </a:r>
            <a:r>
              <a:rPr lang="pt-BR" sz="2400" dirty="0" smtClean="0"/>
              <a:t> </a:t>
            </a:r>
            <a:r>
              <a:rPr lang="pt-BR" sz="2400" i="1" dirty="0" err="1" smtClean="0"/>
              <a:t>Sharing</a:t>
            </a:r>
            <a:r>
              <a:rPr lang="pt-BR" sz="2400" dirty="0" smtClean="0"/>
              <a:t>) – Surgimento das redes.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pt-BR" sz="3600" dirty="0"/>
              <a:t>Breve momento histórico</a:t>
            </a:r>
            <a:endParaRPr sz="3600" dirty="0"/>
          </a:p>
        </p:txBody>
      </p:sp>
      <p:sp>
        <p:nvSpPr>
          <p:cNvPr id="296" name="Google Shape;296;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indent="-228600" algn="just">
              <a:spcBef>
                <a:spcPts val="440"/>
              </a:spcBef>
              <a:buSzPts val="2200"/>
            </a:pPr>
            <a:r>
              <a:rPr lang="pt-BR" sz="2400" dirty="0"/>
              <a:t>1980, </a:t>
            </a:r>
            <a:r>
              <a:rPr lang="pt-BR" sz="2400" dirty="0" smtClean="0"/>
              <a:t>computadores Pessoais com mais memória e os </a:t>
            </a:r>
            <a:r>
              <a:rPr lang="pt-BR" sz="2400" dirty="0"/>
              <a:t>microprocessadores de 8, 16, 32 e 64 bits. </a:t>
            </a:r>
            <a:r>
              <a:rPr lang="pt-BR" sz="2400" dirty="0" smtClean="0"/>
              <a:t>Surge o sistema distribuído. </a:t>
            </a:r>
            <a:endParaRPr lang="pt-BR" sz="2400" dirty="0"/>
          </a:p>
          <a:p>
            <a:pPr marL="342900" lvl="0" indent="-228600" algn="just">
              <a:spcBef>
                <a:spcPts val="440"/>
              </a:spcBef>
              <a:buSzPts val="2200"/>
            </a:pPr>
            <a:r>
              <a:rPr lang="pt-BR" sz="2400" dirty="0" smtClean="0"/>
              <a:t>Década de 90 surge a internet.</a:t>
            </a:r>
          </a:p>
          <a:p>
            <a:pPr marL="342900" lvl="0" indent="-228600" algn="just">
              <a:spcBef>
                <a:spcPts val="440"/>
              </a:spcBef>
              <a:buSzPts val="2200"/>
            </a:pPr>
            <a:r>
              <a:rPr lang="pt-BR" sz="2400" dirty="0" smtClean="0"/>
              <a:t>2000 computação ubíqua ou </a:t>
            </a:r>
            <a:r>
              <a:rPr lang="pt-BR" sz="2400" dirty="0" err="1" smtClean="0"/>
              <a:t>pervasiva</a:t>
            </a:r>
            <a:r>
              <a:rPr lang="pt-BR" sz="2400" dirty="0" smtClean="0"/>
              <a:t> cunhada originalmente por </a:t>
            </a:r>
            <a:r>
              <a:rPr lang="pt-BR" sz="2400" dirty="0"/>
              <a:t>Mark </a:t>
            </a:r>
            <a:r>
              <a:rPr lang="pt-BR" sz="2400" dirty="0" err="1"/>
              <a:t>Weiser</a:t>
            </a:r>
            <a:r>
              <a:rPr lang="pt-BR" sz="2400" dirty="0"/>
              <a:t> em 1991, no seu artigo "O Computador para o século XXI", para se referir a dispositivos conectados em todos os lugares de forma tão transparente para o ser humano que acabaremos por não perceber que eles estão lá.</a:t>
            </a:r>
            <a:endParaRPr lang="pt-BR" sz="2400" dirty="0"/>
          </a:p>
        </p:txBody>
      </p:sp>
    </p:spTree>
    <p:extLst>
      <p:ext uri="{BB962C8B-B14F-4D97-AF65-F5344CB8AC3E}">
        <p14:creationId xmlns:p14="http://schemas.microsoft.com/office/powerpoint/2010/main" val="408238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Sistemas Centralizados</a:t>
            </a:r>
            <a:endParaRPr lang="pt-BR" dirty="0"/>
          </a:p>
        </p:txBody>
      </p:sp>
      <p:sp>
        <p:nvSpPr>
          <p:cNvPr id="3" name="Espaço Reservado para Texto 2"/>
          <p:cNvSpPr>
            <a:spLocks noGrp="1"/>
          </p:cNvSpPr>
          <p:nvPr>
            <p:ph type="body" idx="1"/>
          </p:nvPr>
        </p:nvSpPr>
        <p:spPr/>
        <p:txBody>
          <a:bodyPr/>
          <a:lstStyle/>
          <a:p>
            <a:pPr marL="114300" indent="0" algn="just">
              <a:buNone/>
            </a:pPr>
            <a:r>
              <a:rPr lang="pt-BR" sz="2400" dirty="0"/>
              <a:t>O </a:t>
            </a:r>
            <a:r>
              <a:rPr lang="pt-BR" sz="2400" b="1" dirty="0"/>
              <a:t>processamento centralizado caracteriza-se pelo uso de um computador de grande poder de processamento </a:t>
            </a:r>
            <a:r>
              <a:rPr lang="pt-BR" sz="2400" dirty="0"/>
              <a:t>(mainframe) </a:t>
            </a:r>
            <a:r>
              <a:rPr lang="pt-BR" sz="2400" b="1" dirty="0"/>
              <a:t>que faz todo o processamento e armazenamento de dados</a:t>
            </a:r>
            <a:r>
              <a:rPr lang="pt-BR" sz="2400" dirty="0"/>
              <a:t>, e a ele são interligados terminais para entrada e saída de dados. </a:t>
            </a:r>
            <a:endParaRPr lang="pt-BR" sz="2400" dirty="0" smtClean="0"/>
          </a:p>
          <a:p>
            <a:pPr marL="114300" indent="0" algn="just">
              <a:buNone/>
            </a:pPr>
            <a:r>
              <a:rPr lang="pt-BR" sz="2400" dirty="0" smtClean="0"/>
              <a:t>Comumente </a:t>
            </a:r>
            <a:r>
              <a:rPr lang="pt-BR" sz="2400" b="1" dirty="0"/>
              <a:t>tais terminais não possuem capacidade de processamento, </a:t>
            </a:r>
            <a:r>
              <a:rPr lang="pt-BR" sz="2400" dirty="0"/>
              <a:t>sendo denominados “terminais burros”. </a:t>
            </a:r>
            <a:r>
              <a:rPr lang="pt-BR" sz="2400" b="1" dirty="0"/>
              <a:t>Tal estrutura não caracteriza uma rede, pois não há compartilhamento de processamento ou informações entre equipamentos</a:t>
            </a:r>
            <a:r>
              <a:rPr lang="pt-BR" sz="2400" dirty="0"/>
              <a:t>. </a:t>
            </a:r>
            <a:endParaRPr lang="pt-BR" sz="2400" dirty="0"/>
          </a:p>
        </p:txBody>
      </p:sp>
    </p:spTree>
    <p:extLst>
      <p:ext uri="{BB962C8B-B14F-4D97-AF65-F5344CB8AC3E}">
        <p14:creationId xmlns:p14="http://schemas.microsoft.com/office/powerpoint/2010/main" val="375754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40"/>
              <a:buFont typeface="Cambria"/>
              <a:buNone/>
            </a:pPr>
            <a:r>
              <a:rPr lang="pt-BR" sz="3600" dirty="0" smtClean="0"/>
              <a:t>Definições de Sistemas </a:t>
            </a:r>
            <a:r>
              <a:rPr lang="pt-BR" sz="3600" dirty="0"/>
              <a:t>Distribuídos</a:t>
            </a:r>
            <a:endParaRPr sz="3600" dirty="0"/>
          </a:p>
        </p:txBody>
      </p:sp>
      <p:sp>
        <p:nvSpPr>
          <p:cNvPr id="302" name="Google Shape;302;p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14300" lvl="0" indent="0" algn="just" rtl="0">
              <a:spcBef>
                <a:spcPts val="0"/>
              </a:spcBef>
              <a:spcAft>
                <a:spcPts val="0"/>
              </a:spcAft>
              <a:buSzPts val="2800"/>
              <a:buNone/>
            </a:pPr>
            <a:endParaRPr lang="pt-BR" sz="2800" dirty="0" smtClean="0"/>
          </a:p>
          <a:p>
            <a:pPr marL="114300" lvl="0" indent="0" algn="just" rtl="0">
              <a:spcBef>
                <a:spcPts val="0"/>
              </a:spcBef>
              <a:spcAft>
                <a:spcPts val="0"/>
              </a:spcAft>
              <a:buSzPts val="2800"/>
              <a:buNone/>
            </a:pPr>
            <a:endParaRPr lang="pt-BR" sz="2800" dirty="0"/>
          </a:p>
          <a:p>
            <a:pPr marL="114300" lvl="0" indent="0" algn="just" rtl="0">
              <a:spcBef>
                <a:spcPts val="0"/>
              </a:spcBef>
              <a:spcAft>
                <a:spcPts val="0"/>
              </a:spcAft>
              <a:buSzPts val="2800"/>
              <a:buNone/>
            </a:pPr>
            <a:r>
              <a:rPr lang="pt-BR" sz="2800" dirty="0" smtClean="0"/>
              <a:t>“</a:t>
            </a:r>
            <a:r>
              <a:rPr lang="pt-BR" sz="2800" dirty="0"/>
              <a:t>Um sistema distribuído </a:t>
            </a:r>
            <a:r>
              <a:rPr lang="pt-BR" sz="2800" b="1" dirty="0"/>
              <a:t>é um conjunto de computadores independentes entre si que se apresenta a seus usuários como um sistema único e </a:t>
            </a:r>
            <a:r>
              <a:rPr lang="pt-BR" sz="2800" b="1" dirty="0" smtClean="0"/>
              <a:t>coerente</a:t>
            </a:r>
            <a:r>
              <a:rPr lang="pt-BR" sz="2800" dirty="0" smtClean="0"/>
              <a:t>” </a:t>
            </a:r>
            <a:endParaRPr dirty="0"/>
          </a:p>
          <a:p>
            <a:pPr marL="114300" lvl="0" indent="0" algn="r" rtl="0">
              <a:spcBef>
                <a:spcPts val="560"/>
              </a:spcBef>
              <a:spcAft>
                <a:spcPts val="1600"/>
              </a:spcAft>
              <a:buSzPts val="2800"/>
              <a:buNone/>
            </a:pPr>
            <a:r>
              <a:rPr lang="pt-BR" sz="2800" dirty="0"/>
              <a:t>(</a:t>
            </a:r>
            <a:r>
              <a:rPr lang="pt-BR" sz="2800" dirty="0" err="1"/>
              <a:t>Tanembaum</a:t>
            </a:r>
            <a:r>
              <a:rPr lang="pt-BR" sz="2800" dirty="0"/>
              <a:t> e Van Steen, 2007, p.1)</a:t>
            </a:r>
            <a:endParaRP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03;p4" descr="Resultado de imagem para sistema distribuido"/>
          <p:cNvPicPr preferRelativeResize="0"/>
          <p:nvPr/>
        </p:nvPicPr>
        <p:blipFill rotWithShape="1">
          <a:blip r:embed="rId2">
            <a:alphaModFix/>
          </a:blip>
          <a:srcRect/>
          <a:stretch/>
        </p:blipFill>
        <p:spPr>
          <a:xfrm>
            <a:off x="1011382" y="1600200"/>
            <a:ext cx="6497782" cy="4027199"/>
          </a:xfrm>
          <a:prstGeom prst="rect">
            <a:avLst/>
          </a:prstGeom>
          <a:noFill/>
          <a:ln>
            <a:noFill/>
          </a:ln>
        </p:spPr>
      </p:pic>
    </p:spTree>
    <p:extLst>
      <p:ext uri="{BB962C8B-B14F-4D97-AF65-F5344CB8AC3E}">
        <p14:creationId xmlns:p14="http://schemas.microsoft.com/office/powerpoint/2010/main" val="3883499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14300" lvl="0" indent="0" algn="just" rtl="0">
              <a:spcBef>
                <a:spcPts val="0"/>
              </a:spcBef>
              <a:spcAft>
                <a:spcPts val="0"/>
              </a:spcAft>
              <a:buSzPts val="2800"/>
              <a:buNone/>
            </a:pPr>
            <a:endParaRPr lang="pt-BR" sz="2800" dirty="0" smtClean="0"/>
          </a:p>
          <a:p>
            <a:pPr marL="114300" lvl="0" indent="0" algn="just" rtl="0">
              <a:spcBef>
                <a:spcPts val="0"/>
              </a:spcBef>
              <a:spcAft>
                <a:spcPts val="0"/>
              </a:spcAft>
              <a:buSzPts val="2800"/>
              <a:buNone/>
            </a:pPr>
            <a:r>
              <a:rPr lang="pt-BR" sz="2800" dirty="0" smtClean="0"/>
              <a:t>“</a:t>
            </a:r>
            <a:r>
              <a:rPr lang="pt-BR" sz="2800" dirty="0"/>
              <a:t>Um sistema distribuído </a:t>
            </a:r>
            <a:r>
              <a:rPr lang="pt-BR" sz="2800" b="1" dirty="0"/>
              <a:t>é aquele no qual os componentes localizados em computadores interligados em rede se comunicam e coordenam suas ações apenas passando mensagens</a:t>
            </a:r>
            <a:r>
              <a:rPr lang="pt-BR" sz="2800" dirty="0"/>
              <a:t>.”</a:t>
            </a:r>
            <a:endParaRPr dirty="0"/>
          </a:p>
          <a:p>
            <a:pPr marL="114300" lvl="0" indent="0" algn="r" rtl="0">
              <a:spcBef>
                <a:spcPts val="560"/>
              </a:spcBef>
              <a:spcAft>
                <a:spcPts val="1600"/>
              </a:spcAft>
              <a:buSzPts val="2800"/>
              <a:buNone/>
            </a:pPr>
            <a:r>
              <a:rPr lang="pt-BR" sz="2800" dirty="0"/>
              <a:t>(</a:t>
            </a:r>
            <a:r>
              <a:rPr lang="pt-BR" sz="2800" dirty="0" err="1"/>
              <a:t>Coulouris</a:t>
            </a:r>
            <a:r>
              <a:rPr lang="pt-BR" sz="2800" dirty="0"/>
              <a:t> et al. 2013, p. 17)</a:t>
            </a:r>
            <a:endParaRPr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endParaRPr/>
          </a:p>
        </p:txBody>
      </p:sp>
      <p:sp>
        <p:nvSpPr>
          <p:cNvPr id="316" name="Google Shape;316;p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14300" lvl="0" indent="0" algn="just" rtl="0">
              <a:spcBef>
                <a:spcPts val="0"/>
              </a:spcBef>
              <a:spcAft>
                <a:spcPts val="1600"/>
              </a:spcAft>
              <a:buSzPts val="2800"/>
              <a:buNone/>
            </a:pPr>
            <a:r>
              <a:rPr lang="pt-BR" sz="2800" dirty="0"/>
              <a:t>Os computadores conectados por meio de uma rede </a:t>
            </a:r>
            <a:r>
              <a:rPr lang="pt-BR" sz="2800" b="1" dirty="0"/>
              <a:t>podem estar separados por qualquer distância</a:t>
            </a:r>
            <a:r>
              <a:rPr lang="pt-BR" sz="2800" dirty="0"/>
              <a:t>. Eles podem estar em continentes separados, no mesmo prédio ou na mesma sala.</a:t>
            </a:r>
            <a:endParaRPr sz="2800" dirty="0"/>
          </a:p>
        </p:txBody>
      </p:sp>
      <p:pic>
        <p:nvPicPr>
          <p:cNvPr id="5" name="Google Shape;317;p6" descr="https://www.manageengine.com/products/eventlog/images/ela-de-architecture.gif"/>
          <p:cNvPicPr preferRelativeResize="0"/>
          <p:nvPr/>
        </p:nvPicPr>
        <p:blipFill rotWithShape="1">
          <a:blip r:embed="rId3">
            <a:alphaModFix/>
          </a:blip>
          <a:srcRect/>
          <a:stretch/>
        </p:blipFill>
        <p:spPr>
          <a:xfrm>
            <a:off x="2535382" y="3946093"/>
            <a:ext cx="5541818" cy="245470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1336</Words>
  <Application>Microsoft Office PowerPoint</Application>
  <PresentationFormat>Apresentação na tela (4:3)</PresentationFormat>
  <Paragraphs>116</Paragraphs>
  <Slides>29</Slides>
  <Notes>11</Notes>
  <HiddenSlides>4</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Nunito</vt:lpstr>
      <vt:lpstr>Arial</vt:lpstr>
      <vt:lpstr>Maven Pro</vt:lpstr>
      <vt:lpstr>Cambria</vt:lpstr>
      <vt:lpstr>Momentum</vt:lpstr>
      <vt:lpstr>Redes e Sistemas Distribuídos</vt:lpstr>
      <vt:lpstr>Conteúdo</vt:lpstr>
      <vt:lpstr>Breve momento histórico</vt:lpstr>
      <vt:lpstr>Breve momento histórico</vt:lpstr>
      <vt:lpstr>Sistemas Centralizados</vt:lpstr>
      <vt:lpstr>Definições de Sistemas Distribuídos</vt:lpstr>
      <vt:lpstr>Apresentação do PowerPoint</vt:lpstr>
      <vt:lpstr>Apresentação do PowerPoint</vt:lpstr>
      <vt:lpstr>Apresentação do PowerPoint</vt:lpstr>
      <vt:lpstr>Outras definições  </vt:lpstr>
      <vt:lpstr>Vantagens: </vt:lpstr>
      <vt:lpstr>Desvantagens: </vt:lpstr>
      <vt:lpstr> Importância  </vt:lpstr>
      <vt:lpstr>Sistemas Distribuídos - exemplos</vt:lpstr>
      <vt:lpstr>Conceitos básicos e características principais</vt:lpstr>
      <vt:lpstr>Sistemas operacionais de rede</vt:lpstr>
      <vt:lpstr>Sistemas distribuídos autênticos</vt:lpstr>
      <vt:lpstr>Característica de Sistemas distribuídos </vt:lpstr>
      <vt:lpstr>Característica de Sistemas distribuídos </vt:lpstr>
      <vt:lpstr>Sistema distribuído organizado como middleware.</vt:lpstr>
      <vt:lpstr>Apresentação do PowerPoint</vt:lpstr>
      <vt:lpstr>Middleware</vt:lpstr>
      <vt:lpstr>Características do Middleware</vt:lpstr>
      <vt:lpstr>Características do Middleware</vt:lpstr>
      <vt:lpstr>Características do Middleware</vt:lpstr>
      <vt:lpstr>Estrutura básica de uma aplicação de rede</vt:lpstr>
      <vt:lpstr>Estrutura básica de uma aplicação de rede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e Sistemas Distribuídos</dc:title>
  <dc:creator>Rafael Alves Florindo</dc:creator>
  <cp:lastModifiedBy>Rafael Alves Florindo</cp:lastModifiedBy>
  <cp:revision>19</cp:revision>
  <dcterms:created xsi:type="dcterms:W3CDTF">2019-10-11T02:02:57Z</dcterms:created>
  <dcterms:modified xsi:type="dcterms:W3CDTF">2019-10-11T19:50:32Z</dcterms:modified>
</cp:coreProperties>
</file>