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elp.tableau.com/current/pro/desktop/en-us/sortgroup_sorting_computed_howto.htm" TargetMode="External" /><Relationship Id="rId3" Type="http://schemas.openxmlformats.org/officeDocument/2006/relationships/hyperlink" Target="https://www.tableau.com/learn/tutorials/on-demand/ways-filter" TargetMode="External" /><Relationship Id="rId4" Type="http://schemas.openxmlformats.org/officeDocument/2006/relationships/hyperlink" Target="https://www.tableau.com/learn/tutorials/on-demand/tooltips" TargetMode="External" /><Relationship Id="rId5" Type="http://schemas.openxmlformats.org/officeDocument/2006/relationships/hyperlink" Target="https://help.tableau.com/current/pro/desktop/en-us/annotations_annotations_add.htm" TargetMode="External" /><Relationship Id="rId6" Type="http://schemas.openxmlformats.org/officeDocument/2006/relationships/hyperlink" Target="https://www.tableau.com/learn/tutorials/on-demand/groupin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class!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make this chart?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opular_marath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Charts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Refine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Persuade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are trying to reveal truths dormant in the data; to make a case; compete for attention.</a:t>
            </a:r>
          </a:p>
          <a:p>
            <a:pPr lvl="1"/>
            <a:r>
              <a:rPr/>
              <a:t>It is often the [data scientists] job to </a:t>
            </a:r>
            <a:r>
              <a:rPr i="1"/>
              <a:t>show</a:t>
            </a:r>
            <a:r>
              <a:rPr/>
              <a:t> all the data - to be as objective as possible.</a:t>
            </a:r>
          </a:p>
          <a:p>
            <a:pPr lvl="1"/>
            <a:r>
              <a:rPr/>
              <a:t>There is a difference between:</a:t>
            </a:r>
          </a:p>
          <a:p>
            <a:pPr lvl="2"/>
            <a:r>
              <a:rPr/>
              <a:t>Data presentation</a:t>
            </a:r>
          </a:p>
          <a:p>
            <a:pPr lvl="2"/>
            <a:r>
              <a:rPr/>
              <a:t>Data analysis</a:t>
            </a:r>
          </a:p>
          <a:p>
            <a:pPr lvl="2"/>
            <a:r>
              <a:rPr/>
              <a:t>Persuasion with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vs. Bar</a:t>
            </a:r>
            <a:r>
              <a:rPr/>
              <a:t> </a:t>
            </a:r>
            <a:r>
              <a:rPr/>
              <a:t>Charts</a:t>
            </a:r>
          </a:p>
        </p:txBody>
      </p:sp>
      <p:pic>
        <p:nvPicPr>
          <p:cNvPr descr="images/gc/ch6_barv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92200" y="1600200"/>
            <a:ext cx="6959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Heighten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</a:p>
        </p:txBody>
      </p:sp>
      <p:pic>
        <p:nvPicPr>
          <p:cNvPr descr="images/gc/ch6_case_be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8229600" cy="439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manipulation</a:t>
            </a:r>
          </a:p>
        </p:txBody>
      </p:sp>
      <p:pic>
        <p:nvPicPr>
          <p:cNvPr descr="images/gc/ch6_same_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Chapter</a:t>
            </a:r>
            <a:r>
              <a:rPr/>
              <a:t> </a:t>
            </a:r>
            <a:r>
              <a:rPr/>
              <a:t>6: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“Perfectly objective visualizations don’t exist, because perfectly objective brains don’t exist.”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Supplemental</a:t>
            </a:r>
            <a:r>
              <a:rPr/>
              <a:t> </a:t>
            </a:r>
            <a:r>
              <a:rPr/>
              <a:t>Reading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Editing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Tableau: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Sorting</a:t>
            </a:r>
          </a:p>
          <a:p>
            <a:pPr lvl="1"/>
            <a:r>
              <a:rPr>
                <a:hlinkClick r:id="rId3"/>
              </a:rPr>
              <a:t>Filters</a:t>
            </a:r>
          </a:p>
          <a:p>
            <a:pPr lvl="1"/>
            <a:r>
              <a:rPr>
                <a:hlinkClick r:id="rId4"/>
              </a:rPr>
              <a:t>Tooltips</a:t>
            </a:r>
          </a:p>
          <a:p>
            <a:pPr lvl="1"/>
            <a:r>
              <a:rPr>
                <a:hlinkClick r:id="rId5"/>
              </a:rPr>
              <a:t>Annotations</a:t>
            </a:r>
          </a:p>
          <a:p>
            <a:pPr lvl="1"/>
            <a:r>
              <a:rPr>
                <a:hlinkClick r:id="rId6"/>
              </a:rPr>
              <a:t>Grouping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2020-11-04T18:52:05Z</dcterms:created>
  <dcterms:modified xsi:type="dcterms:W3CDTF">2020-11-04T18:52:05Z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