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4DB6B0E-E954-4A72-B6DF-928DA21D968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6A4C3D1-BAF5-41DF-B4BB-4D9FAB36F79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4D5CA2A-C3D2-43C2-8232-38F90315264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41835A5-6E63-4536-B9B1-346D7CC5700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F297115-4E66-4660-B2C4-04D3D5E06FD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6ECEA2F-682C-48C5-86E3-81768CA0AEE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AD7DF99-457C-494A-90B6-CDC69E62462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72D3858-9644-4B51-B78D-72651395F3C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BA0F164-A176-44CE-8A0C-E2CCAF13430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EBDF01F-AE22-4C2C-AA21-41D81BFDEC5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CAF6019-7154-4D76-8B02-4323E8F7ED8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38380DC-72BB-428F-9179-380A1B30FC8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EA4987B-1812-4A0A-8B99-46C25D26801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36D428A-6B33-4244-AAC8-D0F4959B533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F73959B-E73F-4192-A93C-5E95A2BEA23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191B4E7-E670-49C9-B840-0053F10DF64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12D2554-FC0B-40D4-B05D-11E0AC2BF6DC}"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A7B926-7A38-47E3-B41F-D86BF7383A1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CA018C0-11E1-4A0B-8736-53A2ABC62EF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7E0E794-3E4C-461E-8F15-789D92951BC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EB4E9C7-C069-4634-9F50-0C7D10889FC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C059EB-6B67-4086-B0A2-C3FBD271DED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E5A882-1177-40DD-9E8C-571BB7755C2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endParaRPr b="0" lang="en-US" sz="1800" spc="-1" strike="noStrike">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等线"/>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2CC9D54-F2C3-4C19-A07F-B759F153D5A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ce5">
            <a:alpha val="25000"/>
          </a:srgbClr>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zh-CN" sz="6000" spc="-1" strike="noStrike">
                <a:solidFill>
                  <a:srgbClr val="000000"/>
                </a:solidFill>
                <a:latin typeface="等线 Light"/>
              </a:rPr>
              <a:t>单击此处编辑母版标题样式</a:t>
            </a:r>
            <a:endParaRPr b="0" lang="en-US" sz="6000" spc="-1" strike="noStrike">
              <a:solidFill>
                <a:srgbClr val="000000"/>
              </a:solidFill>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等线"/>
              </a:rPr>
              <a:t>Click to edit the outline text format</a:t>
            </a:r>
            <a:endParaRPr b="0" lang="en-US" sz="2800" spc="-1" strike="noStrike">
              <a:solidFill>
                <a:srgbClr val="000000"/>
              </a:solidFill>
              <a:latin typeface="等线"/>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等线"/>
              </a:rPr>
              <a:t>Second Outline Level</a:t>
            </a:r>
            <a:endParaRPr b="0" lang="en-US" sz="2000" spc="-1" strike="noStrike">
              <a:solidFill>
                <a:srgbClr val="000000"/>
              </a:solidFill>
              <a:latin typeface="等线"/>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等线"/>
              </a:rPr>
              <a:t>Third Outline Level</a:t>
            </a:r>
            <a:endParaRPr b="0" lang="en-US" sz="1800" spc="-1" strike="noStrike">
              <a:solidFill>
                <a:srgbClr val="000000"/>
              </a:solidFill>
              <a:latin typeface="等线"/>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等线"/>
              </a:rPr>
              <a:t>Fourth Outline Level</a:t>
            </a:r>
            <a:endParaRPr b="0" lang="en-US" sz="1800" spc="-1" strike="noStrike">
              <a:solidFill>
                <a:srgbClr val="000000"/>
              </a:solidFill>
              <a:latin typeface="等线"/>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等线"/>
              </a:rPr>
              <a:t>Fifth Outline Level</a:t>
            </a:r>
            <a:endParaRPr b="0" lang="en-US" sz="2000" spc="-1" strike="noStrike">
              <a:solidFill>
                <a:srgbClr val="000000"/>
              </a:solidFill>
              <a:latin typeface="等线"/>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等线"/>
              </a:rPr>
              <a:t>Sixth Outline Level</a:t>
            </a:r>
            <a:endParaRPr b="0" lang="en-US" sz="2000" spc="-1" strike="noStrike">
              <a:solidFill>
                <a:srgbClr val="000000"/>
              </a:solidFill>
              <a:latin typeface="等线"/>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等线"/>
              </a:rPr>
              <a:t>Seventh Outline Level</a:t>
            </a:r>
            <a:endParaRPr b="0" lang="en-US" sz="2000" spc="-1" strike="noStrike">
              <a:solidFill>
                <a:srgbClr val="000000"/>
              </a:solidFill>
              <a:latin typeface="等线"/>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ce5">
            <a:alpha val="25000"/>
          </a:srgbClr>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zh-CN" sz="4400" spc="-1" strike="noStrike">
                <a:solidFill>
                  <a:srgbClr val="000000"/>
                </a:solidFill>
                <a:latin typeface="等线 Light"/>
              </a:rPr>
              <a:t>单击此处编辑母版标题样式</a:t>
            </a:r>
            <a:endParaRPr b="0" lang="en-US" sz="4400" spc="-1" strike="noStrike">
              <a:solidFill>
                <a:srgbClr val="000000"/>
              </a:solidFill>
              <a:latin typeface="等线"/>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zh-CN" sz="2800" spc="-1" strike="noStrike">
                <a:solidFill>
                  <a:srgbClr val="000000"/>
                </a:solidFill>
                <a:latin typeface="等线"/>
              </a:rPr>
              <a:t>编辑母版文本样式</a:t>
            </a:r>
            <a:endParaRPr b="0" lang="en-US" sz="2800" spc="-1" strike="noStrike">
              <a:solidFill>
                <a:srgbClr val="000000"/>
              </a:solidFill>
              <a:latin typeface="等线"/>
            </a:endParaRPr>
          </a:p>
          <a:p>
            <a:pPr lvl="1" marL="685800" indent="-228600">
              <a:lnSpc>
                <a:spcPct val="90000"/>
              </a:lnSpc>
              <a:spcBef>
                <a:spcPts val="499"/>
              </a:spcBef>
              <a:buClr>
                <a:srgbClr val="000000"/>
              </a:buClr>
              <a:buFont typeface="Arial"/>
              <a:buChar char="•"/>
            </a:pPr>
            <a:r>
              <a:rPr b="0" lang="zh-CN" sz="2400" spc="-1" strike="noStrike">
                <a:solidFill>
                  <a:srgbClr val="000000"/>
                </a:solidFill>
                <a:latin typeface="等线"/>
              </a:rPr>
              <a:t>第二级</a:t>
            </a:r>
            <a:endParaRPr b="0" lang="en-US" sz="2400" spc="-1" strike="noStrike">
              <a:solidFill>
                <a:srgbClr val="000000"/>
              </a:solidFill>
              <a:latin typeface="等线"/>
            </a:endParaRPr>
          </a:p>
          <a:p>
            <a:pPr lvl="2" marL="1143000" indent="-228600">
              <a:lnSpc>
                <a:spcPct val="90000"/>
              </a:lnSpc>
              <a:spcBef>
                <a:spcPts val="499"/>
              </a:spcBef>
              <a:buClr>
                <a:srgbClr val="000000"/>
              </a:buClr>
              <a:buFont typeface="Arial"/>
              <a:buChar char="•"/>
            </a:pPr>
            <a:r>
              <a:rPr b="0" lang="zh-CN" sz="2000" spc="-1" strike="noStrike">
                <a:solidFill>
                  <a:srgbClr val="000000"/>
                </a:solidFill>
                <a:latin typeface="等线"/>
              </a:rPr>
              <a:t>第三级</a:t>
            </a:r>
            <a:endParaRPr b="0" lang="en-US" sz="2000" spc="-1" strike="noStrike">
              <a:solidFill>
                <a:srgbClr val="000000"/>
              </a:solidFill>
              <a:latin typeface="等线"/>
            </a:endParaRPr>
          </a:p>
          <a:p>
            <a:pPr lvl="3" marL="1600200" indent="-228600">
              <a:lnSpc>
                <a:spcPct val="90000"/>
              </a:lnSpc>
              <a:spcBef>
                <a:spcPts val="499"/>
              </a:spcBef>
              <a:buClr>
                <a:srgbClr val="000000"/>
              </a:buClr>
              <a:buFont typeface="Arial"/>
              <a:buChar char="•"/>
            </a:pPr>
            <a:r>
              <a:rPr b="0" lang="zh-CN" sz="1800" spc="-1" strike="noStrike">
                <a:solidFill>
                  <a:srgbClr val="000000"/>
                </a:solidFill>
                <a:latin typeface="等线"/>
              </a:rPr>
              <a:t>第四级</a:t>
            </a:r>
            <a:endParaRPr b="0" lang="en-US" sz="1800" spc="-1" strike="noStrike">
              <a:solidFill>
                <a:srgbClr val="000000"/>
              </a:solidFill>
              <a:latin typeface="等线"/>
            </a:endParaRPr>
          </a:p>
          <a:p>
            <a:pPr lvl="4" marL="2057400" indent="-228600">
              <a:lnSpc>
                <a:spcPct val="90000"/>
              </a:lnSpc>
              <a:spcBef>
                <a:spcPts val="499"/>
              </a:spcBef>
              <a:buClr>
                <a:srgbClr val="000000"/>
              </a:buClr>
              <a:buFont typeface="Arial"/>
              <a:buChar char="•"/>
            </a:pPr>
            <a:r>
              <a:rPr b="0" lang="zh-CN" sz="1800" spc="-1" strike="noStrike">
                <a:solidFill>
                  <a:srgbClr val="000000"/>
                </a:solidFill>
                <a:latin typeface="等线"/>
              </a:rPr>
              <a:t>第五级</a:t>
            </a:r>
            <a:endParaRPr b="0" lang="en-US" sz="1800" spc="-1" strike="noStrike">
              <a:solidFill>
                <a:srgbClr val="000000"/>
              </a:solidFill>
              <a:latin typeface="等线"/>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84"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85" name="PA_文本框 2"/>
          <p:cNvSpPr/>
          <p:nvPr/>
        </p:nvSpPr>
        <p:spPr>
          <a:xfrm>
            <a:off x="2340720" y="2296440"/>
            <a:ext cx="7500600" cy="19180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5600" spc="-1" strike="noStrike">
                <a:solidFill>
                  <a:srgbClr val="5d6e99"/>
                </a:solidFill>
                <a:latin typeface="腾祥铭宋简-W8"/>
                <a:ea typeface="腾祥铭宋简-W8"/>
              </a:rPr>
              <a:t>临床数据集偏移</a:t>
            </a:r>
            <a:endParaRPr b="0" lang="en-US" sz="5600" spc="-1" strike="noStrike">
              <a:latin typeface="Arial"/>
            </a:endParaRPr>
          </a:p>
          <a:p>
            <a:pPr algn="r">
              <a:lnSpc>
                <a:spcPct val="120000"/>
              </a:lnSpc>
              <a:buNone/>
              <a:tabLst>
                <a:tab algn="l" pos="0"/>
              </a:tabLst>
            </a:pPr>
            <a:r>
              <a:rPr b="0" lang="en-US" sz="4400" spc="-1" strike="noStrike">
                <a:solidFill>
                  <a:srgbClr val="5d6e99"/>
                </a:solidFill>
                <a:latin typeface="腾祥铭宋简-W8"/>
                <a:ea typeface="腾祥铭宋简-W8"/>
              </a:rPr>
              <a:t>---</a:t>
            </a:r>
            <a:r>
              <a:rPr b="0" lang="zh-CN" sz="4400" spc="-1" strike="noStrike">
                <a:solidFill>
                  <a:srgbClr val="5d6e99"/>
                </a:solidFill>
                <a:latin typeface="腾祥铭宋简-W8"/>
                <a:ea typeface="腾祥铭宋简-W8"/>
              </a:rPr>
              <a:t>文献综述</a:t>
            </a:r>
            <a:endParaRPr b="0" lang="en-US" sz="4400" spc="-1" strike="noStrike">
              <a:latin typeface="Arial"/>
            </a:endParaRPr>
          </a:p>
        </p:txBody>
      </p:sp>
      <p:sp>
        <p:nvSpPr>
          <p:cNvPr id="86" name="矩形 16"/>
          <p:cNvSpPr/>
          <p:nvPr/>
        </p:nvSpPr>
        <p:spPr>
          <a:xfrm>
            <a:off x="4657320" y="4395960"/>
            <a:ext cx="8668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zh-CN" sz="1800" spc="-1" strike="noStrike">
                <a:solidFill>
                  <a:srgbClr val="595959"/>
                </a:solidFill>
                <a:latin typeface="微软雅黑"/>
                <a:ea typeface="微软雅黑"/>
              </a:rPr>
              <a:t>学生</a:t>
            </a:r>
            <a:r>
              <a:rPr b="0" lang="zh-CN" sz="1800" spc="-1" strike="noStrike">
                <a:solidFill>
                  <a:srgbClr val="595959"/>
                </a:solidFill>
                <a:latin typeface="微软雅黑"/>
                <a:ea typeface="微软雅黑"/>
              </a:rPr>
              <a:t>：</a:t>
            </a:r>
            <a:endParaRPr b="0" lang="en-US" sz="1800" spc="-1" strike="noStrike">
              <a:latin typeface="Arial"/>
            </a:endParaRPr>
          </a:p>
        </p:txBody>
      </p:sp>
      <p:sp>
        <p:nvSpPr>
          <p:cNvPr id="87" name="矩形 17"/>
          <p:cNvSpPr/>
          <p:nvPr/>
        </p:nvSpPr>
        <p:spPr>
          <a:xfrm>
            <a:off x="6735960" y="4400640"/>
            <a:ext cx="15526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zh-CN" sz="1800" spc="-1" strike="noStrike">
                <a:solidFill>
                  <a:srgbClr val="595959"/>
                </a:solidFill>
                <a:latin typeface="微软雅黑"/>
                <a:ea typeface="微软雅黑"/>
              </a:rPr>
              <a:t>导师</a:t>
            </a:r>
            <a:r>
              <a:rPr b="0" lang="zh-CN" sz="1800" spc="-1" strike="noStrike">
                <a:solidFill>
                  <a:srgbClr val="595959"/>
                </a:solidFill>
                <a:latin typeface="微软雅黑"/>
                <a:ea typeface="微软雅黑"/>
              </a:rPr>
              <a:t>：黄正行</a:t>
            </a:r>
            <a:endParaRPr b="0" lang="en-US" sz="1800" spc="-1" strike="noStrike">
              <a:latin typeface="Arial"/>
            </a:endParaRPr>
          </a:p>
        </p:txBody>
      </p:sp>
      <p:grpSp>
        <p:nvGrpSpPr>
          <p:cNvPr id="88" name="组合 18"/>
          <p:cNvGrpSpPr/>
          <p:nvPr/>
        </p:nvGrpSpPr>
        <p:grpSpPr>
          <a:xfrm>
            <a:off x="6397920" y="4395960"/>
            <a:ext cx="339480" cy="339480"/>
            <a:chOff x="6397920" y="4395960"/>
            <a:chExt cx="339480" cy="339480"/>
          </a:xfrm>
        </p:grpSpPr>
        <p:sp>
          <p:nvSpPr>
            <p:cNvPr id="89" name="椭圆 19"/>
            <p:cNvSpPr/>
            <p:nvPr/>
          </p:nvSpPr>
          <p:spPr>
            <a:xfrm>
              <a:off x="6397920" y="4395960"/>
              <a:ext cx="339480" cy="33948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90" name="businessman_57134"/>
            <p:cNvSpPr/>
            <p:nvPr/>
          </p:nvSpPr>
          <p:spPr>
            <a:xfrm>
              <a:off x="6457680" y="4438800"/>
              <a:ext cx="219600" cy="239760"/>
            </a:xfrm>
            <a:custGeom>
              <a:avLst/>
              <a:gdLst/>
              <a:ah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91" name="组合 21"/>
          <p:cNvGrpSpPr/>
          <p:nvPr/>
        </p:nvGrpSpPr>
        <p:grpSpPr>
          <a:xfrm>
            <a:off x="3998160" y="4394160"/>
            <a:ext cx="339480" cy="339480"/>
            <a:chOff x="3998160" y="4394160"/>
            <a:chExt cx="339480" cy="339480"/>
          </a:xfrm>
        </p:grpSpPr>
        <p:sp>
          <p:nvSpPr>
            <p:cNvPr id="92" name="椭圆 22"/>
            <p:cNvSpPr/>
            <p:nvPr/>
          </p:nvSpPr>
          <p:spPr>
            <a:xfrm>
              <a:off x="3998160" y="4394160"/>
              <a:ext cx="339480" cy="33948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93" name="student-with-graduation-cap_57073"/>
            <p:cNvSpPr/>
            <p:nvPr/>
          </p:nvSpPr>
          <p:spPr>
            <a:xfrm>
              <a:off x="4068000" y="4431240"/>
              <a:ext cx="201240" cy="239760"/>
            </a:xfrm>
            <a:custGeom>
              <a:avLst/>
              <a:gdLst/>
              <a:ah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0">
              <a:noFill/>
            </a:ln>
          </p:spPr>
          <p:style>
            <a:lnRef idx="0"/>
            <a:fillRef idx="0"/>
            <a:effectRef idx="0"/>
            <a:fontRef idx="minor"/>
          </p:style>
        </p:sp>
      </p:gr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zh-CN" sz="3200" spc="-1" strike="noStrike">
                <a:solidFill>
                  <a:srgbClr val="595959"/>
                </a:solidFill>
                <a:latin typeface="思源宋体 Heavy"/>
                <a:ea typeface="思源宋体 Heavy"/>
              </a:rPr>
              <a:t>临床数据集偏移</a:t>
            </a:r>
            <a:endParaRPr b="0" lang="en-US" sz="3200" spc="-1" strike="noStrike">
              <a:solidFill>
                <a:srgbClr val="000000"/>
              </a:solidFill>
              <a:latin typeface="等线"/>
            </a:endParaRPr>
          </a:p>
        </p:txBody>
      </p:sp>
      <p:pic>
        <p:nvPicPr>
          <p:cNvPr id="177" name="内容占位符 3" descr=""/>
          <p:cNvPicPr/>
          <p:nvPr/>
        </p:nvPicPr>
        <p:blipFill>
          <a:blip r:embed="rId1"/>
          <a:stretch/>
        </p:blipFill>
        <p:spPr>
          <a:xfrm>
            <a:off x="5261760" y="2556000"/>
            <a:ext cx="6757920" cy="2684880"/>
          </a:xfrm>
          <a:prstGeom prst="rect">
            <a:avLst/>
          </a:prstGeom>
          <a:ln w="0">
            <a:noFill/>
          </a:ln>
        </p:spPr>
      </p:pic>
      <p:sp>
        <p:nvSpPr>
          <p:cNvPr id="178" name="矩形 4"/>
          <p:cNvSpPr/>
          <p:nvPr/>
        </p:nvSpPr>
        <p:spPr>
          <a:xfrm>
            <a:off x="576504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79" name="矩形 5"/>
          <p:cNvSpPr/>
          <p:nvPr/>
        </p:nvSpPr>
        <p:spPr>
          <a:xfrm>
            <a:off x="420480" y="1940040"/>
            <a:ext cx="4578120" cy="42433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180" name="椭圆 6"/>
          <p:cNvSpPr/>
          <p:nvPr/>
        </p:nvSpPr>
        <p:spPr>
          <a:xfrm>
            <a:off x="105408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概</a:t>
            </a:r>
            <a:endParaRPr b="0" lang="en-US" sz="2800" spc="-1" strike="noStrike">
              <a:latin typeface="Arial"/>
            </a:endParaRPr>
          </a:p>
        </p:txBody>
      </p:sp>
      <p:sp>
        <p:nvSpPr>
          <p:cNvPr id="181" name="椭圆 7"/>
          <p:cNvSpPr/>
          <p:nvPr/>
        </p:nvSpPr>
        <p:spPr>
          <a:xfrm>
            <a:off x="17053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念</a:t>
            </a:r>
            <a:endParaRPr b="0" lang="en-US" sz="2800" spc="-1" strike="noStrike">
              <a:latin typeface="Arial"/>
            </a:endParaRPr>
          </a:p>
        </p:txBody>
      </p:sp>
      <p:sp>
        <p:nvSpPr>
          <p:cNvPr id="182" name="椭圆 8"/>
          <p:cNvSpPr/>
          <p:nvPr/>
        </p:nvSpPr>
        <p:spPr>
          <a:xfrm>
            <a:off x="235260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定</a:t>
            </a:r>
            <a:endParaRPr b="0" lang="en-US" sz="2800" spc="-1" strike="noStrike">
              <a:latin typeface="Arial"/>
            </a:endParaRPr>
          </a:p>
        </p:txBody>
      </p:sp>
      <p:sp>
        <p:nvSpPr>
          <p:cNvPr id="183" name="椭圆 9"/>
          <p:cNvSpPr/>
          <p:nvPr/>
        </p:nvSpPr>
        <p:spPr>
          <a:xfrm>
            <a:off x="300384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义</a:t>
            </a:r>
            <a:endParaRPr b="0" lang="en-US" sz="2800" spc="-1" strike="noStrike">
              <a:latin typeface="Arial"/>
            </a:endParaRPr>
          </a:p>
        </p:txBody>
      </p:sp>
      <p:sp>
        <p:nvSpPr>
          <p:cNvPr id="184" name="矩形 10"/>
          <p:cNvSpPr/>
          <p:nvPr/>
        </p:nvSpPr>
        <p:spPr>
          <a:xfrm>
            <a:off x="967680" y="3286080"/>
            <a:ext cx="3493440" cy="222480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然而在使用医疗数据库进行建模和科研的过程中，由于现行的概率模型、临床</a:t>
            </a:r>
            <a:r>
              <a:rPr b="0" lang="en-US" sz="1200" spc="-1" strike="noStrike">
                <a:solidFill>
                  <a:srgbClr val="ffffff"/>
                </a:solidFill>
                <a:latin typeface="微软雅黑"/>
                <a:ea typeface="微软雅黑"/>
              </a:rPr>
              <a:t>AI</a:t>
            </a:r>
            <a:r>
              <a:rPr b="0" lang="zh-CN" sz="1200" spc="-1" strike="noStrike">
                <a:solidFill>
                  <a:srgbClr val="ffffff"/>
                </a:solidFill>
                <a:latin typeface="微软雅黑"/>
                <a:ea typeface="微软雅黑"/>
              </a:rPr>
              <a:t>机器学习系统都基于基本的概率分布和统计方法，从临床数据中学习关键模式的过程依赖于数据集的分布情况。科学家们也经常遇到使用临床数据集进行训练的模型在实际应用于测试数据集时结果很差的情况，即数据集偏移的问题。数据集偏移通常是指机器学习系统在其开发时使用的数据集与其部署时使用的数据不匹配而表现不佳的情形。</a:t>
            </a:r>
            <a:endParaRPr b="0" lang="en-US" sz="1200" spc="-1" strike="noStrike">
              <a:latin typeface="Arial"/>
            </a:endParaRPr>
          </a:p>
        </p:txBody>
      </p:sp>
    </p:spTree>
  </p:cSld>
  <mc:AlternateContent>
    <mc:Choice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anchor="ctr">
            <a:noAutofit/>
          </a:bodyPr>
          <a:p>
            <a:pPr algn="ctr">
              <a:lnSpc>
                <a:spcPct val="90000"/>
              </a:lnSpc>
              <a:buNone/>
            </a:pPr>
            <a:r>
              <a:rPr b="0" lang="zh-CN" sz="3200" spc="-1" strike="noStrike">
                <a:solidFill>
                  <a:srgbClr val="595959"/>
                </a:solidFill>
                <a:latin typeface="思源宋体 Heavy"/>
                <a:ea typeface="思源宋体 Heavy"/>
              </a:rPr>
              <a:t>临床数据集偏移原因分析</a:t>
            </a:r>
            <a:endParaRPr b="0" lang="en-US" sz="3200" spc="-1" strike="noStrike">
              <a:solidFill>
                <a:srgbClr val="000000"/>
              </a:solidFill>
              <a:latin typeface="等线"/>
            </a:endParaRPr>
          </a:p>
        </p:txBody>
      </p:sp>
      <p:sp>
        <p:nvSpPr>
          <p:cNvPr id="186" name="矩形 4"/>
          <p:cNvSpPr/>
          <p:nvPr/>
        </p:nvSpPr>
        <p:spPr>
          <a:xfrm>
            <a:off x="576504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7" name="矩形 5"/>
          <p:cNvSpPr/>
          <p:nvPr/>
        </p:nvSpPr>
        <p:spPr>
          <a:xfrm>
            <a:off x="1054080" y="1825560"/>
            <a:ext cx="4578120" cy="42433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188" name="椭圆 6"/>
          <p:cNvSpPr/>
          <p:nvPr/>
        </p:nvSpPr>
        <p:spPr>
          <a:xfrm>
            <a:off x="1743840" y="269892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原</a:t>
            </a:r>
            <a:endParaRPr b="0" lang="en-US" sz="2800" spc="-1" strike="noStrike">
              <a:latin typeface="Arial"/>
            </a:endParaRPr>
          </a:p>
        </p:txBody>
      </p:sp>
      <p:sp>
        <p:nvSpPr>
          <p:cNvPr id="189" name="椭圆 7"/>
          <p:cNvSpPr/>
          <p:nvPr/>
        </p:nvSpPr>
        <p:spPr>
          <a:xfrm>
            <a:off x="2395080" y="269892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因</a:t>
            </a:r>
            <a:endParaRPr b="0" lang="en-US" sz="2800" spc="-1" strike="noStrike">
              <a:latin typeface="Arial"/>
            </a:endParaRPr>
          </a:p>
        </p:txBody>
      </p:sp>
      <p:sp>
        <p:nvSpPr>
          <p:cNvPr id="190" name="椭圆 8"/>
          <p:cNvSpPr/>
          <p:nvPr/>
        </p:nvSpPr>
        <p:spPr>
          <a:xfrm>
            <a:off x="3042000" y="270072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分</a:t>
            </a:r>
            <a:endParaRPr b="0" lang="en-US" sz="2800" spc="-1" strike="noStrike">
              <a:latin typeface="Arial"/>
            </a:endParaRPr>
          </a:p>
        </p:txBody>
      </p:sp>
      <p:sp>
        <p:nvSpPr>
          <p:cNvPr id="191" name="椭圆 9"/>
          <p:cNvSpPr/>
          <p:nvPr/>
        </p:nvSpPr>
        <p:spPr>
          <a:xfrm>
            <a:off x="3693240" y="270072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析</a:t>
            </a:r>
            <a:endParaRPr b="0" lang="en-US" sz="2800" spc="-1" strike="noStrike">
              <a:latin typeface="Arial"/>
            </a:endParaRPr>
          </a:p>
        </p:txBody>
      </p:sp>
      <p:sp>
        <p:nvSpPr>
          <p:cNvPr id="192" name="矩形 10"/>
          <p:cNvSpPr/>
          <p:nvPr/>
        </p:nvSpPr>
        <p:spPr>
          <a:xfrm>
            <a:off x="1657440" y="3429000"/>
            <a:ext cx="3254040" cy="175032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当前的大数据临床数据集的规模通常很大，可以排除采样对于结果的扰动，但是数据生成方式的差异仍然会对结果造成影响，因此大规模的数据不代表一个临床数据集在任何实际疾病分析场景下都具有普遍性。常见的临床数据集偏移的原因有遗传、环境和种族分布；科技进步或技术应用中的变化；人们行为的变化等。</a:t>
            </a:r>
            <a:endParaRPr b="0" lang="en-US" sz="1200" spc="-1" strike="noStrike">
              <a:latin typeface="Arial"/>
            </a:endParaRPr>
          </a:p>
        </p:txBody>
      </p:sp>
      <p:pic>
        <p:nvPicPr>
          <p:cNvPr id="193" name="图片 3" descr=""/>
          <p:cNvPicPr/>
          <p:nvPr/>
        </p:nvPicPr>
        <p:blipFill>
          <a:blip r:embed="rId1"/>
          <a:stretch/>
        </p:blipFill>
        <p:spPr>
          <a:xfrm>
            <a:off x="6236280" y="1825560"/>
            <a:ext cx="4897440" cy="4351320"/>
          </a:xfrm>
          <a:prstGeom prst="rect">
            <a:avLst/>
          </a:prstGeom>
          <a:ln w="0">
            <a:noFill/>
          </a:ln>
        </p:spPr>
      </p:pic>
    </p:spTree>
  </p:cSld>
  <mc:AlternateContent>
    <mc:Choice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A_文本框 2"/>
          <p:cNvSpPr/>
          <p:nvPr/>
        </p:nvSpPr>
        <p:spPr>
          <a:xfrm>
            <a:off x="2649240" y="698040"/>
            <a:ext cx="603288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人口、环境差异造成数据集偏移</a:t>
            </a:r>
            <a:endParaRPr b="0" lang="en-US" sz="3200" spc="-1" strike="noStrike">
              <a:latin typeface="Arial"/>
            </a:endParaRPr>
          </a:p>
        </p:txBody>
      </p:sp>
      <p:sp>
        <p:nvSpPr>
          <p:cNvPr id="195"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96"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97"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98"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99"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在一些情况下，多中心临床数据集具有不同的遗传、环境和种族分布，学习效果依赖于特定的人口、环境等因素，不同中心的临床数据集的学习效果会有显著差异。一些大型临床数据集，特别是从不同临床研究中心收集的数据集，包括来自各个地理位置和中心特定特征的大量参与者。训练数据集与测试数据集之间人口和环境的差异可能导致它们在模型中与临床结果的关联性不同，从而必然降低模型的潜在临床应用性能，例如结果预测。</a:t>
            </a:r>
            <a:endParaRPr b="0" lang="en-US" sz="1200" spc="-1" strike="noStrike">
              <a:latin typeface="Arial"/>
            </a:endParaRPr>
          </a:p>
        </p:txBody>
      </p:sp>
      <p:sp>
        <p:nvSpPr>
          <p:cNvPr id="200"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01" name="图片 3" descr=""/>
          <p:cNvPicPr/>
          <p:nvPr/>
        </p:nvPicPr>
        <p:blipFill>
          <a:blip r:embed="rId1"/>
          <a:stretch/>
        </p:blipFill>
        <p:spPr>
          <a:xfrm>
            <a:off x="430560" y="2689200"/>
            <a:ext cx="5015520" cy="2493360"/>
          </a:xfrm>
          <a:prstGeom prst="rect">
            <a:avLst/>
          </a:prstGeom>
          <a:ln w="0">
            <a:noFill/>
          </a:ln>
        </p:spPr>
      </p:pic>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A_文本框 2"/>
          <p:cNvSpPr/>
          <p:nvPr/>
        </p:nvSpPr>
        <p:spPr>
          <a:xfrm>
            <a:off x="3127320" y="698040"/>
            <a:ext cx="641628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模型上游技术变化造成数据集偏移</a:t>
            </a:r>
            <a:endParaRPr b="0" lang="en-US" sz="3200" spc="-1" strike="noStrike">
              <a:latin typeface="Arial"/>
            </a:endParaRPr>
          </a:p>
        </p:txBody>
      </p:sp>
      <p:sp>
        <p:nvSpPr>
          <p:cNvPr id="203"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4"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05"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06"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07"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科技进步或技术应用中的变化，可能会导致某些依赖于现存科学技术而生成的数据集与应用了新的技术进步而生成的数据集在某些特征上产生偏差，从而使得依赖于数据集中的相关特征的模型产生偏差甚至失效。例如，开发用于预测髋部骨折的</a:t>
            </a:r>
            <a:r>
              <a:rPr b="0" lang="en-US" sz="1200" spc="-1" strike="noStrike">
                <a:solidFill>
                  <a:srgbClr val="ffffff"/>
                </a:solidFill>
                <a:latin typeface="微软雅黑"/>
                <a:ea typeface="微软雅黑"/>
              </a:rPr>
              <a:t>CAD</a:t>
            </a:r>
            <a:r>
              <a:rPr b="0" lang="zh-CN" sz="1200" spc="-1" strike="noStrike">
                <a:solidFill>
                  <a:srgbClr val="ffffff"/>
                </a:solidFill>
                <a:latin typeface="微软雅黑"/>
                <a:ea typeface="微软雅黑"/>
              </a:rPr>
              <a:t>模型依赖于特定的</a:t>
            </a:r>
            <a:r>
              <a:rPr b="0" lang="en-US" sz="1200" spc="-1" strike="noStrike">
                <a:solidFill>
                  <a:srgbClr val="ffffff"/>
                </a:solidFill>
                <a:latin typeface="微软雅黑"/>
                <a:ea typeface="微软雅黑"/>
              </a:rPr>
              <a:t>X</a:t>
            </a:r>
            <a:r>
              <a:rPr b="0" lang="zh-CN" sz="1200" spc="-1" strike="noStrike">
                <a:solidFill>
                  <a:srgbClr val="ffffff"/>
                </a:solidFill>
                <a:latin typeface="微软雅黑"/>
                <a:ea typeface="微软雅黑"/>
              </a:rPr>
              <a:t>光扫描仪型号，而相关新技术的采用使得图像数据集产生偏移，进而改变了对可检测到的肌钙蛋白水平的临床解读；使用</a:t>
            </a:r>
            <a:r>
              <a:rPr b="0" lang="en-US" sz="1200" spc="-1" strike="noStrike">
                <a:solidFill>
                  <a:srgbClr val="ffffff"/>
                </a:solidFill>
                <a:latin typeface="微软雅黑"/>
                <a:ea typeface="微软雅黑"/>
              </a:rPr>
              <a:t>ICD-9</a:t>
            </a:r>
            <a:r>
              <a:rPr b="0" lang="zh-CN" sz="1200" spc="-1" strike="noStrike">
                <a:solidFill>
                  <a:srgbClr val="ffffff"/>
                </a:solidFill>
                <a:latin typeface="微软雅黑"/>
                <a:ea typeface="微软雅黑"/>
              </a:rPr>
              <a:t>码定义诊断的模型在采用了</a:t>
            </a:r>
            <a:r>
              <a:rPr b="0" lang="en-US" sz="1200" spc="-1" strike="noStrike">
                <a:solidFill>
                  <a:srgbClr val="ffffff"/>
                </a:solidFill>
                <a:latin typeface="微软雅黑"/>
                <a:ea typeface="微软雅黑"/>
              </a:rPr>
              <a:t>ICD-10</a:t>
            </a:r>
            <a:r>
              <a:rPr b="0" lang="zh-CN" sz="1200" spc="-1" strike="noStrike">
                <a:solidFill>
                  <a:srgbClr val="ffffff"/>
                </a:solidFill>
                <a:latin typeface="微软雅黑"/>
                <a:ea typeface="微软雅黑"/>
              </a:rPr>
              <a:t>码的医院中可能不准确，因为定义存在差异等。</a:t>
            </a:r>
            <a:endParaRPr b="0" lang="en-US" sz="1200" spc="-1" strike="noStrike">
              <a:latin typeface="Arial"/>
            </a:endParaRPr>
          </a:p>
        </p:txBody>
      </p:sp>
      <p:sp>
        <p:nvSpPr>
          <p:cNvPr id="208"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09" name="图片 4" descr=""/>
          <p:cNvPicPr/>
          <p:nvPr/>
        </p:nvPicPr>
        <p:blipFill>
          <a:blip r:embed="rId1"/>
          <a:stretch/>
        </p:blipFill>
        <p:spPr>
          <a:xfrm>
            <a:off x="400680" y="2721600"/>
            <a:ext cx="5135400" cy="2124360"/>
          </a:xfrm>
          <a:prstGeom prst="rect">
            <a:avLst/>
          </a:prstGeom>
          <a:ln w="0">
            <a:noFill/>
          </a:ln>
        </p:spPr>
      </p:pic>
    </p:spTree>
  </p:cSld>
  <p:transition spd="slow">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A_文本框 2"/>
          <p:cNvSpPr/>
          <p:nvPr/>
        </p:nvSpPr>
        <p:spPr>
          <a:xfrm>
            <a:off x="3127320" y="698040"/>
            <a:ext cx="641628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人们行为的变化造成数据集偏移</a:t>
            </a:r>
            <a:endParaRPr b="0" lang="en-US" sz="3200" spc="-1" strike="noStrike">
              <a:latin typeface="Arial"/>
            </a:endParaRPr>
          </a:p>
        </p:txBody>
      </p:sp>
      <p:sp>
        <p:nvSpPr>
          <p:cNvPr id="211"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12"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13"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14"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15"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人们行为的变化，如临床行为激励因素、患者行为变化、临床实践，也会影响数据集的生成，从而产生数据集偏移，进而影响模型的学习结果。例如，对败血症相较于其他死因的差异性报酬，导致败血症的诊断明显增加；患者行为变化如在高知名度名人被诊断后，患者可能会寻求具有较少或没有症状的诊断评估；临床实践如外科皮肤标记，在不同的临床环境中医嘱设置、标记时机等的差异，可能会严重影响预测模型的输出结果以及皮肤科分类器的准确性。</a:t>
            </a:r>
            <a:endParaRPr b="0" lang="en-US" sz="1200" spc="-1" strike="noStrike">
              <a:latin typeface="Arial"/>
            </a:endParaRPr>
          </a:p>
        </p:txBody>
      </p:sp>
      <p:sp>
        <p:nvSpPr>
          <p:cNvPr id="216"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17" name="图片 3" descr=""/>
          <p:cNvPicPr/>
          <p:nvPr/>
        </p:nvPicPr>
        <p:blipFill>
          <a:blip r:embed="rId1"/>
          <a:stretch/>
        </p:blipFill>
        <p:spPr>
          <a:xfrm>
            <a:off x="675000" y="2846880"/>
            <a:ext cx="4736880" cy="2075400"/>
          </a:xfrm>
          <a:prstGeom prst="rect">
            <a:avLst/>
          </a:prstGeom>
          <a:ln w="0">
            <a:noFill/>
          </a:ln>
        </p:spPr>
      </p:pic>
    </p:spTree>
  </p:cSld>
  <p:transition spd="slow">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19"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20"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221" name="文本框 25"/>
          <p:cNvSpPr/>
          <p:nvPr/>
        </p:nvSpPr>
        <p:spPr>
          <a:xfrm>
            <a:off x="2721240" y="3049920"/>
            <a:ext cx="6739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5d6e99"/>
                </a:solidFill>
                <a:latin typeface="微软雅黑"/>
                <a:ea typeface="微软雅黑"/>
              </a:rPr>
              <a:t>Clinical Dataset Shift &amp; Adverse Effects</a:t>
            </a:r>
            <a:endParaRPr b="0" lang="en-US" sz="1800" spc="-1" strike="noStrike">
              <a:latin typeface="Arial"/>
            </a:endParaRPr>
          </a:p>
        </p:txBody>
      </p:sp>
      <p:sp>
        <p:nvSpPr>
          <p:cNvPr id="222" name="PA_文本框 2"/>
          <p:cNvSpPr/>
          <p:nvPr/>
        </p:nvSpPr>
        <p:spPr>
          <a:xfrm>
            <a:off x="1524600" y="2131560"/>
            <a:ext cx="9132840" cy="966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4800" spc="-1" strike="noStrike">
                <a:solidFill>
                  <a:srgbClr val="5d6e99"/>
                </a:solidFill>
                <a:latin typeface="思源宋体 Heavy"/>
                <a:ea typeface="思源宋体 Heavy"/>
              </a:rPr>
              <a:t>临床数据集偏移的不良影响</a:t>
            </a:r>
            <a:endParaRPr b="0" lang="en-US" sz="4800" spc="-1" strike="noStrike">
              <a:latin typeface="Arial"/>
            </a:endParaRPr>
          </a:p>
        </p:txBody>
      </p:sp>
      <p:sp>
        <p:nvSpPr>
          <p:cNvPr id="223" name="圆角矩形 28"/>
          <p:cNvSpPr/>
          <p:nvPr/>
        </p:nvSpPr>
        <p:spPr>
          <a:xfrm>
            <a:off x="5133600" y="4368960"/>
            <a:ext cx="1977840" cy="397440"/>
          </a:xfrm>
          <a:prstGeom prst="roundRect">
            <a:avLst>
              <a:gd name="adj" fmla="val 50000"/>
            </a:avLst>
          </a:prstGeom>
          <a:solidFill>
            <a:srgbClr val="a3adc8"/>
          </a:solidFill>
          <a:ln w="19050">
            <a:noFill/>
          </a:ln>
        </p:spPr>
        <p:style>
          <a:lnRef idx="2">
            <a:schemeClr val="accent1">
              <a:shade val="50000"/>
            </a:schemeClr>
          </a:lnRef>
          <a:fillRef idx="1">
            <a:schemeClr val="accent1"/>
          </a:fillRef>
          <a:effectRef idx="0">
            <a:schemeClr val="accent1"/>
          </a:effectRef>
          <a:fontRef idx="minor"/>
        </p:style>
      </p:sp>
      <p:sp>
        <p:nvSpPr>
          <p:cNvPr id="224" name="矩形 29"/>
          <p:cNvSpPr/>
          <p:nvPr/>
        </p:nvSpPr>
        <p:spPr>
          <a:xfrm>
            <a:off x="5429520" y="4403880"/>
            <a:ext cx="13269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ffffff"/>
                </a:solidFill>
                <a:latin typeface="微软雅黑"/>
                <a:ea typeface="微软雅黑"/>
              </a:rPr>
              <a:t>PART.03</a:t>
            </a:r>
            <a:endParaRPr b="0" lang="en-US" sz="1600" spc="-1" strike="noStrike">
              <a:latin typeface="Arial"/>
            </a:endParaRPr>
          </a:p>
        </p:txBody>
      </p:sp>
      <p:sp>
        <p:nvSpPr>
          <p:cNvPr id="225" name="文本框 30"/>
          <p:cNvSpPr/>
          <p:nvPr/>
        </p:nvSpPr>
        <p:spPr>
          <a:xfrm>
            <a:off x="1437120" y="3497760"/>
            <a:ext cx="9220320" cy="636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zh-CN" sz="1200" spc="-1" strike="noStrike">
                <a:solidFill>
                  <a:srgbClr val="808080"/>
                </a:solidFill>
                <a:latin typeface="微软雅黑"/>
                <a:ea typeface="微软雅黑"/>
              </a:rPr>
              <a:t>然而在使用这些医疗数据库进行建模和科研的过程中，科学家们也经常遇到使用公开医疗数据库进行训练的模型在实际应用于测试数据集时结果很差的情况，即数据集偏移的问题。</a:t>
            </a:r>
            <a:r>
              <a:rPr b="0" lang="zh-CN" sz="1200" spc="-1" strike="noStrike">
                <a:solidFill>
                  <a:srgbClr val="808080"/>
                </a:solidFill>
                <a:latin typeface="微软雅黑"/>
                <a:ea typeface="微软雅黑"/>
              </a:rPr>
              <a:t>数据集偏移可能导致机器学习模型不再具有鲁棒性，严重时会影响医疗系统的安全性。</a:t>
            </a:r>
            <a:endParaRPr b="0" lang="en-US" sz="1200" spc="-1" strike="noStrike">
              <a:latin typeface="Arial"/>
            </a:endParaRPr>
          </a:p>
        </p:txBody>
      </p:sp>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8080" y="365040"/>
            <a:ext cx="10515240" cy="1325160"/>
          </a:xfrm>
          <a:prstGeom prst="rect">
            <a:avLst/>
          </a:prstGeom>
          <a:noFill/>
          <a:ln w="0">
            <a:noFill/>
          </a:ln>
        </p:spPr>
        <p:txBody>
          <a:bodyPr anchor="ctr">
            <a:noAutofit/>
          </a:bodyPr>
          <a:p>
            <a:endParaRPr b="0" lang="en-US" sz="1800" spc="-1" strike="noStrike">
              <a:solidFill>
                <a:srgbClr val="000000"/>
              </a:solidFill>
              <a:latin typeface="等线"/>
            </a:endParaRPr>
          </a:p>
        </p:txBody>
      </p:sp>
      <p:sp>
        <p:nvSpPr>
          <p:cNvPr id="227"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en-US" sz="2800" spc="-1" strike="noStrike">
              <a:solidFill>
                <a:srgbClr val="000000"/>
              </a:solidFill>
              <a:latin typeface="等线"/>
            </a:endParaRPr>
          </a:p>
        </p:txBody>
      </p:sp>
      <p:pic>
        <p:nvPicPr>
          <p:cNvPr id="228" name="图片 2" descr=""/>
          <p:cNvPicPr/>
          <p:nvPr/>
        </p:nvPicPr>
        <p:blipFill>
          <a:blip r:embed="rId1"/>
          <a:stretch/>
        </p:blipFill>
        <p:spPr>
          <a:xfrm>
            <a:off x="1654200" y="507240"/>
            <a:ext cx="8882640" cy="5842800"/>
          </a:xfrm>
          <a:prstGeom prst="rect">
            <a:avLst/>
          </a:prstGeom>
          <a:ln w="0">
            <a:noFill/>
          </a:ln>
        </p:spPr>
      </p:pic>
    </p:spTree>
  </p:cSld>
  <mc:AlternateContent>
    <mc:Choice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A_文本框 2"/>
          <p:cNvSpPr/>
          <p:nvPr/>
        </p:nvSpPr>
        <p:spPr>
          <a:xfrm>
            <a:off x="2330280" y="698040"/>
            <a:ext cx="753084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临床数据集偏移导致模型不再保持鲁棒性</a:t>
            </a:r>
            <a:endParaRPr b="0" lang="en-US" sz="3200" spc="-1" strike="noStrike">
              <a:latin typeface="Arial"/>
            </a:endParaRPr>
          </a:p>
        </p:txBody>
      </p:sp>
      <p:sp>
        <p:nvSpPr>
          <p:cNvPr id="230"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31"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32"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33"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34"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用机器学习模型进行数据分析对疾病状态进行预测和诊断的核心是泛化，理想的情况是在模型应用于数据集中不存在的新情况时，模型的预测能够准确无误，特别是模型对数据生成方式的扰动（即数据偏移）具有稳定性。然而，虽然大部分时候，基于机器学习模型的泛化是具有鲁棒性的，有时候由于数据集偏移，模型对预先指定类型的转移不再具有鲁棒性，将其应用于新的数据集时，性能下降从而影响到模型的安全性。</a:t>
            </a:r>
            <a:endParaRPr b="0" lang="en-US" sz="1200" spc="-1" strike="noStrike">
              <a:latin typeface="Arial"/>
            </a:endParaRPr>
          </a:p>
        </p:txBody>
      </p:sp>
      <p:sp>
        <p:nvSpPr>
          <p:cNvPr id="235"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36" name="图片 4" descr=""/>
          <p:cNvPicPr/>
          <p:nvPr/>
        </p:nvPicPr>
        <p:blipFill>
          <a:blip r:embed="rId1"/>
          <a:stretch/>
        </p:blipFill>
        <p:spPr>
          <a:xfrm>
            <a:off x="810720" y="2192040"/>
            <a:ext cx="4439520" cy="3412800"/>
          </a:xfrm>
          <a:prstGeom prst="rect">
            <a:avLst/>
          </a:prstGeom>
          <a:ln w="0">
            <a:noFill/>
          </a:ln>
        </p:spPr>
      </p:pic>
    </p:spTree>
  </p:cSld>
  <p:transition spd="slow">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A_文本框 2"/>
          <p:cNvSpPr/>
          <p:nvPr/>
        </p:nvSpPr>
        <p:spPr>
          <a:xfrm>
            <a:off x="1250280" y="699120"/>
            <a:ext cx="96915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经验性原因分析提升模型稳定性效果有限</a:t>
            </a:r>
            <a:endParaRPr b="0" lang="en-US" sz="3200" spc="-1" strike="noStrike">
              <a:latin typeface="Arial"/>
            </a:endParaRPr>
          </a:p>
        </p:txBody>
      </p:sp>
      <p:sp>
        <p:nvSpPr>
          <p:cNvPr id="238"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39"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40"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41"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42"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现有的对于提升模型鲁棒性和稳定性的方法有限，当前的方法主要是经验性的。如</a:t>
            </a:r>
            <a:r>
              <a:rPr b="0" lang="en-US" sz="1200" spc="-1" strike="noStrike">
                <a:solidFill>
                  <a:srgbClr val="ffffff"/>
                </a:solidFill>
                <a:latin typeface="微软雅黑"/>
                <a:ea typeface="微软雅黑"/>
              </a:rPr>
              <a:t>2018</a:t>
            </a:r>
            <a:r>
              <a:rPr b="0" lang="zh-CN" sz="1200" spc="-1" strike="noStrike">
                <a:solidFill>
                  <a:srgbClr val="ffffff"/>
                </a:solidFill>
                <a:latin typeface="微软雅黑"/>
                <a:ea typeface="微软雅黑"/>
              </a:rPr>
              <a:t>年研究者在一个数据集上训练和验证了一个肺炎诊断模型，并比较了将其应用于来自新医疗中心的数据时的性能。模型低稳定性的原因通常在于模型方法很难捕捉到从不同临床环境中收集的数据集中特定中心特征与结果之间的变化关系，因此评估模型稳定性和鲁棒性的方法面临的困难主要在于确定性能下降的确切原因，即确定是否对特定的转移具有鲁棒性。</a:t>
            </a:r>
            <a:endParaRPr b="0" lang="en-US" sz="1200" spc="-1" strike="noStrike">
              <a:latin typeface="Arial"/>
            </a:endParaRPr>
          </a:p>
        </p:txBody>
      </p:sp>
      <p:sp>
        <p:nvSpPr>
          <p:cNvPr id="243"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44" name="图片 5" descr=""/>
          <p:cNvPicPr/>
          <p:nvPr/>
        </p:nvPicPr>
        <p:blipFill>
          <a:blip r:embed="rId1"/>
          <a:stretch/>
        </p:blipFill>
        <p:spPr>
          <a:xfrm>
            <a:off x="1027440" y="1612800"/>
            <a:ext cx="3530880" cy="4552560"/>
          </a:xfrm>
          <a:prstGeom prst="rect">
            <a:avLst/>
          </a:prstGeom>
          <a:ln w="0">
            <a:noFill/>
          </a:ln>
        </p:spPr>
      </p:pic>
    </p:spTree>
  </p:cSld>
  <p:transition spd="slow">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图片 3" descr=""/>
          <p:cNvPicPr/>
          <p:nvPr/>
        </p:nvPicPr>
        <p:blipFill>
          <a:blip r:embed="rId1"/>
          <a:stretch/>
        </p:blipFill>
        <p:spPr>
          <a:xfrm>
            <a:off x="7304400" y="1692360"/>
            <a:ext cx="4143600" cy="4433040"/>
          </a:xfrm>
          <a:prstGeom prst="rect">
            <a:avLst/>
          </a:prstGeom>
          <a:ln w="0">
            <a:noFill/>
          </a:ln>
        </p:spPr>
      </p:pic>
      <p:sp>
        <p:nvSpPr>
          <p:cNvPr id="246" name="PA_文本框 2"/>
          <p:cNvSpPr/>
          <p:nvPr/>
        </p:nvSpPr>
        <p:spPr>
          <a:xfrm>
            <a:off x="1500480" y="699120"/>
            <a:ext cx="919080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逻辑上可行的缓解数据集偏移方法有效性被否定</a:t>
            </a:r>
            <a:endParaRPr b="0" lang="en-US" sz="3200" spc="-1" strike="noStrike">
              <a:latin typeface="Arial"/>
            </a:endParaRPr>
          </a:p>
        </p:txBody>
      </p:sp>
      <p:sp>
        <p:nvSpPr>
          <p:cNvPr id="247"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48" name="矩形 16"/>
          <p:cNvSpPr/>
          <p:nvPr/>
        </p:nvSpPr>
        <p:spPr>
          <a:xfrm>
            <a:off x="91188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49" name="矩形 17"/>
          <p:cNvSpPr/>
          <p:nvPr/>
        </p:nvSpPr>
        <p:spPr>
          <a:xfrm>
            <a:off x="273204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50" name="文本框 18"/>
          <p:cNvSpPr/>
          <p:nvPr/>
        </p:nvSpPr>
        <p:spPr>
          <a:xfrm>
            <a:off x="401652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51" name="1"/>
          <p:cNvSpPr/>
          <p:nvPr/>
        </p:nvSpPr>
        <p:spPr>
          <a:xfrm>
            <a:off x="236484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一些逻辑上似乎行之有效的方法在缓解时间数据集偏移的问题上也不具有常识上应有的效果。</a:t>
            </a:r>
            <a:r>
              <a:rPr b="0" lang="en-US" sz="1200" spc="-1" strike="noStrike">
                <a:solidFill>
                  <a:srgbClr val="ffffff"/>
                </a:solidFill>
                <a:latin typeface="微软雅黑"/>
                <a:ea typeface="微软雅黑"/>
              </a:rPr>
              <a:t>2022</a:t>
            </a:r>
            <a:r>
              <a:rPr b="0" lang="zh-CN" sz="1200" spc="-1" strike="noStrike">
                <a:solidFill>
                  <a:srgbClr val="ffffff"/>
                </a:solidFill>
                <a:latin typeface="微软雅黑"/>
                <a:ea typeface="微软雅黑"/>
              </a:rPr>
              <a:t>年，科学家从领域泛化中寻找不变属性的角度，提出了通过估计领域泛化（</a:t>
            </a:r>
            <a:r>
              <a:rPr b="0" lang="en-US" sz="1200" spc="-1" strike="noStrike">
                <a:solidFill>
                  <a:srgbClr val="ffffff"/>
                </a:solidFill>
                <a:latin typeface="微软雅黑"/>
                <a:ea typeface="微软雅黑"/>
              </a:rPr>
              <a:t>DG</a:t>
            </a:r>
            <a:r>
              <a:rPr b="0" lang="zh-CN" sz="1200" spc="-1" strike="noStrike">
                <a:solidFill>
                  <a:srgbClr val="ffffff"/>
                </a:solidFill>
                <a:latin typeface="微软雅黑"/>
                <a:ea typeface="微软雅黑"/>
              </a:rPr>
              <a:t>）和无监督领域自适应（</a:t>
            </a:r>
            <a:r>
              <a:rPr b="0" lang="en-US" sz="1200" spc="-1" strike="noStrike">
                <a:solidFill>
                  <a:srgbClr val="ffffff"/>
                </a:solidFill>
                <a:latin typeface="微软雅黑"/>
                <a:ea typeface="微软雅黑"/>
              </a:rPr>
              <a:t>UDA</a:t>
            </a:r>
            <a:r>
              <a:rPr b="0" lang="zh-CN" sz="1200" spc="-1" strike="noStrike">
                <a:solidFill>
                  <a:srgbClr val="ffffff"/>
                </a:solidFill>
                <a:latin typeface="微软雅黑"/>
                <a:ea typeface="微软雅黑"/>
              </a:rPr>
              <a:t>）中的不变性属性来学习稳健模型的算法，并在针对重症监护病房和急诊科的数据库</a:t>
            </a:r>
            <a:r>
              <a:rPr b="0" lang="en-US" sz="1200" spc="-1" strike="noStrike">
                <a:solidFill>
                  <a:srgbClr val="ffffff"/>
                </a:solidFill>
                <a:latin typeface="微软雅黑"/>
                <a:ea typeface="微软雅黑"/>
              </a:rPr>
              <a:t>MIMIC-IV</a:t>
            </a:r>
            <a:r>
              <a:rPr b="0" lang="zh-CN" sz="1200" spc="-1" strike="noStrike">
                <a:solidFill>
                  <a:srgbClr val="ffffff"/>
                </a:solidFill>
                <a:latin typeface="微软雅黑"/>
                <a:ea typeface="微软雅黑"/>
              </a:rPr>
              <a:t>中</a:t>
            </a:r>
            <a:r>
              <a:rPr b="0" lang="en-US" sz="1200" spc="-1" strike="noStrike">
                <a:solidFill>
                  <a:srgbClr val="ffffff"/>
                </a:solidFill>
                <a:latin typeface="微软雅黑"/>
                <a:ea typeface="微软雅黑"/>
              </a:rPr>
              <a:t>53150</a:t>
            </a:r>
            <a:r>
              <a:rPr b="0" lang="zh-CN" sz="1200" spc="-1" strike="noStrike">
                <a:solidFill>
                  <a:srgbClr val="ffffff"/>
                </a:solidFill>
                <a:latin typeface="微软雅黑"/>
                <a:ea typeface="微软雅黑"/>
              </a:rPr>
              <a:t>名患者的数据上进行了充分的测试，用基准（经验风险最小化</a:t>
            </a:r>
            <a:r>
              <a:rPr b="0" lang="en-US" sz="1200" spc="-1" strike="noStrike">
                <a:solidFill>
                  <a:srgbClr val="ffffff"/>
                </a:solidFill>
                <a:latin typeface="微软雅黑"/>
                <a:ea typeface="微软雅黑"/>
              </a:rPr>
              <a:t>ERM</a:t>
            </a:r>
            <a:r>
              <a:rPr b="0" lang="zh-CN" sz="1200" spc="-1" strike="noStrike">
                <a:solidFill>
                  <a:srgbClr val="ffffff"/>
                </a:solidFill>
                <a:latin typeface="微软雅黑"/>
                <a:ea typeface="微软雅黑"/>
              </a:rPr>
              <a:t>）、</a:t>
            </a:r>
            <a:r>
              <a:rPr b="0" lang="en-US" sz="1200" spc="-1" strike="noStrike">
                <a:solidFill>
                  <a:srgbClr val="ffffff"/>
                </a:solidFill>
                <a:latin typeface="微软雅黑"/>
                <a:ea typeface="微软雅黑"/>
              </a:rPr>
              <a:t>DG</a:t>
            </a:r>
            <a:r>
              <a:rPr b="0" lang="zh-CN" sz="1200" spc="-1" strike="noStrike">
                <a:solidFill>
                  <a:srgbClr val="ffffff"/>
                </a:solidFill>
                <a:latin typeface="微软雅黑"/>
                <a:ea typeface="微软雅黑"/>
              </a:rPr>
              <a:t>、</a:t>
            </a:r>
            <a:r>
              <a:rPr b="0" lang="en-US" sz="1200" spc="-1" strike="noStrike">
                <a:solidFill>
                  <a:srgbClr val="ffffff"/>
                </a:solidFill>
                <a:latin typeface="微软雅黑"/>
                <a:ea typeface="微软雅黑"/>
              </a:rPr>
              <a:t>UDA</a:t>
            </a:r>
            <a:r>
              <a:rPr b="0" lang="zh-CN" sz="1200" spc="-1" strike="noStrike">
                <a:solidFill>
                  <a:srgbClr val="ffffff"/>
                </a:solidFill>
                <a:latin typeface="微软雅黑"/>
                <a:ea typeface="微软雅黑"/>
              </a:rPr>
              <a:t>三种算法进行试验，最终否定了</a:t>
            </a:r>
            <a:r>
              <a:rPr b="0" lang="en-US" sz="1200" spc="-1" strike="noStrike">
                <a:solidFill>
                  <a:srgbClr val="ffffff"/>
                </a:solidFill>
                <a:latin typeface="微软雅黑"/>
                <a:ea typeface="微软雅黑"/>
              </a:rPr>
              <a:t>DG</a:t>
            </a:r>
            <a:r>
              <a:rPr b="0" lang="zh-CN" sz="1200" spc="-1" strike="noStrike">
                <a:solidFill>
                  <a:srgbClr val="ffffff"/>
                </a:solidFill>
                <a:latin typeface="微软雅黑"/>
                <a:ea typeface="微软雅黑"/>
              </a:rPr>
              <a:t>、</a:t>
            </a:r>
            <a:r>
              <a:rPr b="0" lang="en-US" sz="1200" spc="-1" strike="noStrike">
                <a:solidFill>
                  <a:srgbClr val="ffffff"/>
                </a:solidFill>
                <a:latin typeface="微软雅黑"/>
                <a:ea typeface="微软雅黑"/>
              </a:rPr>
              <a:t>UDA</a:t>
            </a:r>
            <a:r>
              <a:rPr b="0" lang="zh-CN" sz="1200" spc="-1" strike="noStrike">
                <a:solidFill>
                  <a:srgbClr val="ffffff"/>
                </a:solidFill>
                <a:latin typeface="微软雅黑"/>
                <a:ea typeface="微软雅黑"/>
              </a:rPr>
              <a:t>算法主动缓解数据集偏移的有效性。</a:t>
            </a:r>
            <a:endParaRPr b="0" lang="en-US" sz="1200" spc="-1" strike="noStrike">
              <a:latin typeface="Arial"/>
            </a:endParaRPr>
          </a:p>
        </p:txBody>
      </p:sp>
      <p:sp>
        <p:nvSpPr>
          <p:cNvPr id="252" name="quotation-mark_32371"/>
          <p:cNvSpPr/>
          <p:nvPr/>
        </p:nvSpPr>
        <p:spPr>
          <a:xfrm>
            <a:off x="144540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矩形 11"/>
          <p:cNvSpPr/>
          <p:nvPr/>
        </p:nvSpPr>
        <p:spPr>
          <a:xfrm>
            <a:off x="779760" y="779760"/>
            <a:ext cx="10669320" cy="529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5" name="组合 12"/>
          <p:cNvGrpSpPr/>
          <p:nvPr/>
        </p:nvGrpSpPr>
        <p:grpSpPr>
          <a:xfrm>
            <a:off x="0" y="0"/>
            <a:ext cx="3430440" cy="6857640"/>
            <a:chOff x="0" y="0"/>
            <a:chExt cx="3430440" cy="6857640"/>
          </a:xfrm>
        </p:grpSpPr>
        <p:sp>
          <p:nvSpPr>
            <p:cNvPr id="96" name="任意多边形 3"/>
            <p:cNvSpPr/>
            <p:nvPr/>
          </p:nvSpPr>
          <p:spPr>
            <a:xfrm rot="5400000">
              <a:off x="-418680" y="3008160"/>
              <a:ext cx="6857640" cy="84096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97" name="任意多边形 8"/>
            <p:cNvSpPr/>
            <p:nvPr/>
          </p:nvSpPr>
          <p:spPr>
            <a:xfrm>
              <a:off x="0" y="0"/>
              <a:ext cx="3430080" cy="6857640"/>
            </a:xfrm>
            <a:custGeom>
              <a:avLst/>
              <a:gdLst/>
              <a:ahLst/>
              <a:rect l="l" t="t" r="r" b="b"/>
              <a:pathLst>
                <a:path w="3430441" h="6858001">
                  <a:moveTo>
                    <a:pt x="2589197" y="1"/>
                  </a:moveTo>
                  <a:lnTo>
                    <a:pt x="3343364" y="1"/>
                  </a:lnTo>
                  <a:lnTo>
                    <a:pt x="3344884" y="22854"/>
                  </a:lnTo>
                  <a:cubicBezTo>
                    <a:pt x="3399201" y="1125581"/>
                    <a:pt x="2816036" y="1325174"/>
                    <a:pt x="2830968" y="2102759"/>
                  </a:cubicBezTo>
                  <a:cubicBezTo>
                    <a:pt x="2846382" y="2905428"/>
                    <a:pt x="3418683" y="3858100"/>
                    <a:pt x="3430076" y="4729280"/>
                  </a:cubicBezTo>
                  <a:cubicBezTo>
                    <a:pt x="3438620" y="5382665"/>
                    <a:pt x="3296382" y="6109069"/>
                    <a:pt x="3104292" y="6738723"/>
                  </a:cubicBezTo>
                  <a:lnTo>
                    <a:pt x="3065414" y="6858001"/>
                  </a:lnTo>
                  <a:lnTo>
                    <a:pt x="2589197" y="6858001"/>
                  </a:lnTo>
                  <a:close/>
                  <a:moveTo>
                    <a:pt x="0" y="0"/>
                  </a:moveTo>
                  <a:lnTo>
                    <a:pt x="2589196" y="0"/>
                  </a:lnTo>
                  <a:lnTo>
                    <a:pt x="2589196" y="6858001"/>
                  </a:lnTo>
                  <a:lnTo>
                    <a:pt x="0" y="6858001"/>
                  </a:ln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grpSp>
      <p:sp>
        <p:nvSpPr>
          <p:cNvPr id="98" name="文本框 16"/>
          <p:cNvSpPr/>
          <p:nvPr/>
        </p:nvSpPr>
        <p:spPr>
          <a:xfrm>
            <a:off x="5853960" y="1472400"/>
            <a:ext cx="3513240" cy="48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zh-CN" sz="2600" spc="-1" strike="noStrike">
                <a:solidFill>
                  <a:srgbClr val="5d6e99"/>
                </a:solidFill>
                <a:latin typeface="思源宋体 Heavy"/>
                <a:ea typeface="思源宋体 Heavy"/>
              </a:rPr>
              <a:t>临床数据集应用现状</a:t>
            </a:r>
            <a:endParaRPr b="0" lang="en-US" sz="2600" spc="-1" strike="noStrike">
              <a:latin typeface="Arial"/>
            </a:endParaRPr>
          </a:p>
        </p:txBody>
      </p:sp>
      <p:sp>
        <p:nvSpPr>
          <p:cNvPr id="99" name="椭圆 14"/>
          <p:cNvSpPr/>
          <p:nvPr/>
        </p:nvSpPr>
        <p:spPr>
          <a:xfrm>
            <a:off x="4943520" y="1479240"/>
            <a:ext cx="655200" cy="65520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00" name="文本框 18"/>
          <p:cNvSpPr/>
          <p:nvPr/>
        </p:nvSpPr>
        <p:spPr>
          <a:xfrm>
            <a:off x="5001120" y="1618560"/>
            <a:ext cx="532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800" spc="-1" strike="noStrike">
                <a:solidFill>
                  <a:srgbClr val="ffffff"/>
                </a:solidFill>
                <a:latin typeface="微软雅黑"/>
                <a:ea typeface="微软雅黑"/>
              </a:rPr>
              <a:t>01</a:t>
            </a:r>
            <a:endParaRPr b="0" lang="en-US" sz="1800" spc="-1" strike="noStrike">
              <a:latin typeface="Arial"/>
            </a:endParaRPr>
          </a:p>
        </p:txBody>
      </p:sp>
      <p:sp>
        <p:nvSpPr>
          <p:cNvPr id="101" name="矩形 16"/>
          <p:cNvSpPr/>
          <p:nvPr/>
        </p:nvSpPr>
        <p:spPr>
          <a:xfrm>
            <a:off x="5865120" y="1900440"/>
            <a:ext cx="498888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a6a6a6"/>
                </a:solidFill>
                <a:latin typeface="微软雅黑"/>
                <a:ea typeface="微软雅黑"/>
              </a:rPr>
              <a:t>Current State of Clinical Dataset Application</a:t>
            </a:r>
            <a:endParaRPr b="0" lang="en-US" sz="1400" spc="-1" strike="noStrike">
              <a:latin typeface="Arial"/>
            </a:endParaRPr>
          </a:p>
        </p:txBody>
      </p:sp>
      <p:sp>
        <p:nvSpPr>
          <p:cNvPr id="102" name="文本框 20"/>
          <p:cNvSpPr/>
          <p:nvPr/>
        </p:nvSpPr>
        <p:spPr>
          <a:xfrm>
            <a:off x="5853960" y="2576160"/>
            <a:ext cx="4686120" cy="48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zh-CN" sz="2600" spc="-1" strike="noStrike">
                <a:solidFill>
                  <a:srgbClr val="5d6e99"/>
                </a:solidFill>
                <a:latin typeface="思源宋体 Heavy"/>
                <a:ea typeface="思源宋体 Heavy"/>
              </a:rPr>
              <a:t>临床数据集偏移及其原因分析</a:t>
            </a:r>
            <a:endParaRPr b="0" lang="en-US" sz="2600" spc="-1" strike="noStrike">
              <a:latin typeface="Arial"/>
            </a:endParaRPr>
          </a:p>
        </p:txBody>
      </p:sp>
      <p:sp>
        <p:nvSpPr>
          <p:cNvPr id="103" name="椭圆 18"/>
          <p:cNvSpPr/>
          <p:nvPr/>
        </p:nvSpPr>
        <p:spPr>
          <a:xfrm>
            <a:off x="4943520" y="2583000"/>
            <a:ext cx="655200" cy="65520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04" name="文本框 22"/>
          <p:cNvSpPr/>
          <p:nvPr/>
        </p:nvSpPr>
        <p:spPr>
          <a:xfrm>
            <a:off x="5001120" y="2722320"/>
            <a:ext cx="532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800" spc="-1" strike="noStrike">
                <a:solidFill>
                  <a:srgbClr val="ffffff"/>
                </a:solidFill>
                <a:latin typeface="微软雅黑"/>
                <a:ea typeface="微软雅黑"/>
              </a:rPr>
              <a:t>02</a:t>
            </a:r>
            <a:endParaRPr b="0" lang="en-US" sz="1800" spc="-1" strike="noStrike">
              <a:latin typeface="Arial"/>
            </a:endParaRPr>
          </a:p>
        </p:txBody>
      </p:sp>
      <p:sp>
        <p:nvSpPr>
          <p:cNvPr id="105" name="矩形 20"/>
          <p:cNvSpPr/>
          <p:nvPr/>
        </p:nvSpPr>
        <p:spPr>
          <a:xfrm>
            <a:off x="5865480" y="3004200"/>
            <a:ext cx="403200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a6a6a6"/>
                </a:solidFill>
                <a:latin typeface="微软雅黑"/>
                <a:ea typeface="微软雅黑"/>
              </a:rPr>
              <a:t>Clinical Dataset Shift &amp; Reason Analysis</a:t>
            </a:r>
            <a:endParaRPr b="0" lang="en-US" sz="1400" spc="-1" strike="noStrike">
              <a:latin typeface="Arial"/>
            </a:endParaRPr>
          </a:p>
        </p:txBody>
      </p:sp>
      <p:sp>
        <p:nvSpPr>
          <p:cNvPr id="106" name="文本框 24"/>
          <p:cNvSpPr/>
          <p:nvPr/>
        </p:nvSpPr>
        <p:spPr>
          <a:xfrm>
            <a:off x="5852160" y="3714840"/>
            <a:ext cx="4186800" cy="48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zh-CN" sz="2600" spc="-1" strike="noStrike">
                <a:solidFill>
                  <a:srgbClr val="5d6e99"/>
                </a:solidFill>
                <a:latin typeface="思源宋体 Heavy"/>
                <a:ea typeface="思源宋体 Heavy"/>
              </a:rPr>
              <a:t>临床数据集偏移的不良影响</a:t>
            </a:r>
            <a:endParaRPr b="0" lang="en-US" sz="2600" spc="-1" strike="noStrike">
              <a:latin typeface="Arial"/>
            </a:endParaRPr>
          </a:p>
        </p:txBody>
      </p:sp>
      <p:sp>
        <p:nvSpPr>
          <p:cNvPr id="107" name="椭圆 22"/>
          <p:cNvSpPr/>
          <p:nvPr/>
        </p:nvSpPr>
        <p:spPr>
          <a:xfrm>
            <a:off x="4942080" y="3721320"/>
            <a:ext cx="655200" cy="65520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08" name="文本框 26"/>
          <p:cNvSpPr/>
          <p:nvPr/>
        </p:nvSpPr>
        <p:spPr>
          <a:xfrm>
            <a:off x="4999680" y="3860640"/>
            <a:ext cx="532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800" spc="-1" strike="noStrike">
                <a:solidFill>
                  <a:srgbClr val="ffffff"/>
                </a:solidFill>
                <a:latin typeface="微软雅黑"/>
                <a:ea typeface="微软雅黑"/>
              </a:rPr>
              <a:t>03</a:t>
            </a:r>
            <a:endParaRPr b="0" lang="en-US" sz="1800" spc="-1" strike="noStrike">
              <a:latin typeface="Arial"/>
            </a:endParaRPr>
          </a:p>
        </p:txBody>
      </p:sp>
      <p:sp>
        <p:nvSpPr>
          <p:cNvPr id="109" name="矩形 24"/>
          <p:cNvSpPr/>
          <p:nvPr/>
        </p:nvSpPr>
        <p:spPr>
          <a:xfrm>
            <a:off x="5863680" y="4142880"/>
            <a:ext cx="417528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a6a6a6"/>
                </a:solidFill>
                <a:latin typeface="微软雅黑"/>
                <a:ea typeface="微软雅黑"/>
              </a:rPr>
              <a:t>Clinical Dataset Shift &amp; Adverse Effects</a:t>
            </a:r>
            <a:endParaRPr b="0" lang="en-US" sz="1400" spc="-1" strike="noStrike">
              <a:latin typeface="Arial"/>
            </a:endParaRPr>
          </a:p>
        </p:txBody>
      </p:sp>
      <p:sp>
        <p:nvSpPr>
          <p:cNvPr id="110" name="文本框 28"/>
          <p:cNvSpPr/>
          <p:nvPr/>
        </p:nvSpPr>
        <p:spPr>
          <a:xfrm>
            <a:off x="5853960" y="4818240"/>
            <a:ext cx="4278960" cy="48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zh-CN" sz="2600" spc="-1" strike="noStrike">
                <a:solidFill>
                  <a:srgbClr val="5d6e99"/>
                </a:solidFill>
                <a:latin typeface="思源宋体 Heavy"/>
                <a:ea typeface="思源宋体 Heavy"/>
              </a:rPr>
              <a:t>临床数据集偏移的缓解</a:t>
            </a:r>
            <a:endParaRPr b="0" lang="en-US" sz="2600" spc="-1" strike="noStrike">
              <a:latin typeface="Arial"/>
            </a:endParaRPr>
          </a:p>
        </p:txBody>
      </p:sp>
      <p:sp>
        <p:nvSpPr>
          <p:cNvPr id="111" name="椭圆 26"/>
          <p:cNvSpPr/>
          <p:nvPr/>
        </p:nvSpPr>
        <p:spPr>
          <a:xfrm>
            <a:off x="4943520" y="4824720"/>
            <a:ext cx="655200" cy="65520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12" name="文本框 30"/>
          <p:cNvSpPr/>
          <p:nvPr/>
        </p:nvSpPr>
        <p:spPr>
          <a:xfrm>
            <a:off x="5001120" y="4964040"/>
            <a:ext cx="532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800" spc="-1" strike="noStrike">
                <a:solidFill>
                  <a:srgbClr val="ffffff"/>
                </a:solidFill>
                <a:latin typeface="微软雅黑"/>
                <a:ea typeface="微软雅黑"/>
              </a:rPr>
              <a:t>04</a:t>
            </a:r>
            <a:endParaRPr b="0" lang="en-US" sz="1800" spc="-1" strike="noStrike">
              <a:latin typeface="Arial"/>
            </a:endParaRPr>
          </a:p>
        </p:txBody>
      </p:sp>
      <p:sp>
        <p:nvSpPr>
          <p:cNvPr id="113" name="矩形 28"/>
          <p:cNvSpPr/>
          <p:nvPr/>
        </p:nvSpPr>
        <p:spPr>
          <a:xfrm>
            <a:off x="5865120" y="5245920"/>
            <a:ext cx="46749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a6a6a6"/>
                </a:solidFill>
                <a:latin typeface="微软雅黑"/>
                <a:ea typeface="微软雅黑"/>
              </a:rPr>
              <a:t>Alleviation of Clinical Dataset Shift</a:t>
            </a:r>
            <a:endParaRPr b="0" lang="en-US" sz="1400" spc="-1" strike="noStrike">
              <a:latin typeface="Arial"/>
            </a:endParaRPr>
          </a:p>
        </p:txBody>
      </p:sp>
      <p:sp>
        <p:nvSpPr>
          <p:cNvPr id="114" name="文本框 32"/>
          <p:cNvSpPr/>
          <p:nvPr/>
        </p:nvSpPr>
        <p:spPr>
          <a:xfrm>
            <a:off x="545760" y="3531600"/>
            <a:ext cx="191052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000" spc="-1" strike="noStrike">
                <a:solidFill>
                  <a:srgbClr val="ffffff"/>
                </a:solidFill>
                <a:latin typeface="微软雅黑"/>
                <a:ea typeface="微软雅黑"/>
              </a:rPr>
              <a:t>CONTENTS</a:t>
            </a:r>
            <a:endParaRPr b="0" lang="en-US" sz="2000" spc="-1" strike="noStrike">
              <a:latin typeface="Arial"/>
            </a:endParaRPr>
          </a:p>
        </p:txBody>
      </p:sp>
      <p:sp>
        <p:nvSpPr>
          <p:cNvPr id="115" name="PA_文本框 2"/>
          <p:cNvSpPr/>
          <p:nvPr/>
        </p:nvSpPr>
        <p:spPr>
          <a:xfrm>
            <a:off x="473760" y="2539440"/>
            <a:ext cx="1982520" cy="9432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0" lang="zh-CN" sz="5600" spc="-1" strike="noStrike">
                <a:solidFill>
                  <a:srgbClr val="ffffff"/>
                </a:solidFill>
                <a:latin typeface="思源宋体 Heavy"/>
                <a:ea typeface="思源宋体 Heavy"/>
              </a:rPr>
              <a:t>目录</a:t>
            </a:r>
            <a:endParaRPr b="0" lang="en-US" sz="5600" spc="-1" strike="noStrike">
              <a:latin typeface="Arial"/>
            </a:endParaRPr>
          </a:p>
        </p:txBody>
      </p:sp>
    </p:spTree>
  </p:cSld>
  <p:transition spd="slow">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A_文本框 2"/>
          <p:cNvSpPr/>
          <p:nvPr/>
        </p:nvSpPr>
        <p:spPr>
          <a:xfrm>
            <a:off x="877680" y="699120"/>
            <a:ext cx="1043604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数据驱动方法缓解数据集偏移在一定范围内能够保持校准</a:t>
            </a:r>
            <a:endParaRPr b="0" lang="en-US" sz="3200" spc="-1" strike="noStrike">
              <a:latin typeface="Arial"/>
            </a:endParaRPr>
          </a:p>
        </p:txBody>
      </p:sp>
      <p:sp>
        <p:nvSpPr>
          <p:cNvPr id="254"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55" name="矩形 16"/>
          <p:cNvSpPr/>
          <p:nvPr/>
        </p:nvSpPr>
        <p:spPr>
          <a:xfrm>
            <a:off x="45072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56" name="矩形 17"/>
          <p:cNvSpPr/>
          <p:nvPr/>
        </p:nvSpPr>
        <p:spPr>
          <a:xfrm>
            <a:off x="227124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57" name="文本框 18"/>
          <p:cNvSpPr/>
          <p:nvPr/>
        </p:nvSpPr>
        <p:spPr>
          <a:xfrm>
            <a:off x="355536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58" name="1"/>
          <p:cNvSpPr/>
          <p:nvPr/>
        </p:nvSpPr>
        <p:spPr>
          <a:xfrm>
            <a:off x="195696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en-US" sz="1200" spc="-1" strike="noStrike">
                <a:solidFill>
                  <a:srgbClr val="ffffff"/>
                </a:solidFill>
                <a:latin typeface="微软雅黑"/>
                <a:ea typeface="微软雅黑"/>
              </a:rPr>
              <a:t>2021</a:t>
            </a:r>
            <a:r>
              <a:rPr b="0" lang="zh-CN" sz="1200" spc="-1" strike="noStrike">
                <a:solidFill>
                  <a:srgbClr val="ffffff"/>
                </a:solidFill>
                <a:latin typeface="微软雅黑"/>
                <a:ea typeface="微软雅黑"/>
              </a:rPr>
              <a:t>年研究者从数据集的角度提出了模型级、特征级的数据集偏移识别和减轻方法，模型级选择减轻方法主要涉及使用统计检验来选择一组策略中的最佳减轻策略，而特征级减轻方法在模型拟合之前处理特征。这些不同的数据集偏移减轻方法都在一定范围内能够成功保持校准，但还没有一种标准方法能够保持判断，即无法有效的确定模型何时以及如何进行更新以及重新拟合。因此仅仅通过数据驱动角度分析数据集偏移的识别和减轻方法仍然有局限。</a:t>
            </a:r>
            <a:endParaRPr b="0" lang="en-US" sz="1200" spc="-1" strike="noStrike">
              <a:latin typeface="Arial"/>
            </a:endParaRPr>
          </a:p>
        </p:txBody>
      </p:sp>
      <p:sp>
        <p:nvSpPr>
          <p:cNvPr id="259" name="quotation-mark_32371"/>
          <p:cNvSpPr/>
          <p:nvPr/>
        </p:nvSpPr>
        <p:spPr>
          <a:xfrm>
            <a:off x="98424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60" name="图片 5" descr=""/>
          <p:cNvPicPr/>
          <p:nvPr/>
        </p:nvPicPr>
        <p:blipFill>
          <a:blip r:embed="rId1"/>
          <a:stretch/>
        </p:blipFill>
        <p:spPr>
          <a:xfrm>
            <a:off x="6459840" y="2192040"/>
            <a:ext cx="5470920" cy="3352320"/>
          </a:xfrm>
          <a:prstGeom prst="rect">
            <a:avLst/>
          </a:prstGeom>
          <a:ln w="0">
            <a:noFill/>
          </a:ln>
        </p:spPr>
      </p:pic>
    </p:spTree>
  </p:cSld>
  <p:transition spd="slow">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2"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63"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264" name="文本框 25"/>
          <p:cNvSpPr/>
          <p:nvPr/>
        </p:nvSpPr>
        <p:spPr>
          <a:xfrm>
            <a:off x="2721600" y="3514320"/>
            <a:ext cx="6739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5d6e99"/>
                </a:solidFill>
                <a:latin typeface="微软雅黑"/>
                <a:ea typeface="微软雅黑"/>
              </a:rPr>
              <a:t>Alleviation of Clinical Dataset Shift </a:t>
            </a:r>
            <a:endParaRPr b="0" lang="en-US" sz="1800" spc="-1" strike="noStrike">
              <a:latin typeface="Arial"/>
            </a:endParaRPr>
          </a:p>
        </p:txBody>
      </p:sp>
      <p:sp>
        <p:nvSpPr>
          <p:cNvPr id="265" name="PA_文本框 2"/>
          <p:cNvSpPr/>
          <p:nvPr/>
        </p:nvSpPr>
        <p:spPr>
          <a:xfrm>
            <a:off x="1524600" y="2505600"/>
            <a:ext cx="9132840" cy="966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4800" spc="-1" strike="noStrike">
                <a:solidFill>
                  <a:srgbClr val="5d6e99"/>
                </a:solidFill>
                <a:latin typeface="思源宋体 Heavy"/>
                <a:ea typeface="思源宋体 Heavy"/>
              </a:rPr>
              <a:t>临床数据集偏移的缓解</a:t>
            </a:r>
            <a:endParaRPr b="0" lang="en-US" sz="4800" spc="-1" strike="noStrike">
              <a:latin typeface="Arial"/>
            </a:endParaRPr>
          </a:p>
        </p:txBody>
      </p:sp>
      <p:sp>
        <p:nvSpPr>
          <p:cNvPr id="266" name="圆角矩形 28"/>
          <p:cNvSpPr/>
          <p:nvPr/>
        </p:nvSpPr>
        <p:spPr>
          <a:xfrm>
            <a:off x="5134680" y="4645800"/>
            <a:ext cx="1977840" cy="397440"/>
          </a:xfrm>
          <a:prstGeom prst="roundRect">
            <a:avLst>
              <a:gd name="adj" fmla="val 50000"/>
            </a:avLst>
          </a:prstGeom>
          <a:solidFill>
            <a:srgbClr val="a3adc8"/>
          </a:solidFill>
          <a:ln w="19050">
            <a:noFill/>
          </a:ln>
        </p:spPr>
        <p:style>
          <a:lnRef idx="2">
            <a:schemeClr val="accent1">
              <a:shade val="50000"/>
            </a:schemeClr>
          </a:lnRef>
          <a:fillRef idx="1">
            <a:schemeClr val="accent1"/>
          </a:fillRef>
          <a:effectRef idx="0">
            <a:schemeClr val="accent1"/>
          </a:effectRef>
          <a:fontRef idx="minor"/>
        </p:style>
      </p:sp>
      <p:sp>
        <p:nvSpPr>
          <p:cNvPr id="267" name="矩形 29"/>
          <p:cNvSpPr/>
          <p:nvPr/>
        </p:nvSpPr>
        <p:spPr>
          <a:xfrm>
            <a:off x="5430240" y="4655880"/>
            <a:ext cx="13269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ffffff"/>
                </a:solidFill>
                <a:latin typeface="微软雅黑"/>
                <a:ea typeface="微软雅黑"/>
              </a:rPr>
              <a:t>PART.04</a:t>
            </a:r>
            <a:endParaRPr b="0" lang="en-US" sz="1600" spc="-1" strike="noStrike">
              <a:latin typeface="Arial"/>
            </a:endParaRPr>
          </a:p>
        </p:txBody>
      </p:sp>
      <p:sp>
        <p:nvSpPr>
          <p:cNvPr id="268" name="文本框 30"/>
          <p:cNvSpPr/>
          <p:nvPr/>
        </p:nvSpPr>
        <p:spPr>
          <a:xfrm>
            <a:off x="2383920" y="3882600"/>
            <a:ext cx="7430040" cy="636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zh-CN" sz="1200" spc="-1" strike="noStrike">
                <a:solidFill>
                  <a:srgbClr val="808080"/>
                </a:solidFill>
                <a:latin typeface="微软雅黑"/>
                <a:ea typeface="微软雅黑"/>
              </a:rPr>
              <a:t>通过检测校准漂移指导数据驱动的数据集更新策略、使用数据流聚类方法加权更新数据集、使用合成数据集作为替代方案等方法可以在一定程度上缓解临床数据集偏移。</a:t>
            </a:r>
            <a:endParaRPr b="0" lang="en-US" sz="1200" spc="-1" strike="noStrike">
              <a:latin typeface="Arial"/>
            </a:endParaRPr>
          </a:p>
        </p:txBody>
      </p:sp>
      <p:pic>
        <p:nvPicPr>
          <p:cNvPr id="269" name="图片 1" descr=""/>
          <p:cNvPicPr/>
          <p:nvPr/>
        </p:nvPicPr>
        <p:blipFill>
          <a:blip r:embed="rId1"/>
          <a:stretch/>
        </p:blipFill>
        <p:spPr>
          <a:xfrm>
            <a:off x="7925400" y="10080"/>
            <a:ext cx="4266360" cy="2495160"/>
          </a:xfrm>
          <a:prstGeom prst="rect">
            <a:avLst/>
          </a:prstGeom>
          <a:ln w="0">
            <a:noFill/>
          </a:ln>
        </p:spPr>
      </p:pic>
      <p:pic>
        <p:nvPicPr>
          <p:cNvPr id="270" name="图片 2" descr=""/>
          <p:cNvPicPr/>
          <p:nvPr/>
        </p:nvPicPr>
        <p:blipFill>
          <a:blip r:embed="rId2"/>
          <a:stretch/>
        </p:blipFill>
        <p:spPr>
          <a:xfrm>
            <a:off x="0" y="10080"/>
            <a:ext cx="5133600" cy="2225160"/>
          </a:xfrm>
          <a:prstGeom prst="rect">
            <a:avLst/>
          </a:prstGeom>
          <a:ln w="0">
            <a:noFill/>
          </a:ln>
        </p:spPr>
      </p:pic>
    </p:spTree>
  </p:cSld>
  <p:transition spd="slow">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矩形 3"/>
          <p:cNvSpPr/>
          <p:nvPr/>
        </p:nvSpPr>
        <p:spPr>
          <a:xfrm>
            <a:off x="367560" y="1940040"/>
            <a:ext cx="4395240" cy="40561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272" name="椭圆 4"/>
          <p:cNvSpPr/>
          <p:nvPr/>
        </p:nvSpPr>
        <p:spPr>
          <a:xfrm>
            <a:off x="10015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指</a:t>
            </a:r>
            <a:endParaRPr b="0" lang="en-US" sz="2800" spc="-1" strike="noStrike">
              <a:latin typeface="Arial"/>
            </a:endParaRPr>
          </a:p>
        </p:txBody>
      </p:sp>
      <p:sp>
        <p:nvSpPr>
          <p:cNvPr id="273" name="椭圆 5"/>
          <p:cNvSpPr/>
          <p:nvPr/>
        </p:nvSpPr>
        <p:spPr>
          <a:xfrm>
            <a:off x="165276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导</a:t>
            </a:r>
            <a:endParaRPr b="0" lang="en-US" sz="2800" spc="-1" strike="noStrike">
              <a:latin typeface="Arial"/>
            </a:endParaRPr>
          </a:p>
        </p:txBody>
      </p:sp>
      <p:sp>
        <p:nvSpPr>
          <p:cNvPr id="274" name="椭圆 6"/>
          <p:cNvSpPr/>
          <p:nvPr/>
        </p:nvSpPr>
        <p:spPr>
          <a:xfrm>
            <a:off x="229968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更</a:t>
            </a:r>
            <a:endParaRPr b="0" lang="en-US" sz="2800" spc="-1" strike="noStrike">
              <a:latin typeface="Arial"/>
            </a:endParaRPr>
          </a:p>
        </p:txBody>
      </p:sp>
      <p:sp>
        <p:nvSpPr>
          <p:cNvPr id="275" name="椭圆 7"/>
          <p:cNvSpPr/>
          <p:nvPr/>
        </p:nvSpPr>
        <p:spPr>
          <a:xfrm>
            <a:off x="295092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新</a:t>
            </a:r>
            <a:endParaRPr b="0" lang="en-US" sz="2800" spc="-1" strike="noStrike">
              <a:latin typeface="Arial"/>
            </a:endParaRPr>
          </a:p>
        </p:txBody>
      </p:sp>
      <p:sp>
        <p:nvSpPr>
          <p:cNvPr id="276" name="矩形 8"/>
          <p:cNvSpPr/>
          <p:nvPr/>
        </p:nvSpPr>
        <p:spPr>
          <a:xfrm>
            <a:off x="915120" y="3286080"/>
            <a:ext cx="3507840" cy="222480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针对数据集偏移的不良影响，数据驱动的更新策略可以通过根据观察到的性能漂移的时间、程度和形式来定制更新，解决定期重塑的限制。这一类策略需要确定模型应该如何以及何时进行更新的方法。目前研究者已经提出可以解决前一个问题的测试程序和模型，并提供数据驱动的指导，以在重塑和重新校准之间进行选择。应用这样的测试建议的定期更新，比起预定义的重塑方法，可以随着时间的推移提高校准精度。</a:t>
            </a:r>
            <a:endParaRPr b="0" lang="en-US" sz="1200" spc="-1" strike="noStrike">
              <a:latin typeface="Arial"/>
            </a:endParaRPr>
          </a:p>
        </p:txBody>
      </p:sp>
      <p:pic>
        <p:nvPicPr>
          <p:cNvPr id="277" name="图片 9" descr=""/>
          <p:cNvPicPr/>
          <p:nvPr/>
        </p:nvPicPr>
        <p:blipFill>
          <a:blip r:embed="rId1"/>
          <a:stretch/>
        </p:blipFill>
        <p:spPr>
          <a:xfrm>
            <a:off x="5149080" y="2833920"/>
            <a:ext cx="6662160" cy="2267280"/>
          </a:xfrm>
          <a:prstGeom prst="rect">
            <a:avLst/>
          </a:prstGeom>
          <a:ln w="0">
            <a:noFill/>
          </a:ln>
        </p:spPr>
      </p:pic>
      <p:sp>
        <p:nvSpPr>
          <p:cNvPr id="278" name="PA_文本框 2"/>
          <p:cNvSpPr/>
          <p:nvPr/>
        </p:nvSpPr>
        <p:spPr>
          <a:xfrm>
            <a:off x="1865520" y="698040"/>
            <a:ext cx="84603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检测校准偏移指导数据驱动的数据集更新策略</a:t>
            </a:r>
            <a:endParaRPr b="0" lang="en-US" sz="3200" spc="-1" strike="noStrike">
              <a:latin typeface="Arial"/>
            </a:endParaRPr>
          </a:p>
        </p:txBody>
      </p:sp>
      <p:sp>
        <p:nvSpPr>
          <p:cNvPr id="279" name="矩形 11"/>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Tree>
  </p:cSld>
  <p:transition spd="slow">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A_文本框 2"/>
          <p:cNvSpPr/>
          <p:nvPr/>
        </p:nvSpPr>
        <p:spPr>
          <a:xfrm>
            <a:off x="3059280" y="699120"/>
            <a:ext cx="603288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校准偏移检测模型</a:t>
            </a:r>
            <a:endParaRPr b="0" lang="en-US" sz="3200" spc="-1" strike="noStrike">
              <a:latin typeface="Arial"/>
            </a:endParaRPr>
          </a:p>
        </p:txBody>
      </p:sp>
      <p:sp>
        <p:nvSpPr>
          <p:cNvPr id="281"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2" name="矩形 16"/>
          <p:cNvSpPr/>
          <p:nvPr/>
        </p:nvSpPr>
        <p:spPr>
          <a:xfrm>
            <a:off x="7087320" y="1692360"/>
            <a:ext cx="471888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83" name="矩形 17"/>
          <p:cNvSpPr/>
          <p:nvPr/>
        </p:nvSpPr>
        <p:spPr>
          <a:xfrm>
            <a:off x="8249400" y="5182920"/>
            <a:ext cx="3556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84" name="文本框 18"/>
          <p:cNvSpPr/>
          <p:nvPr/>
        </p:nvSpPr>
        <p:spPr>
          <a:xfrm>
            <a:off x="910224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85" name="1"/>
          <p:cNvSpPr/>
          <p:nvPr/>
        </p:nvSpPr>
        <p:spPr>
          <a:xfrm>
            <a:off x="8248680" y="2846880"/>
            <a:ext cx="3354480" cy="383328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en-US" sz="1200" spc="-1" strike="noStrike">
                <a:solidFill>
                  <a:srgbClr val="ffffff"/>
                </a:solidFill>
                <a:latin typeface="微软雅黑"/>
                <a:ea typeface="微软雅黑"/>
              </a:rPr>
              <a:t>2020</a:t>
            </a:r>
            <a:r>
              <a:rPr b="0" lang="zh-CN" sz="1200" spc="-1" strike="noStrike">
                <a:solidFill>
                  <a:srgbClr val="ffffff"/>
                </a:solidFill>
                <a:latin typeface="微软雅黑"/>
                <a:ea typeface="微软雅黑"/>
              </a:rPr>
              <a:t>年研究者设计了一个可扩展的系统，用于前瞻性的生产环境中，通过提供数据驱动的指导，监控一组风险预测模型的更新时机和用于模型更新的数据。模型实现基于</a:t>
            </a:r>
            <a:r>
              <a:rPr b="0" lang="en-US" sz="1200" spc="-1" strike="noStrike">
                <a:solidFill>
                  <a:srgbClr val="ffffff"/>
                </a:solidFill>
                <a:latin typeface="微软雅黑"/>
                <a:ea typeface="微软雅黑"/>
              </a:rPr>
              <a:t>Adam</a:t>
            </a:r>
            <a:r>
              <a:rPr b="0" lang="zh-CN" sz="1200" spc="-1" strike="noStrike">
                <a:solidFill>
                  <a:srgbClr val="ffffff"/>
                </a:solidFill>
                <a:latin typeface="微软雅黑"/>
                <a:ea typeface="微软雅黑"/>
              </a:rPr>
              <a:t>优化、随机梯度下降等技术的动态校准曲线方法，支持使用各种学习算法开发的多样化预测模型，避免计算或分析资源的负担并且基于临床使用案例的独特需求定制。</a:t>
            </a:r>
            <a:endParaRPr b="0" lang="en-US" sz="1200" spc="-1" strike="noStrike">
              <a:latin typeface="Arial"/>
            </a:endParaRPr>
          </a:p>
        </p:txBody>
      </p:sp>
      <p:sp>
        <p:nvSpPr>
          <p:cNvPr id="286" name="quotation-mark_32371"/>
          <p:cNvSpPr/>
          <p:nvPr/>
        </p:nvSpPr>
        <p:spPr>
          <a:xfrm>
            <a:off x="7389360" y="2058120"/>
            <a:ext cx="535680" cy="4975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87" name="图片 5" descr=""/>
          <p:cNvPicPr/>
          <p:nvPr/>
        </p:nvPicPr>
        <p:blipFill>
          <a:blip r:embed="rId1"/>
          <a:stretch/>
        </p:blipFill>
        <p:spPr>
          <a:xfrm>
            <a:off x="306720" y="1692360"/>
            <a:ext cx="6521760" cy="4432680"/>
          </a:xfrm>
          <a:prstGeom prst="rect">
            <a:avLst/>
          </a:prstGeom>
          <a:ln w="0">
            <a:noFill/>
          </a:ln>
        </p:spPr>
      </p:pic>
    </p:spTree>
  </p:cSld>
  <p:transition spd="slow">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A_文本框 2"/>
          <p:cNvSpPr/>
          <p:nvPr/>
        </p:nvSpPr>
        <p:spPr>
          <a:xfrm>
            <a:off x="877680" y="699120"/>
            <a:ext cx="1043604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校准偏移检测模型能够准确检测校准偏移并提供警报</a:t>
            </a:r>
            <a:endParaRPr b="0" lang="en-US" sz="3200" spc="-1" strike="noStrike">
              <a:latin typeface="Arial"/>
            </a:endParaRPr>
          </a:p>
        </p:txBody>
      </p:sp>
      <p:sp>
        <p:nvSpPr>
          <p:cNvPr id="289"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90" name="矩形 16"/>
          <p:cNvSpPr/>
          <p:nvPr/>
        </p:nvSpPr>
        <p:spPr>
          <a:xfrm>
            <a:off x="45072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291" name="矩形 17"/>
          <p:cNvSpPr/>
          <p:nvPr/>
        </p:nvSpPr>
        <p:spPr>
          <a:xfrm>
            <a:off x="227124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292" name="文本框 18"/>
          <p:cNvSpPr/>
          <p:nvPr/>
        </p:nvSpPr>
        <p:spPr>
          <a:xfrm>
            <a:off x="355536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293" name="1"/>
          <p:cNvSpPr/>
          <p:nvPr/>
        </p:nvSpPr>
        <p:spPr>
          <a:xfrm>
            <a:off x="1956960" y="2846880"/>
            <a:ext cx="4099320" cy="321588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在模拟和案例研究中，能够准确地检测到校准漂移，并进一步提供可操作的警报，包括可能适用于模型更新的最近数据窗口的信息。该模型能够基本达到随着时间的推移，前瞻性和迭代地更新数据积累的模型校准评估；评估连续校准评估中的显著漂移和确定应该用来更新现有模型的数据间隔。然而该校准漂移模型在不同医疗系统上的实际应用有效性尚未得到验证，因此通过检测校准漂移指导数据驱动缓解临床数据集偏移的实际可行性仍然有待验证。</a:t>
            </a:r>
            <a:endParaRPr b="0" lang="en-US" sz="1200" spc="-1" strike="noStrike">
              <a:latin typeface="Arial"/>
            </a:endParaRPr>
          </a:p>
        </p:txBody>
      </p:sp>
      <p:sp>
        <p:nvSpPr>
          <p:cNvPr id="294" name="quotation-mark_32371"/>
          <p:cNvSpPr/>
          <p:nvPr/>
        </p:nvSpPr>
        <p:spPr>
          <a:xfrm>
            <a:off x="98424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295" name="图片 3" descr=""/>
          <p:cNvPicPr/>
          <p:nvPr/>
        </p:nvPicPr>
        <p:blipFill>
          <a:blip r:embed="rId1"/>
          <a:stretch/>
        </p:blipFill>
        <p:spPr>
          <a:xfrm>
            <a:off x="7067520" y="1509480"/>
            <a:ext cx="4053960" cy="5083560"/>
          </a:xfrm>
          <a:prstGeom prst="rect">
            <a:avLst/>
          </a:prstGeom>
          <a:ln w="0">
            <a:noFill/>
          </a:ln>
        </p:spPr>
      </p:pic>
    </p:spTree>
  </p:cSld>
  <p:transition spd="slow">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矩形 3"/>
          <p:cNvSpPr/>
          <p:nvPr/>
        </p:nvSpPr>
        <p:spPr>
          <a:xfrm>
            <a:off x="367560" y="1940040"/>
            <a:ext cx="4395240" cy="40561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297" name="椭圆 4"/>
          <p:cNvSpPr/>
          <p:nvPr/>
        </p:nvSpPr>
        <p:spPr>
          <a:xfrm>
            <a:off x="10015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数</a:t>
            </a:r>
            <a:endParaRPr b="0" lang="en-US" sz="2800" spc="-1" strike="noStrike">
              <a:latin typeface="Arial"/>
            </a:endParaRPr>
          </a:p>
        </p:txBody>
      </p:sp>
      <p:sp>
        <p:nvSpPr>
          <p:cNvPr id="298" name="椭圆 5"/>
          <p:cNvSpPr/>
          <p:nvPr/>
        </p:nvSpPr>
        <p:spPr>
          <a:xfrm>
            <a:off x="165276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据</a:t>
            </a:r>
            <a:endParaRPr b="0" lang="en-US" sz="2800" spc="-1" strike="noStrike">
              <a:latin typeface="Arial"/>
            </a:endParaRPr>
          </a:p>
        </p:txBody>
      </p:sp>
      <p:sp>
        <p:nvSpPr>
          <p:cNvPr id="299" name="椭圆 6"/>
          <p:cNvSpPr/>
          <p:nvPr/>
        </p:nvSpPr>
        <p:spPr>
          <a:xfrm>
            <a:off x="229968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流</a:t>
            </a:r>
            <a:endParaRPr b="0" lang="en-US" sz="2800" spc="-1" strike="noStrike">
              <a:latin typeface="Arial"/>
            </a:endParaRPr>
          </a:p>
        </p:txBody>
      </p:sp>
      <p:sp>
        <p:nvSpPr>
          <p:cNvPr id="300" name="椭圆 7"/>
          <p:cNvSpPr/>
          <p:nvPr/>
        </p:nvSpPr>
        <p:spPr>
          <a:xfrm>
            <a:off x="295092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聚</a:t>
            </a:r>
            <a:endParaRPr b="0" lang="en-US" sz="2800" spc="-1" strike="noStrike">
              <a:latin typeface="Arial"/>
            </a:endParaRPr>
          </a:p>
        </p:txBody>
      </p:sp>
      <p:sp>
        <p:nvSpPr>
          <p:cNvPr id="301" name="矩形 8"/>
          <p:cNvSpPr/>
          <p:nvPr/>
        </p:nvSpPr>
        <p:spPr>
          <a:xfrm>
            <a:off x="915120" y="3286080"/>
            <a:ext cx="3507840" cy="246204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另外一种解决数据集偏移的角度是将数据集偏移视为静态聚类任务中的一个问题，将数据集理解为一个长时间段内收集的数据，使用数据流聚类的相关方法缓解数据集偏移。</a:t>
            </a:r>
            <a:r>
              <a:rPr b="0" lang="en-US" sz="1200" spc="-1" strike="noStrike">
                <a:solidFill>
                  <a:srgbClr val="ffffff"/>
                </a:solidFill>
                <a:latin typeface="微软雅黑"/>
                <a:ea typeface="微软雅黑"/>
              </a:rPr>
              <a:t>2022</a:t>
            </a:r>
            <a:r>
              <a:rPr b="0" lang="zh-CN" sz="1200" spc="-1" strike="noStrike">
                <a:solidFill>
                  <a:srgbClr val="ffffff"/>
                </a:solidFill>
                <a:latin typeface="微软雅黑"/>
                <a:ea typeface="微软雅黑"/>
              </a:rPr>
              <a:t>年，科学家提出了一种包含时间相关加权过程的</a:t>
            </a:r>
            <a:r>
              <a:rPr b="0" lang="en-US" sz="1200" spc="-1" strike="noStrike">
                <a:solidFill>
                  <a:srgbClr val="ffffff"/>
                </a:solidFill>
                <a:latin typeface="微软雅黑"/>
                <a:ea typeface="微软雅黑"/>
              </a:rPr>
              <a:t>k-means</a:t>
            </a:r>
            <a:r>
              <a:rPr b="0" lang="zh-CN" sz="1200" spc="-1" strike="noStrike">
                <a:solidFill>
                  <a:srgbClr val="ffffff"/>
                </a:solidFill>
                <a:latin typeface="微软雅黑"/>
                <a:ea typeface="微软雅黑"/>
              </a:rPr>
              <a:t>变体，即时间加权核</a:t>
            </a:r>
            <a:r>
              <a:rPr b="0" lang="en-US" sz="1200" spc="-1" strike="noStrike">
                <a:solidFill>
                  <a:srgbClr val="ffffff"/>
                </a:solidFill>
                <a:latin typeface="微软雅黑"/>
                <a:ea typeface="微软雅黑"/>
              </a:rPr>
              <a:t>k-means</a:t>
            </a:r>
            <a:r>
              <a:rPr b="0" lang="zh-CN" sz="1200" spc="-1" strike="noStrike">
                <a:solidFill>
                  <a:srgbClr val="ffffff"/>
                </a:solidFill>
                <a:latin typeface="微软雅黑"/>
                <a:ea typeface="微软雅黑"/>
              </a:rPr>
              <a:t>，并通过引入有序加权平均（</a:t>
            </a:r>
            <a:r>
              <a:rPr b="0" lang="en-US" sz="1200" spc="-1" strike="noStrike">
                <a:solidFill>
                  <a:srgbClr val="ffffff"/>
                </a:solidFill>
                <a:latin typeface="微软雅黑"/>
                <a:ea typeface="微软雅黑"/>
              </a:rPr>
              <a:t>IOWA</a:t>
            </a:r>
            <a:r>
              <a:rPr b="0" lang="zh-CN" sz="1200" spc="-1" strike="noStrike">
                <a:solidFill>
                  <a:srgbClr val="ffffff"/>
                </a:solidFill>
                <a:latin typeface="微软雅黑"/>
                <a:ea typeface="微软雅黑"/>
              </a:rPr>
              <a:t>）运算符具体实现。加权过程充当逐渐遗忘的机制，在聚类算法中优先考虑最近的样本而不是过时的样本，定期更新聚类算法获得的数据结构，以缓解时间数据集偏移。</a:t>
            </a:r>
            <a:endParaRPr b="0" lang="en-US" sz="1200" spc="-1" strike="noStrike">
              <a:latin typeface="Arial"/>
            </a:endParaRPr>
          </a:p>
        </p:txBody>
      </p:sp>
      <p:sp>
        <p:nvSpPr>
          <p:cNvPr id="302" name="PA_文本框 2"/>
          <p:cNvSpPr/>
          <p:nvPr/>
        </p:nvSpPr>
        <p:spPr>
          <a:xfrm>
            <a:off x="1865520" y="698040"/>
            <a:ext cx="84603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使用数据流聚类方法加权更新数据集的可行性</a:t>
            </a:r>
            <a:endParaRPr b="0" lang="en-US" sz="3200" spc="-1" strike="noStrike">
              <a:latin typeface="Arial"/>
            </a:endParaRPr>
          </a:p>
        </p:txBody>
      </p:sp>
      <p:sp>
        <p:nvSpPr>
          <p:cNvPr id="303" name="矩形 11"/>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04" name="图片 1" descr=""/>
          <p:cNvPicPr/>
          <p:nvPr/>
        </p:nvPicPr>
        <p:blipFill>
          <a:blip r:embed="rId1"/>
          <a:stretch/>
        </p:blipFill>
        <p:spPr>
          <a:xfrm>
            <a:off x="5255280" y="2764080"/>
            <a:ext cx="6557400" cy="2375640"/>
          </a:xfrm>
          <a:prstGeom prst="rect">
            <a:avLst/>
          </a:prstGeom>
          <a:ln w="0">
            <a:noFill/>
          </a:ln>
        </p:spPr>
      </p:pic>
      <p:sp>
        <p:nvSpPr>
          <p:cNvPr id="305" name="椭圆 2"/>
          <p:cNvSpPr/>
          <p:nvPr/>
        </p:nvSpPr>
        <p:spPr>
          <a:xfrm>
            <a:off x="360216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类</a:t>
            </a:r>
            <a:endParaRPr b="0" lang="en-US" sz="2800" spc="-1" strike="noStrike">
              <a:latin typeface="Arial"/>
            </a:endParaRPr>
          </a:p>
        </p:txBody>
      </p:sp>
    </p:spTree>
  </p:cSld>
  <p:transition spd="slow">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矩形 3"/>
          <p:cNvSpPr/>
          <p:nvPr/>
        </p:nvSpPr>
        <p:spPr>
          <a:xfrm>
            <a:off x="789480" y="1940040"/>
            <a:ext cx="4671360" cy="40561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307" name="椭圆 4"/>
          <p:cNvSpPr/>
          <p:nvPr/>
        </p:nvSpPr>
        <p:spPr>
          <a:xfrm>
            <a:off x="142308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数</a:t>
            </a:r>
            <a:endParaRPr b="0" lang="en-US" sz="2800" spc="-1" strike="noStrike">
              <a:latin typeface="Arial"/>
            </a:endParaRPr>
          </a:p>
        </p:txBody>
      </p:sp>
      <p:sp>
        <p:nvSpPr>
          <p:cNvPr id="308" name="椭圆 5"/>
          <p:cNvSpPr/>
          <p:nvPr/>
        </p:nvSpPr>
        <p:spPr>
          <a:xfrm>
            <a:off x="20743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据</a:t>
            </a:r>
            <a:endParaRPr b="0" lang="en-US" sz="2800" spc="-1" strike="noStrike">
              <a:latin typeface="Arial"/>
            </a:endParaRPr>
          </a:p>
        </p:txBody>
      </p:sp>
      <p:sp>
        <p:nvSpPr>
          <p:cNvPr id="309" name="椭圆 6"/>
          <p:cNvSpPr/>
          <p:nvPr/>
        </p:nvSpPr>
        <p:spPr>
          <a:xfrm>
            <a:off x="272160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流</a:t>
            </a:r>
            <a:endParaRPr b="0" lang="en-US" sz="2800" spc="-1" strike="noStrike">
              <a:latin typeface="Arial"/>
            </a:endParaRPr>
          </a:p>
        </p:txBody>
      </p:sp>
      <p:sp>
        <p:nvSpPr>
          <p:cNvPr id="310" name="椭圆 7"/>
          <p:cNvSpPr/>
          <p:nvPr/>
        </p:nvSpPr>
        <p:spPr>
          <a:xfrm>
            <a:off x="337284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聚</a:t>
            </a:r>
            <a:endParaRPr b="0" lang="en-US" sz="2800" spc="-1" strike="noStrike">
              <a:latin typeface="Arial"/>
            </a:endParaRPr>
          </a:p>
        </p:txBody>
      </p:sp>
      <p:sp>
        <p:nvSpPr>
          <p:cNvPr id="311" name="矩形 8"/>
          <p:cNvSpPr/>
          <p:nvPr/>
        </p:nvSpPr>
        <p:spPr>
          <a:xfrm>
            <a:off x="1336680" y="3286080"/>
            <a:ext cx="3630600" cy="198756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计算实验表明，加权核</a:t>
            </a:r>
            <a:r>
              <a:rPr b="0" lang="en-US" sz="1200" spc="-1" strike="noStrike">
                <a:solidFill>
                  <a:srgbClr val="ffffff"/>
                </a:solidFill>
                <a:latin typeface="微软雅黑"/>
                <a:ea typeface="微软雅黑"/>
              </a:rPr>
              <a:t>k-means</a:t>
            </a:r>
            <a:r>
              <a:rPr b="0" lang="zh-CN" sz="1200" spc="-1" strike="noStrike">
                <a:solidFill>
                  <a:srgbClr val="ffffff"/>
                </a:solidFill>
                <a:latin typeface="微软雅黑"/>
                <a:ea typeface="微软雅黑"/>
              </a:rPr>
              <a:t>在处理数据集时优先考虑最近的样本，使用时间加权核</a:t>
            </a:r>
            <a:r>
              <a:rPr b="0" lang="en-US" sz="1200" spc="-1" strike="noStrike">
                <a:solidFill>
                  <a:srgbClr val="ffffff"/>
                </a:solidFill>
                <a:latin typeface="微软雅黑"/>
                <a:ea typeface="微软雅黑"/>
              </a:rPr>
              <a:t>k-means</a:t>
            </a:r>
            <a:r>
              <a:rPr b="0" lang="zh-CN" sz="1200" spc="-1" strike="noStrike">
                <a:solidFill>
                  <a:srgbClr val="ffffff"/>
                </a:solidFill>
                <a:latin typeface="微软雅黑"/>
                <a:ea typeface="微软雅黑"/>
              </a:rPr>
              <a:t>减轻数据集偏移在不断变化的环境中具有潜力。然而应用这种方法解决临床数据集偏移仍然存在难点和局限，首先，它不适用于在线聚类，而在线聚类是当前面临数据集漂移的主要聚类挑战之一；其次，在模型评估过程中，需要调整大量参数，可能面临耗时较长的问题。</a:t>
            </a:r>
            <a:endParaRPr b="0" lang="en-US" sz="1200" spc="-1" strike="noStrike">
              <a:latin typeface="Arial"/>
            </a:endParaRPr>
          </a:p>
        </p:txBody>
      </p:sp>
      <p:sp>
        <p:nvSpPr>
          <p:cNvPr id="312" name="PA_文本框 2"/>
          <p:cNvSpPr/>
          <p:nvPr/>
        </p:nvSpPr>
        <p:spPr>
          <a:xfrm>
            <a:off x="1294920" y="699120"/>
            <a:ext cx="96015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数据流聚类方法缓解数据集偏移的挑战及应用局限性</a:t>
            </a:r>
            <a:endParaRPr b="0" lang="en-US" sz="3200" spc="-1" strike="noStrike">
              <a:latin typeface="Arial"/>
            </a:endParaRPr>
          </a:p>
        </p:txBody>
      </p:sp>
      <p:sp>
        <p:nvSpPr>
          <p:cNvPr id="313" name="矩形 11"/>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14" name="椭圆 2"/>
          <p:cNvSpPr/>
          <p:nvPr/>
        </p:nvSpPr>
        <p:spPr>
          <a:xfrm>
            <a:off x="402372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类</a:t>
            </a:r>
            <a:endParaRPr b="0" lang="en-US" sz="2800" spc="-1" strike="noStrike">
              <a:latin typeface="Arial"/>
            </a:endParaRPr>
          </a:p>
        </p:txBody>
      </p:sp>
      <p:pic>
        <p:nvPicPr>
          <p:cNvPr id="315" name="图片 9" descr=""/>
          <p:cNvPicPr/>
          <p:nvPr/>
        </p:nvPicPr>
        <p:blipFill>
          <a:blip r:embed="rId1"/>
          <a:stretch/>
        </p:blipFill>
        <p:spPr>
          <a:xfrm>
            <a:off x="6045840" y="3133800"/>
            <a:ext cx="5281560" cy="1296360"/>
          </a:xfrm>
          <a:prstGeom prst="rect">
            <a:avLst/>
          </a:prstGeom>
          <a:ln w="0">
            <a:noFill/>
          </a:ln>
        </p:spPr>
      </p:pic>
    </p:spTree>
  </p:cSld>
  <p:transition spd="slow">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矩形 3"/>
          <p:cNvSpPr/>
          <p:nvPr/>
        </p:nvSpPr>
        <p:spPr>
          <a:xfrm>
            <a:off x="367560" y="1940040"/>
            <a:ext cx="4395240" cy="43747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317" name="椭圆 4"/>
          <p:cNvSpPr/>
          <p:nvPr/>
        </p:nvSpPr>
        <p:spPr>
          <a:xfrm>
            <a:off x="10015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合</a:t>
            </a:r>
            <a:endParaRPr b="0" lang="en-US" sz="2800" spc="-1" strike="noStrike">
              <a:latin typeface="Arial"/>
            </a:endParaRPr>
          </a:p>
        </p:txBody>
      </p:sp>
      <p:sp>
        <p:nvSpPr>
          <p:cNvPr id="318" name="椭圆 5"/>
          <p:cNvSpPr/>
          <p:nvPr/>
        </p:nvSpPr>
        <p:spPr>
          <a:xfrm>
            <a:off x="165276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成</a:t>
            </a:r>
            <a:endParaRPr b="0" lang="en-US" sz="2800" spc="-1" strike="noStrike">
              <a:latin typeface="Arial"/>
            </a:endParaRPr>
          </a:p>
        </p:txBody>
      </p:sp>
      <p:sp>
        <p:nvSpPr>
          <p:cNvPr id="319" name="椭圆 6"/>
          <p:cNvSpPr/>
          <p:nvPr/>
        </p:nvSpPr>
        <p:spPr>
          <a:xfrm>
            <a:off x="229968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数</a:t>
            </a:r>
            <a:endParaRPr b="0" lang="en-US" sz="2800" spc="-1" strike="noStrike">
              <a:latin typeface="Arial"/>
            </a:endParaRPr>
          </a:p>
        </p:txBody>
      </p:sp>
      <p:sp>
        <p:nvSpPr>
          <p:cNvPr id="320" name="椭圆 7"/>
          <p:cNvSpPr/>
          <p:nvPr/>
        </p:nvSpPr>
        <p:spPr>
          <a:xfrm>
            <a:off x="295092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据</a:t>
            </a:r>
            <a:endParaRPr b="0" lang="en-US" sz="2800" spc="-1" strike="noStrike">
              <a:latin typeface="Arial"/>
            </a:endParaRPr>
          </a:p>
        </p:txBody>
      </p:sp>
      <p:sp>
        <p:nvSpPr>
          <p:cNvPr id="321" name="矩形 8"/>
          <p:cNvSpPr/>
          <p:nvPr/>
        </p:nvSpPr>
        <p:spPr>
          <a:xfrm>
            <a:off x="915120" y="3286080"/>
            <a:ext cx="3507840" cy="246204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当训练数据集和测试数据集之间存在的特征差异无法通过上述方法缓解，导致测试数据集对于模型不可用的情况，可以考虑使用合成数据集作为替代方案。</a:t>
            </a:r>
            <a:r>
              <a:rPr b="0" lang="en-US" sz="1200" spc="-1" strike="noStrike">
                <a:solidFill>
                  <a:srgbClr val="ffffff"/>
                </a:solidFill>
                <a:latin typeface="微软雅黑"/>
                <a:ea typeface="微软雅黑"/>
              </a:rPr>
              <a:t>2022</a:t>
            </a:r>
            <a:r>
              <a:rPr b="0" lang="zh-CN" sz="1200" spc="-1" strike="noStrike">
                <a:solidFill>
                  <a:srgbClr val="ffffff"/>
                </a:solidFill>
                <a:latin typeface="微软雅黑"/>
                <a:ea typeface="微软雅黑"/>
              </a:rPr>
              <a:t>年，研究者已经成功用机器学习开发一种生成与真实临床数据集在统计上相等的逼真合成数据集，用于验证医疗保健应用程序。这些使用机器学习中的生成对抗网络等框架生成的数据集和真实数据集相比，有生成周期短的优点，可以根据现实应用场景针对性生成，不会出现实际数据集的时间数据集偏移问题。</a:t>
            </a:r>
            <a:endParaRPr b="0" lang="en-US" sz="1200" spc="-1" strike="noStrike">
              <a:latin typeface="Arial"/>
            </a:endParaRPr>
          </a:p>
        </p:txBody>
      </p:sp>
      <p:sp>
        <p:nvSpPr>
          <p:cNvPr id="322" name="PA_文本框 2"/>
          <p:cNvSpPr/>
          <p:nvPr/>
        </p:nvSpPr>
        <p:spPr>
          <a:xfrm>
            <a:off x="1865520" y="698040"/>
            <a:ext cx="84603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使用合成数据集作为替代方案及其优势</a:t>
            </a:r>
            <a:endParaRPr b="0" lang="en-US" sz="3200" spc="-1" strike="noStrike">
              <a:latin typeface="Arial"/>
            </a:endParaRPr>
          </a:p>
        </p:txBody>
      </p:sp>
      <p:sp>
        <p:nvSpPr>
          <p:cNvPr id="323" name="矩形 11"/>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24" name="椭圆 2"/>
          <p:cNvSpPr/>
          <p:nvPr/>
        </p:nvSpPr>
        <p:spPr>
          <a:xfrm>
            <a:off x="360216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集</a:t>
            </a:r>
            <a:endParaRPr b="0" lang="en-US" sz="2800" spc="-1" strike="noStrike">
              <a:latin typeface="Arial"/>
            </a:endParaRPr>
          </a:p>
        </p:txBody>
      </p:sp>
      <p:pic>
        <p:nvPicPr>
          <p:cNvPr id="325" name="图片 9" descr=""/>
          <p:cNvPicPr/>
          <p:nvPr/>
        </p:nvPicPr>
        <p:blipFill>
          <a:blip r:embed="rId1"/>
          <a:stretch/>
        </p:blipFill>
        <p:spPr>
          <a:xfrm>
            <a:off x="5068440" y="2556000"/>
            <a:ext cx="6648840" cy="2711880"/>
          </a:xfrm>
          <a:prstGeom prst="rect">
            <a:avLst/>
          </a:prstGeom>
          <a:ln w="0">
            <a:noFill/>
          </a:ln>
        </p:spPr>
      </p:pic>
    </p:spTree>
  </p:cSld>
  <p:transition spd="slow">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矩形 3"/>
          <p:cNvSpPr/>
          <p:nvPr/>
        </p:nvSpPr>
        <p:spPr>
          <a:xfrm>
            <a:off x="789480" y="1940040"/>
            <a:ext cx="4507560" cy="4056120"/>
          </a:xfrm>
          <a:prstGeom prst="rect">
            <a:avLst/>
          </a:prstGeom>
          <a:solidFill>
            <a:srgbClr val="5d6e99">
              <a:alpha val="90000"/>
            </a:srgbClr>
          </a:solidFill>
          <a:ln>
            <a:noFill/>
          </a:ln>
        </p:spPr>
        <p:style>
          <a:lnRef idx="2">
            <a:schemeClr val="accent1">
              <a:shade val="50000"/>
            </a:schemeClr>
          </a:lnRef>
          <a:fillRef idx="1">
            <a:schemeClr val="accent1"/>
          </a:fillRef>
          <a:effectRef idx="0">
            <a:schemeClr val="accent1"/>
          </a:effectRef>
          <a:fontRef idx="minor"/>
        </p:style>
      </p:sp>
      <p:sp>
        <p:nvSpPr>
          <p:cNvPr id="327" name="椭圆 4"/>
          <p:cNvSpPr/>
          <p:nvPr/>
        </p:nvSpPr>
        <p:spPr>
          <a:xfrm>
            <a:off x="142308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合</a:t>
            </a:r>
            <a:endParaRPr b="0" lang="en-US" sz="2800" spc="-1" strike="noStrike">
              <a:latin typeface="Arial"/>
            </a:endParaRPr>
          </a:p>
        </p:txBody>
      </p:sp>
      <p:sp>
        <p:nvSpPr>
          <p:cNvPr id="328" name="椭圆 5"/>
          <p:cNvSpPr/>
          <p:nvPr/>
        </p:nvSpPr>
        <p:spPr>
          <a:xfrm>
            <a:off x="2074320" y="25560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成</a:t>
            </a:r>
            <a:endParaRPr b="0" lang="en-US" sz="2800" spc="-1" strike="noStrike">
              <a:latin typeface="Arial"/>
            </a:endParaRPr>
          </a:p>
        </p:txBody>
      </p:sp>
      <p:sp>
        <p:nvSpPr>
          <p:cNvPr id="329" name="椭圆 6"/>
          <p:cNvSpPr/>
          <p:nvPr/>
        </p:nvSpPr>
        <p:spPr>
          <a:xfrm>
            <a:off x="272160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数</a:t>
            </a:r>
            <a:endParaRPr b="0" lang="en-US" sz="2800" spc="-1" strike="noStrike">
              <a:latin typeface="Arial"/>
            </a:endParaRPr>
          </a:p>
        </p:txBody>
      </p:sp>
      <p:sp>
        <p:nvSpPr>
          <p:cNvPr id="330" name="椭圆 7"/>
          <p:cNvSpPr/>
          <p:nvPr/>
        </p:nvSpPr>
        <p:spPr>
          <a:xfrm>
            <a:off x="337284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据</a:t>
            </a:r>
            <a:endParaRPr b="0" lang="en-US" sz="2800" spc="-1" strike="noStrike">
              <a:latin typeface="Arial"/>
            </a:endParaRPr>
          </a:p>
        </p:txBody>
      </p:sp>
      <p:sp>
        <p:nvSpPr>
          <p:cNvPr id="331" name="矩形 8"/>
          <p:cNvSpPr/>
          <p:nvPr/>
        </p:nvSpPr>
        <p:spPr>
          <a:xfrm>
            <a:off x="1336680" y="3286080"/>
            <a:ext cx="3264120" cy="103860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0" lang="zh-CN" sz="1200" spc="-1" strike="noStrike">
                <a:solidFill>
                  <a:srgbClr val="ffffff"/>
                </a:solidFill>
                <a:latin typeface="微软雅黑"/>
                <a:ea typeface="微软雅黑"/>
              </a:rPr>
              <a:t>尽管合成数据集在统计上与真实数据集等效，但还需要更多的工作来验证它在缓解临床数据集偏移应用上的作用，并且需要必要的风险评估，以了解潜在问题和如何解决这些问题。</a:t>
            </a:r>
            <a:endParaRPr b="0" lang="en-US" sz="1200" spc="-1" strike="noStrike">
              <a:latin typeface="Arial"/>
            </a:endParaRPr>
          </a:p>
        </p:txBody>
      </p:sp>
      <p:sp>
        <p:nvSpPr>
          <p:cNvPr id="332" name="PA_文本框 2"/>
          <p:cNvSpPr/>
          <p:nvPr/>
        </p:nvSpPr>
        <p:spPr>
          <a:xfrm>
            <a:off x="1506240" y="698040"/>
            <a:ext cx="917928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使用合成数据集作为替代方案的应用风险和局限性</a:t>
            </a:r>
            <a:endParaRPr b="0" lang="en-US" sz="3200" spc="-1" strike="noStrike">
              <a:latin typeface="Arial"/>
            </a:endParaRPr>
          </a:p>
        </p:txBody>
      </p:sp>
      <p:sp>
        <p:nvSpPr>
          <p:cNvPr id="333" name="矩形 11"/>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34" name="椭圆 2"/>
          <p:cNvSpPr/>
          <p:nvPr/>
        </p:nvSpPr>
        <p:spPr>
          <a:xfrm>
            <a:off x="4023720" y="2557800"/>
            <a:ext cx="577440" cy="577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zh-CN" sz="2800" spc="-1" strike="noStrike">
                <a:solidFill>
                  <a:srgbClr val="5d6e99"/>
                </a:solidFill>
                <a:latin typeface="思源宋体 Heavy"/>
                <a:ea typeface="思源宋体 Heavy"/>
              </a:rPr>
              <a:t>集</a:t>
            </a:r>
            <a:endParaRPr b="0" lang="en-US" sz="2800" spc="-1" strike="noStrike">
              <a:latin typeface="Arial"/>
            </a:endParaRPr>
          </a:p>
        </p:txBody>
      </p:sp>
      <p:pic>
        <p:nvPicPr>
          <p:cNvPr id="335" name="图片 1" descr=""/>
          <p:cNvPicPr/>
          <p:nvPr/>
        </p:nvPicPr>
        <p:blipFill>
          <a:blip r:embed="rId1"/>
          <a:stretch/>
        </p:blipFill>
        <p:spPr>
          <a:xfrm>
            <a:off x="6067440" y="2987640"/>
            <a:ext cx="4747680" cy="1854360"/>
          </a:xfrm>
          <a:prstGeom prst="rect">
            <a:avLst/>
          </a:prstGeom>
          <a:ln w="0">
            <a:noFill/>
          </a:ln>
        </p:spPr>
      </p:pic>
    </p:spTree>
  </p:cSld>
  <p:transition spd="slow">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37"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338"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339" name="PA_文本框 2"/>
          <p:cNvSpPr/>
          <p:nvPr/>
        </p:nvSpPr>
        <p:spPr>
          <a:xfrm>
            <a:off x="1684080" y="2075040"/>
            <a:ext cx="8841960" cy="213804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5600" spc="-1" strike="noStrike">
                <a:solidFill>
                  <a:srgbClr val="5d6e99"/>
                </a:solidFill>
                <a:latin typeface="腾祥铭宋简-W8"/>
                <a:ea typeface="腾祥铭宋简-W8"/>
              </a:rPr>
              <a:t>以上是我的展示的全部内容</a:t>
            </a:r>
            <a:endParaRPr b="0" lang="en-US" sz="5600" spc="-1" strike="noStrike">
              <a:latin typeface="Arial"/>
            </a:endParaRPr>
          </a:p>
          <a:p>
            <a:pPr algn="ctr">
              <a:lnSpc>
                <a:spcPct val="120000"/>
              </a:lnSpc>
              <a:buNone/>
              <a:tabLst>
                <a:tab algn="l" pos="0"/>
              </a:tabLst>
            </a:pPr>
            <a:r>
              <a:rPr b="0" lang="zh-CN" sz="5600" spc="-1" strike="noStrike">
                <a:solidFill>
                  <a:srgbClr val="5d6e99"/>
                </a:solidFill>
                <a:latin typeface="腾祥铭宋简-W8"/>
                <a:ea typeface="腾祥铭宋简-W8"/>
              </a:rPr>
              <a:t>谢谢大家！</a:t>
            </a:r>
            <a:endParaRPr b="0" lang="en-US" sz="5600" spc="-1" strike="noStrike">
              <a:latin typeface="Arial"/>
            </a:endParaRPr>
          </a:p>
        </p:txBody>
      </p:sp>
      <p:sp>
        <p:nvSpPr>
          <p:cNvPr id="340" name="矩形 16"/>
          <p:cNvSpPr/>
          <p:nvPr/>
        </p:nvSpPr>
        <p:spPr>
          <a:xfrm>
            <a:off x="4314960" y="4395960"/>
            <a:ext cx="15526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zh-CN" sz="1800" spc="-1" strike="noStrike">
                <a:solidFill>
                  <a:srgbClr val="595959"/>
                </a:solidFill>
                <a:latin typeface="微软雅黑"/>
                <a:ea typeface="微软雅黑"/>
              </a:rPr>
              <a:t>学生</a:t>
            </a:r>
            <a:r>
              <a:rPr b="0" lang="zh-CN" sz="1800" spc="-1" strike="noStrike">
                <a:solidFill>
                  <a:srgbClr val="595959"/>
                </a:solidFill>
                <a:latin typeface="微软雅黑"/>
                <a:ea typeface="微软雅黑"/>
              </a:rPr>
              <a:t>：陈苇远</a:t>
            </a:r>
            <a:endParaRPr b="0" lang="en-US" sz="1800" spc="-1" strike="noStrike">
              <a:latin typeface="Arial"/>
            </a:endParaRPr>
          </a:p>
        </p:txBody>
      </p:sp>
      <p:sp>
        <p:nvSpPr>
          <p:cNvPr id="341" name="矩形 17"/>
          <p:cNvSpPr/>
          <p:nvPr/>
        </p:nvSpPr>
        <p:spPr>
          <a:xfrm>
            <a:off x="6735960" y="4400640"/>
            <a:ext cx="15526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zh-CN" sz="1800" spc="-1" strike="noStrike">
                <a:solidFill>
                  <a:srgbClr val="595959"/>
                </a:solidFill>
                <a:latin typeface="微软雅黑"/>
                <a:ea typeface="微软雅黑"/>
              </a:rPr>
              <a:t>导师</a:t>
            </a:r>
            <a:r>
              <a:rPr b="0" lang="zh-CN" sz="1800" spc="-1" strike="noStrike">
                <a:solidFill>
                  <a:srgbClr val="595959"/>
                </a:solidFill>
                <a:latin typeface="微软雅黑"/>
                <a:ea typeface="微软雅黑"/>
              </a:rPr>
              <a:t>：黄正行</a:t>
            </a:r>
            <a:endParaRPr b="0" lang="en-US" sz="1800" spc="-1" strike="noStrike">
              <a:latin typeface="Arial"/>
            </a:endParaRPr>
          </a:p>
        </p:txBody>
      </p:sp>
      <p:grpSp>
        <p:nvGrpSpPr>
          <p:cNvPr id="342" name="组合 18"/>
          <p:cNvGrpSpPr/>
          <p:nvPr/>
        </p:nvGrpSpPr>
        <p:grpSpPr>
          <a:xfrm>
            <a:off x="6397920" y="4395960"/>
            <a:ext cx="339480" cy="339480"/>
            <a:chOff x="6397920" y="4395960"/>
            <a:chExt cx="339480" cy="339480"/>
          </a:xfrm>
        </p:grpSpPr>
        <p:sp>
          <p:nvSpPr>
            <p:cNvPr id="343" name="椭圆 19"/>
            <p:cNvSpPr/>
            <p:nvPr/>
          </p:nvSpPr>
          <p:spPr>
            <a:xfrm>
              <a:off x="6397920" y="4395960"/>
              <a:ext cx="339480" cy="33948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344" name="businessman_57134"/>
            <p:cNvSpPr/>
            <p:nvPr/>
          </p:nvSpPr>
          <p:spPr>
            <a:xfrm>
              <a:off x="6457680" y="4438800"/>
              <a:ext cx="219600" cy="239760"/>
            </a:xfrm>
            <a:custGeom>
              <a:avLst/>
              <a:gdLst/>
              <a:ah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grpSp>
      <p:grpSp>
        <p:nvGrpSpPr>
          <p:cNvPr id="345" name="组合 21"/>
          <p:cNvGrpSpPr/>
          <p:nvPr/>
        </p:nvGrpSpPr>
        <p:grpSpPr>
          <a:xfrm>
            <a:off x="3998160" y="4394160"/>
            <a:ext cx="339480" cy="339480"/>
            <a:chOff x="3998160" y="4394160"/>
            <a:chExt cx="339480" cy="339480"/>
          </a:xfrm>
        </p:grpSpPr>
        <p:sp>
          <p:nvSpPr>
            <p:cNvPr id="346" name="椭圆 22"/>
            <p:cNvSpPr/>
            <p:nvPr/>
          </p:nvSpPr>
          <p:spPr>
            <a:xfrm>
              <a:off x="3998160" y="4394160"/>
              <a:ext cx="339480" cy="339480"/>
            </a:xfrm>
            <a:prstGeom prst="ellipse">
              <a:avLst/>
            </a:pr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347" name="student-with-graduation-cap_57073"/>
            <p:cNvSpPr/>
            <p:nvPr/>
          </p:nvSpPr>
          <p:spPr>
            <a:xfrm>
              <a:off x="4068000" y="4431240"/>
              <a:ext cx="201240" cy="239760"/>
            </a:xfrm>
            <a:custGeom>
              <a:avLst/>
              <a:gdLst/>
              <a:ahLst/>
              <a:rect l="l" t="t" r="r" b="b"/>
              <a:pathLst>
                <a:path w="510964" h="60834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bg1"/>
            </a:solidFill>
            <a:ln w="0">
              <a:noFill/>
            </a:ln>
          </p:spPr>
          <p:style>
            <a:lnRef idx="0"/>
            <a:fillRef idx="0"/>
            <a:effectRef idx="0"/>
            <a:fontRef idx="minor"/>
          </p:style>
        </p:sp>
      </p:gr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18"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19" name="文本框 25"/>
          <p:cNvSpPr/>
          <p:nvPr/>
        </p:nvSpPr>
        <p:spPr>
          <a:xfrm>
            <a:off x="2440440" y="3049920"/>
            <a:ext cx="6739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5d6e99"/>
                </a:solidFill>
                <a:latin typeface="微软雅黑"/>
                <a:ea typeface="微软雅黑"/>
              </a:rPr>
              <a:t>Current State of Clinical Dataset Application</a:t>
            </a:r>
            <a:endParaRPr b="0" lang="en-US" sz="1800" spc="-1" strike="noStrike">
              <a:latin typeface="Arial"/>
            </a:endParaRPr>
          </a:p>
        </p:txBody>
      </p:sp>
      <p:sp>
        <p:nvSpPr>
          <p:cNvPr id="120" name="PA_文本框 2"/>
          <p:cNvSpPr/>
          <p:nvPr/>
        </p:nvSpPr>
        <p:spPr>
          <a:xfrm>
            <a:off x="2894400" y="2131920"/>
            <a:ext cx="5704200" cy="966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4800" spc="-1" strike="noStrike">
                <a:solidFill>
                  <a:srgbClr val="5d6e99"/>
                </a:solidFill>
                <a:latin typeface="思源宋体 Heavy"/>
                <a:ea typeface="思源宋体 Heavy"/>
              </a:rPr>
              <a:t>临床数据集应用现状</a:t>
            </a:r>
            <a:endParaRPr b="0" lang="en-US" sz="4800" spc="-1" strike="noStrike">
              <a:latin typeface="Arial"/>
            </a:endParaRPr>
          </a:p>
        </p:txBody>
      </p:sp>
      <p:sp>
        <p:nvSpPr>
          <p:cNvPr id="121" name="圆角矩形 28"/>
          <p:cNvSpPr/>
          <p:nvPr/>
        </p:nvSpPr>
        <p:spPr>
          <a:xfrm>
            <a:off x="4939920" y="4368960"/>
            <a:ext cx="1977840" cy="397440"/>
          </a:xfrm>
          <a:prstGeom prst="roundRect">
            <a:avLst>
              <a:gd name="adj" fmla="val 50000"/>
            </a:avLst>
          </a:prstGeom>
          <a:solidFill>
            <a:srgbClr val="a3adc8"/>
          </a:solidFill>
          <a:ln w="19050">
            <a:noFill/>
          </a:ln>
        </p:spPr>
        <p:style>
          <a:lnRef idx="2">
            <a:schemeClr val="accent1">
              <a:shade val="50000"/>
            </a:schemeClr>
          </a:lnRef>
          <a:fillRef idx="1">
            <a:schemeClr val="accent1"/>
          </a:fillRef>
          <a:effectRef idx="0">
            <a:schemeClr val="accent1"/>
          </a:effectRef>
          <a:fontRef idx="minor"/>
        </p:style>
      </p:sp>
      <p:sp>
        <p:nvSpPr>
          <p:cNvPr id="122" name="矩形 29"/>
          <p:cNvSpPr/>
          <p:nvPr/>
        </p:nvSpPr>
        <p:spPr>
          <a:xfrm>
            <a:off x="5265000" y="4403880"/>
            <a:ext cx="13269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ffffff"/>
                </a:solidFill>
                <a:latin typeface="微软雅黑"/>
                <a:ea typeface="微软雅黑"/>
              </a:rPr>
              <a:t>PART.01</a:t>
            </a:r>
            <a:endParaRPr b="0" lang="en-US" sz="1600" spc="-1" strike="noStrike">
              <a:latin typeface="Arial"/>
            </a:endParaRPr>
          </a:p>
        </p:txBody>
      </p:sp>
      <p:sp>
        <p:nvSpPr>
          <p:cNvPr id="123" name="文本框 30"/>
          <p:cNvSpPr/>
          <p:nvPr/>
        </p:nvSpPr>
        <p:spPr>
          <a:xfrm>
            <a:off x="2103120" y="3497760"/>
            <a:ext cx="7430040" cy="636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zh-CN" sz="1200" spc="-1" strike="noStrike">
                <a:solidFill>
                  <a:srgbClr val="808080"/>
                </a:solidFill>
                <a:latin typeface="微软雅黑"/>
                <a:ea typeface="微软雅黑"/>
              </a:rPr>
              <a:t>随着医疗大数据时代的来临，越来越多的高质量临床数据集由专业机构整理收集，形成了一套完整的数据库，这些数据库促进了临床资源的使用，为了人类医疗事业做出了重大的贡献。</a:t>
            </a:r>
            <a:endParaRPr b="0" lang="en-US" sz="1200" spc="-1" strike="noStrike">
              <a:latin typeface="Arial"/>
            </a:endParaRPr>
          </a:p>
        </p:txBody>
      </p:sp>
      <p:pic>
        <p:nvPicPr>
          <p:cNvPr id="124" name="图片 4" descr=""/>
          <p:cNvPicPr/>
          <p:nvPr/>
        </p:nvPicPr>
        <p:blipFill>
          <a:blip r:embed="rId1"/>
          <a:stretch/>
        </p:blipFill>
        <p:spPr>
          <a:xfrm>
            <a:off x="9145800" y="0"/>
            <a:ext cx="3045600" cy="2360520"/>
          </a:xfrm>
          <a:prstGeom prst="rect">
            <a:avLst/>
          </a:prstGeom>
          <a:ln w="0">
            <a:noFill/>
          </a:ln>
        </p:spPr>
      </p:pic>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A_文本框 2"/>
          <p:cNvSpPr/>
          <p:nvPr/>
        </p:nvSpPr>
        <p:spPr>
          <a:xfrm>
            <a:off x="4434120" y="697680"/>
            <a:ext cx="33231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常用临床数据集</a:t>
            </a:r>
            <a:endParaRPr b="0" lang="en-US" sz="3200" spc="-1" strike="noStrike">
              <a:latin typeface="Arial"/>
            </a:endParaRPr>
          </a:p>
        </p:txBody>
      </p:sp>
      <p:sp>
        <p:nvSpPr>
          <p:cNvPr id="126"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7"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28"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29"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30"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随着医疗大数据时代的来临，越来越多的高质量临床数据集由专业机构整理收集，形成了一套完整的数据库。这些数据集或来源于基于人群的横断面调查，或由特定疾病医疗学会牵头、基于医院登记数据，旨在通过收集和分析治疗方案、病理、基因等临床信息，研究特定疾病的预后研究、阶段分析死亡研究等。多样化的高质量临床数据集促进了临床资源的使用，为了人类医疗事业做出了重大的贡献。</a:t>
            </a:r>
            <a:endParaRPr b="0" lang="en-US" sz="1200" spc="-1" strike="noStrike">
              <a:latin typeface="Arial"/>
            </a:endParaRPr>
          </a:p>
        </p:txBody>
      </p:sp>
      <p:sp>
        <p:nvSpPr>
          <p:cNvPr id="131"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132" name="图片 3" descr=""/>
          <p:cNvPicPr/>
          <p:nvPr/>
        </p:nvPicPr>
        <p:blipFill>
          <a:blip r:embed="rId1"/>
          <a:stretch/>
        </p:blipFill>
        <p:spPr>
          <a:xfrm>
            <a:off x="698040" y="1691640"/>
            <a:ext cx="4698000" cy="4433040"/>
          </a:xfrm>
          <a:prstGeom prst="rect">
            <a:avLst/>
          </a:prstGeom>
          <a:ln w="0">
            <a:noFill/>
          </a:ln>
        </p:spPr>
      </p:pic>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A_文本框 2"/>
          <p:cNvSpPr/>
          <p:nvPr/>
        </p:nvSpPr>
        <p:spPr>
          <a:xfrm>
            <a:off x="4434120" y="698040"/>
            <a:ext cx="352404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临床数据集的分类</a:t>
            </a:r>
            <a:endParaRPr b="0" lang="en-US" sz="3200" spc="-1" strike="noStrike">
              <a:latin typeface="Arial"/>
            </a:endParaRPr>
          </a:p>
        </p:txBody>
      </p:sp>
      <p:sp>
        <p:nvSpPr>
          <p:cNvPr id="134"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 name="矩形 16"/>
          <p:cNvSpPr/>
          <p:nvPr/>
        </p:nvSpPr>
        <p:spPr>
          <a:xfrm>
            <a:off x="57981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36" name="矩形 17"/>
          <p:cNvSpPr/>
          <p:nvPr/>
        </p:nvSpPr>
        <p:spPr>
          <a:xfrm>
            <a:off x="76183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37" name="文本框 18"/>
          <p:cNvSpPr/>
          <p:nvPr/>
        </p:nvSpPr>
        <p:spPr>
          <a:xfrm>
            <a:off x="89028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38" name="1"/>
          <p:cNvSpPr/>
          <p:nvPr/>
        </p:nvSpPr>
        <p:spPr>
          <a:xfrm>
            <a:off x="7304400" y="284688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在运用机器学习进行临床数据集分析的过程中，临床数据集被分为三类：医学图像、临床笔记和其他。其中最普遍的医疗数据集是医学图像。深度学习方法已应用于医学图像的计算机辅助病理学检测、图像分割和疾病分类。临床笔记，则通常以文本形式呈现，在机器学习中常用自然语言处理技术和各种深度学习方法完成医疗概念提取、疾病分类等重要任务，此类数据集在某些情况下与医学图像相结合研究以提高系统性能，第三类临床数据集即其他数据集鲜少使用。</a:t>
            </a:r>
            <a:endParaRPr b="0" lang="en-US" sz="1200" spc="-1" strike="noStrike">
              <a:latin typeface="Arial"/>
            </a:endParaRPr>
          </a:p>
        </p:txBody>
      </p:sp>
      <p:sp>
        <p:nvSpPr>
          <p:cNvPr id="139" name="quotation-mark_32371"/>
          <p:cNvSpPr/>
          <p:nvPr/>
        </p:nvSpPr>
        <p:spPr>
          <a:xfrm>
            <a:off x="63316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140" name="图片 4" descr=""/>
          <p:cNvPicPr/>
          <p:nvPr/>
        </p:nvPicPr>
        <p:blipFill>
          <a:blip r:embed="rId1"/>
          <a:stretch/>
        </p:blipFill>
        <p:spPr>
          <a:xfrm>
            <a:off x="1219320" y="2189520"/>
            <a:ext cx="3777120" cy="3386160"/>
          </a:xfrm>
          <a:prstGeom prst="rect">
            <a:avLst/>
          </a:prstGeom>
          <a:ln w="0">
            <a:noFill/>
          </a:ln>
        </p:spPr>
      </p:pic>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A_文本框 2"/>
          <p:cNvSpPr/>
          <p:nvPr/>
        </p:nvSpPr>
        <p:spPr>
          <a:xfrm>
            <a:off x="3716640" y="698040"/>
            <a:ext cx="448092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临床数据集的分析思路</a:t>
            </a:r>
            <a:endParaRPr b="0" lang="en-US" sz="3200" spc="-1" strike="noStrike">
              <a:latin typeface="Arial"/>
            </a:endParaRPr>
          </a:p>
        </p:txBody>
      </p:sp>
      <p:sp>
        <p:nvSpPr>
          <p:cNvPr id="142"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43" name="矩形 16"/>
          <p:cNvSpPr/>
          <p:nvPr/>
        </p:nvSpPr>
        <p:spPr>
          <a:xfrm>
            <a:off x="5403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44" name="矩形 17"/>
          <p:cNvSpPr/>
          <p:nvPr/>
        </p:nvSpPr>
        <p:spPr>
          <a:xfrm>
            <a:off x="23605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45" name="文本框 18"/>
          <p:cNvSpPr/>
          <p:nvPr/>
        </p:nvSpPr>
        <p:spPr>
          <a:xfrm>
            <a:off x="36450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46" name="1"/>
          <p:cNvSpPr/>
          <p:nvPr/>
        </p:nvSpPr>
        <p:spPr>
          <a:xfrm>
            <a:off x="2109960" y="277992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在临床数据集的应用方面，通过多样的分析方法处理医疗数据，与现实中临床诊断结合以达到更准确的诊断结果和更好的治疗效果。科学家们已经做到了通过概率分布和拟合的思想，使用贝叶斯网络对医学图像中面部、动作、形态等多模态的分析，用来比对和监测人的健康状态。</a:t>
            </a:r>
            <a:r>
              <a:rPr b="0" lang="en-US" sz="1200" spc="-1" strike="noStrike">
                <a:solidFill>
                  <a:srgbClr val="ffffff"/>
                </a:solidFill>
                <a:latin typeface="微软雅黑"/>
                <a:ea typeface="微软雅黑"/>
              </a:rPr>
              <a:t>2021</a:t>
            </a:r>
            <a:r>
              <a:rPr b="0" lang="zh-CN" sz="1200" spc="-1" strike="noStrike">
                <a:solidFill>
                  <a:srgbClr val="ffffff"/>
                </a:solidFill>
                <a:latin typeface="微软雅黑"/>
                <a:ea typeface="微软雅黑"/>
              </a:rPr>
              <a:t>年科学家在研究中已经做到利用几何数据结构建模，将疾病状态典型发展路线通过数据可视化具象为弹性主图中分叉临床轨迹花束，用以辅助治疗决策</a:t>
            </a:r>
            <a:endParaRPr b="0" lang="en-US" sz="1200" spc="-1" strike="noStrike">
              <a:latin typeface="Arial"/>
            </a:endParaRPr>
          </a:p>
        </p:txBody>
      </p:sp>
      <p:sp>
        <p:nvSpPr>
          <p:cNvPr id="147" name="quotation-mark_32371"/>
          <p:cNvSpPr/>
          <p:nvPr/>
        </p:nvSpPr>
        <p:spPr>
          <a:xfrm>
            <a:off x="10738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148" name="图片 3" descr=""/>
          <p:cNvPicPr/>
          <p:nvPr/>
        </p:nvPicPr>
        <p:blipFill>
          <a:blip r:embed="rId1"/>
          <a:stretch/>
        </p:blipFill>
        <p:spPr>
          <a:xfrm>
            <a:off x="6976080" y="2011680"/>
            <a:ext cx="4482720" cy="3575880"/>
          </a:xfrm>
          <a:prstGeom prst="rect">
            <a:avLst/>
          </a:prstGeom>
          <a:ln w="0">
            <a:noFill/>
          </a:ln>
        </p:spPr>
      </p:pic>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A_文本框 2"/>
          <p:cNvSpPr/>
          <p:nvPr/>
        </p:nvSpPr>
        <p:spPr>
          <a:xfrm>
            <a:off x="2836080" y="698040"/>
            <a:ext cx="60321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临床数据集的应用：疾病分析</a:t>
            </a:r>
            <a:endParaRPr b="0" lang="en-US" sz="3200" spc="-1" strike="noStrike">
              <a:latin typeface="Arial"/>
            </a:endParaRPr>
          </a:p>
        </p:txBody>
      </p:sp>
      <p:sp>
        <p:nvSpPr>
          <p:cNvPr id="150"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 name="矩形 16"/>
          <p:cNvSpPr/>
          <p:nvPr/>
        </p:nvSpPr>
        <p:spPr>
          <a:xfrm>
            <a:off x="5403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52" name="矩形 17"/>
          <p:cNvSpPr/>
          <p:nvPr/>
        </p:nvSpPr>
        <p:spPr>
          <a:xfrm>
            <a:off x="23605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53" name="文本框 18"/>
          <p:cNvSpPr/>
          <p:nvPr/>
        </p:nvSpPr>
        <p:spPr>
          <a:xfrm>
            <a:off x="36450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54" name="1"/>
          <p:cNvSpPr/>
          <p:nvPr/>
        </p:nvSpPr>
        <p:spPr>
          <a:xfrm>
            <a:off x="2109960" y="277992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临床数据集分析常常应用于疾病分析和辅助诊断，一个典型的例子是基于广泛的癌症相关数据集对于癌症相关病理分析、阶段预测与辅助诊断等。</a:t>
            </a:r>
            <a:r>
              <a:rPr b="0" lang="en-US" sz="1200" spc="-1" strike="noStrike">
                <a:solidFill>
                  <a:srgbClr val="ffffff"/>
                </a:solidFill>
                <a:latin typeface="微软雅黑"/>
                <a:ea typeface="微软雅黑"/>
              </a:rPr>
              <a:t>2016</a:t>
            </a:r>
            <a:r>
              <a:rPr b="0" lang="zh-CN" sz="1200" spc="-1" strike="noStrike">
                <a:solidFill>
                  <a:srgbClr val="ffffff"/>
                </a:solidFill>
                <a:latin typeface="微软雅黑"/>
                <a:ea typeface="微软雅黑"/>
              </a:rPr>
              <a:t>年</a:t>
            </a:r>
            <a:r>
              <a:rPr b="0" lang="en-US" sz="1200" spc="-1" strike="noStrike">
                <a:solidFill>
                  <a:srgbClr val="ffffff"/>
                </a:solidFill>
                <a:latin typeface="微软雅黑"/>
                <a:ea typeface="微软雅黑"/>
              </a:rPr>
              <a:t>7</a:t>
            </a:r>
            <a:r>
              <a:rPr b="0" lang="zh-CN" sz="1200" spc="-1" strike="noStrike">
                <a:solidFill>
                  <a:srgbClr val="ffffff"/>
                </a:solidFill>
                <a:latin typeface="微软雅黑"/>
                <a:ea typeface="微软雅黑"/>
              </a:rPr>
              <a:t>月，相关研究者发表了基于宫颈抹片得到的细胞图像，使用</a:t>
            </a:r>
            <a:r>
              <a:rPr b="0" lang="en-US" sz="1200" spc="-1" strike="noStrike">
                <a:solidFill>
                  <a:srgbClr val="ffffff"/>
                </a:solidFill>
                <a:latin typeface="微软雅黑"/>
                <a:ea typeface="微软雅黑"/>
              </a:rPr>
              <a:t>KNN</a:t>
            </a:r>
            <a:r>
              <a:rPr b="0" lang="zh-CN" sz="1200" spc="-1" strike="noStrike">
                <a:solidFill>
                  <a:srgbClr val="ffffff"/>
                </a:solidFill>
                <a:latin typeface="微软雅黑"/>
                <a:ea typeface="微软雅黑"/>
              </a:rPr>
              <a:t>方法对癌症进行异常分类的有效方法，预测该疾病的相关特征和阶段预测。</a:t>
            </a:r>
            <a:r>
              <a:rPr b="0" lang="en-US" sz="1200" spc="-1" strike="noStrike">
                <a:solidFill>
                  <a:srgbClr val="ffffff"/>
                </a:solidFill>
                <a:latin typeface="微软雅黑"/>
                <a:ea typeface="微软雅黑"/>
              </a:rPr>
              <a:t>2023</a:t>
            </a:r>
            <a:r>
              <a:rPr b="0" lang="zh-CN" sz="1200" spc="-1" strike="noStrike">
                <a:solidFill>
                  <a:srgbClr val="ffffff"/>
                </a:solidFill>
                <a:latin typeface="微软雅黑"/>
                <a:ea typeface="微软雅黑"/>
              </a:rPr>
              <a:t>年</a:t>
            </a:r>
            <a:r>
              <a:rPr b="0" lang="en-US" sz="1200" spc="-1" strike="noStrike">
                <a:solidFill>
                  <a:srgbClr val="ffffff"/>
                </a:solidFill>
                <a:latin typeface="微软雅黑"/>
                <a:ea typeface="微软雅黑"/>
              </a:rPr>
              <a:t>1</a:t>
            </a:r>
            <a:r>
              <a:rPr b="0" lang="zh-CN" sz="1200" spc="-1" strike="noStrike">
                <a:solidFill>
                  <a:srgbClr val="ffffff"/>
                </a:solidFill>
                <a:latin typeface="微软雅黑"/>
                <a:ea typeface="微软雅黑"/>
              </a:rPr>
              <a:t>月，研究者提出基于乳腺癌患者数据库，应用基于深度学习的监督分类器，提升乳腺癌患者生存能力分类准确性的算法和工作流程。</a:t>
            </a:r>
            <a:endParaRPr b="0" lang="en-US" sz="1200" spc="-1" strike="noStrike">
              <a:latin typeface="Arial"/>
            </a:endParaRPr>
          </a:p>
        </p:txBody>
      </p:sp>
      <p:sp>
        <p:nvSpPr>
          <p:cNvPr id="155" name="quotation-mark_32371"/>
          <p:cNvSpPr/>
          <p:nvPr/>
        </p:nvSpPr>
        <p:spPr>
          <a:xfrm>
            <a:off x="10738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156" name="图片 4" descr=""/>
          <p:cNvPicPr/>
          <p:nvPr/>
        </p:nvPicPr>
        <p:blipFill>
          <a:blip r:embed="rId1"/>
          <a:stretch/>
        </p:blipFill>
        <p:spPr>
          <a:xfrm>
            <a:off x="6890400" y="2103840"/>
            <a:ext cx="4712040" cy="3685320"/>
          </a:xfrm>
          <a:prstGeom prst="rect">
            <a:avLst/>
          </a:prstGeom>
          <a:ln w="0">
            <a:noFill/>
          </a:ln>
        </p:spPr>
      </p:pic>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A_文本框 2"/>
          <p:cNvSpPr/>
          <p:nvPr/>
        </p:nvSpPr>
        <p:spPr>
          <a:xfrm>
            <a:off x="2836080" y="698040"/>
            <a:ext cx="6032160" cy="67428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3200" spc="-1" strike="noStrike">
                <a:solidFill>
                  <a:srgbClr val="595959"/>
                </a:solidFill>
                <a:latin typeface="思源宋体 Heavy"/>
                <a:ea typeface="思源宋体 Heavy"/>
              </a:rPr>
              <a:t>临床数据集的应用：辅助诊断</a:t>
            </a:r>
            <a:endParaRPr b="0" lang="en-US" sz="3200" spc="-1" strike="noStrike">
              <a:latin typeface="Arial"/>
            </a:endParaRPr>
          </a:p>
        </p:txBody>
      </p:sp>
      <p:sp>
        <p:nvSpPr>
          <p:cNvPr id="158" name="矩形 2"/>
          <p:cNvSpPr/>
          <p:nvPr/>
        </p:nvSpPr>
        <p:spPr>
          <a:xfrm>
            <a:off x="5860080" y="1380960"/>
            <a:ext cx="471240" cy="45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9" name="矩形 16"/>
          <p:cNvSpPr/>
          <p:nvPr/>
        </p:nvSpPr>
        <p:spPr>
          <a:xfrm>
            <a:off x="540360" y="1692360"/>
            <a:ext cx="5808600" cy="4432680"/>
          </a:xfrm>
          <a:prstGeom prst="rect">
            <a:avLst/>
          </a:prstGeom>
          <a:solidFill>
            <a:srgbClr val="5d6e99"/>
          </a:solidFill>
          <a:ln>
            <a:noFill/>
          </a:ln>
          <a:effectLst>
            <a:outerShdw algn="ctr" blurRad="127080" rotWithShape="0" sx="102000" sy="102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60" name="矩形 17"/>
          <p:cNvSpPr/>
          <p:nvPr/>
        </p:nvSpPr>
        <p:spPr>
          <a:xfrm>
            <a:off x="2360520" y="5182920"/>
            <a:ext cx="3988800" cy="750240"/>
          </a:xfrm>
          <a:prstGeom prst="rect">
            <a:avLst/>
          </a:pr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61" name="文本框 18"/>
          <p:cNvSpPr/>
          <p:nvPr/>
        </p:nvSpPr>
        <p:spPr>
          <a:xfrm>
            <a:off x="3645000" y="5327280"/>
            <a:ext cx="1420200" cy="455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00000"/>
              </a:lnSpc>
              <a:buNone/>
            </a:pPr>
            <a:r>
              <a:rPr b="1" lang="zh-CN" sz="2400" spc="-1" strike="noStrike">
                <a:solidFill>
                  <a:srgbClr val="ffffff"/>
                </a:solidFill>
                <a:latin typeface="微软雅黑"/>
                <a:ea typeface="微软雅黑"/>
              </a:rPr>
              <a:t>研究成果</a:t>
            </a:r>
            <a:endParaRPr b="0" lang="en-US" sz="2400" spc="-1" strike="noStrike">
              <a:latin typeface="Arial"/>
            </a:endParaRPr>
          </a:p>
        </p:txBody>
      </p:sp>
      <p:sp>
        <p:nvSpPr>
          <p:cNvPr id="162" name="1"/>
          <p:cNvSpPr/>
          <p:nvPr/>
        </p:nvSpPr>
        <p:spPr>
          <a:xfrm>
            <a:off x="2109960" y="2779920"/>
            <a:ext cx="4099320" cy="4481640"/>
          </a:xfrm>
          <a:prstGeom prst="rect">
            <a:avLst/>
          </a:prstGeom>
          <a:noFill/>
          <a:ln w="0">
            <a:noFill/>
          </a:ln>
        </p:spPr>
        <p:style>
          <a:lnRef idx="0"/>
          <a:fillRef idx="0"/>
          <a:effectRef idx="0"/>
          <a:fontRef idx="minor"/>
        </p:style>
        <p:txBody>
          <a:bodyPr lIns="0" rIns="0" tIns="0" bIns="0" anchor="t">
            <a:noAutofit/>
          </a:bodyPr>
          <a:p>
            <a:pPr>
              <a:lnSpc>
                <a:spcPct val="150000"/>
              </a:lnSpc>
              <a:buNone/>
            </a:pPr>
            <a:r>
              <a:rPr b="0" lang="zh-CN" sz="1200" spc="-1" strike="noStrike">
                <a:solidFill>
                  <a:srgbClr val="ffffff"/>
                </a:solidFill>
                <a:latin typeface="微软雅黑"/>
                <a:ea typeface="微软雅黑"/>
              </a:rPr>
              <a:t>类似的利用临床数据集进行分析也被应用在一些其他的疾病中。</a:t>
            </a:r>
            <a:r>
              <a:rPr b="0" lang="en-US" sz="1200" spc="-1" strike="noStrike">
                <a:solidFill>
                  <a:srgbClr val="ffffff"/>
                </a:solidFill>
                <a:latin typeface="微软雅黑"/>
                <a:ea typeface="微软雅黑"/>
              </a:rPr>
              <a:t>2021</a:t>
            </a:r>
            <a:r>
              <a:rPr b="0" lang="zh-CN" sz="1200" spc="-1" strike="noStrike">
                <a:solidFill>
                  <a:srgbClr val="ffffff"/>
                </a:solidFill>
                <a:latin typeface="微软雅黑"/>
                <a:ea typeface="微软雅黑"/>
              </a:rPr>
              <a:t>年</a:t>
            </a:r>
            <a:r>
              <a:rPr b="0" lang="en-US" sz="1200" spc="-1" strike="noStrike">
                <a:solidFill>
                  <a:srgbClr val="ffffff"/>
                </a:solidFill>
                <a:latin typeface="微软雅黑"/>
                <a:ea typeface="微软雅黑"/>
              </a:rPr>
              <a:t>8</a:t>
            </a:r>
            <a:r>
              <a:rPr b="0" lang="zh-CN" sz="1200" spc="-1" strike="noStrike">
                <a:solidFill>
                  <a:srgbClr val="ffffff"/>
                </a:solidFill>
                <a:latin typeface="微软雅黑"/>
                <a:ea typeface="微软雅黑"/>
              </a:rPr>
              <a:t>月，科学家基于患者级别的有关黑色素瘤的皮肤数据，通过深度学习方法判断黑色素瘤并且成功假阳性的概率、提高准确度。</a:t>
            </a:r>
            <a:r>
              <a:rPr b="0" lang="en-US" sz="1200" spc="-1" strike="noStrike">
                <a:solidFill>
                  <a:srgbClr val="ffffff"/>
                </a:solidFill>
                <a:latin typeface="微软雅黑"/>
                <a:ea typeface="微软雅黑"/>
              </a:rPr>
              <a:t>2021</a:t>
            </a:r>
            <a:r>
              <a:rPr b="0" lang="zh-CN" sz="1200" spc="-1" strike="noStrike">
                <a:solidFill>
                  <a:srgbClr val="ffffff"/>
                </a:solidFill>
                <a:latin typeface="微软雅黑"/>
                <a:ea typeface="微软雅黑"/>
              </a:rPr>
              <a:t>年</a:t>
            </a:r>
            <a:r>
              <a:rPr b="0" lang="en-US" sz="1200" spc="-1" strike="noStrike">
                <a:solidFill>
                  <a:srgbClr val="ffffff"/>
                </a:solidFill>
                <a:latin typeface="微软雅黑"/>
                <a:ea typeface="微软雅黑"/>
              </a:rPr>
              <a:t>9</a:t>
            </a:r>
            <a:r>
              <a:rPr b="0" lang="zh-CN" sz="1200" spc="-1" strike="noStrike">
                <a:solidFill>
                  <a:srgbClr val="ffffff"/>
                </a:solidFill>
                <a:latin typeface="微软雅黑"/>
                <a:ea typeface="微软雅黑"/>
              </a:rPr>
              <a:t>月，研究者通过将患者定位于特定的临床轨迹（病理场景），通过预后不确定性的定性估计来描述其延轨迹的进展程度，进而提出一种基于心肌梗死与糖尿病相关临床数据集分析大型临床数据的半监督方法。</a:t>
            </a:r>
            <a:endParaRPr b="0" lang="en-US" sz="1200" spc="-1" strike="noStrike">
              <a:latin typeface="Arial"/>
            </a:endParaRPr>
          </a:p>
        </p:txBody>
      </p:sp>
      <p:sp>
        <p:nvSpPr>
          <p:cNvPr id="163" name="quotation-mark_32371"/>
          <p:cNvSpPr/>
          <p:nvPr/>
        </p:nvSpPr>
        <p:spPr>
          <a:xfrm>
            <a:off x="1073880" y="2192400"/>
            <a:ext cx="704880" cy="654120"/>
          </a:xfrm>
          <a:custGeom>
            <a:avLst/>
            <a:gdLst/>
            <a:ahLst/>
            <a:rect l="l" t="t"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alpha val="50000"/>
            </a:schemeClr>
          </a:solidFill>
          <a:ln w="0">
            <a:noFill/>
          </a:ln>
        </p:spPr>
        <p:style>
          <a:lnRef idx="0"/>
          <a:fillRef idx="0"/>
          <a:effectRef idx="0"/>
          <a:fontRef idx="minor"/>
        </p:style>
      </p:sp>
      <p:pic>
        <p:nvPicPr>
          <p:cNvPr id="164" name="图片 4" descr=""/>
          <p:cNvPicPr/>
          <p:nvPr/>
        </p:nvPicPr>
        <p:blipFill>
          <a:blip r:embed="rId1"/>
          <a:stretch/>
        </p:blipFill>
        <p:spPr>
          <a:xfrm>
            <a:off x="7409160" y="2007720"/>
            <a:ext cx="3566520" cy="3781080"/>
          </a:xfrm>
          <a:prstGeom prst="rect">
            <a:avLst/>
          </a:prstGeom>
          <a:ln w="0">
            <a:noFill/>
          </a:ln>
        </p:spPr>
      </p:pic>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矩形 24"/>
          <p:cNvSpPr/>
          <p:nvPr/>
        </p:nvSpPr>
        <p:spPr>
          <a:xfrm>
            <a:off x="770040" y="760320"/>
            <a:ext cx="10669320" cy="609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任意多边形 11"/>
          <p:cNvSpPr/>
          <p:nvPr/>
        </p:nvSpPr>
        <p:spPr>
          <a:xfrm>
            <a:off x="-9720" y="5361120"/>
            <a:ext cx="12201120" cy="1496520"/>
          </a:xfrm>
          <a:custGeom>
            <a:avLst/>
            <a:gdLst/>
            <a:ahLst/>
            <a:rect l="l" t="t" r="r" b="b"/>
            <a:pathLst>
              <a:path w="12201625" h="1506186">
                <a:moveTo>
                  <a:pt x="12201625" y="77682"/>
                </a:moveTo>
                <a:lnTo>
                  <a:pt x="12201625" y="1506186"/>
                </a:lnTo>
                <a:lnTo>
                  <a:pt x="9625" y="1506186"/>
                </a:lnTo>
                <a:lnTo>
                  <a:pt x="0" y="647414"/>
                </a:lnTo>
                <a:cubicBezTo>
                  <a:pt x="386615" y="433252"/>
                  <a:pt x="1730942" y="96251"/>
                  <a:pt x="2993456" y="147935"/>
                </a:cubicBezTo>
                <a:cubicBezTo>
                  <a:pt x="4255970" y="199619"/>
                  <a:pt x="5929697" y="981440"/>
                  <a:pt x="7575082" y="957518"/>
                </a:cubicBezTo>
                <a:cubicBezTo>
                  <a:pt x="9220467" y="933596"/>
                  <a:pt x="10421486" y="-319361"/>
                  <a:pt x="12201625" y="77682"/>
                </a:cubicBezTo>
                <a:close/>
              </a:path>
            </a:pathLst>
          </a:custGeom>
          <a:solidFill>
            <a:srgbClr val="a3adc8"/>
          </a:solidFill>
          <a:ln>
            <a:noFill/>
          </a:ln>
        </p:spPr>
        <p:style>
          <a:lnRef idx="2">
            <a:schemeClr val="accent1">
              <a:shade val="50000"/>
            </a:schemeClr>
          </a:lnRef>
          <a:fillRef idx="1">
            <a:schemeClr val="accent1"/>
          </a:fillRef>
          <a:effectRef idx="0">
            <a:schemeClr val="accent1"/>
          </a:effectRef>
          <a:fontRef idx="minor"/>
        </p:style>
      </p:sp>
      <p:sp>
        <p:nvSpPr>
          <p:cNvPr id="167" name="任意多边形 8"/>
          <p:cNvSpPr/>
          <p:nvPr/>
        </p:nvSpPr>
        <p:spPr>
          <a:xfrm>
            <a:off x="0" y="5361120"/>
            <a:ext cx="12191760" cy="1496520"/>
          </a:xfrm>
          <a:custGeom>
            <a:avLst/>
            <a:gdLst/>
            <a:ahLst/>
            <a:rect l="l" t="t" r="r" b="b"/>
            <a:pathLst>
              <a:path w="12192000" h="1609435">
                <a:moveTo>
                  <a:pt x="8407607" y="700"/>
                </a:moveTo>
                <a:cubicBezTo>
                  <a:pt x="9569180" y="-15647"/>
                  <a:pt x="10860566" y="256477"/>
                  <a:pt x="11979950" y="623976"/>
                </a:cubicBezTo>
                <a:lnTo>
                  <a:pt x="12192000" y="698356"/>
                </a:lnTo>
                <a:lnTo>
                  <a:pt x="12192000" y="1609435"/>
                </a:lnTo>
                <a:lnTo>
                  <a:pt x="0" y="1609435"/>
                </a:lnTo>
                <a:lnTo>
                  <a:pt x="0" y="166593"/>
                </a:lnTo>
                <a:lnTo>
                  <a:pt x="40629" y="163686"/>
                </a:lnTo>
                <a:cubicBezTo>
                  <a:pt x="2001032" y="59769"/>
                  <a:pt x="2355863" y="1175455"/>
                  <a:pt x="3738237" y="1146888"/>
                </a:cubicBezTo>
                <a:cubicBezTo>
                  <a:pt x="5165204" y="1117399"/>
                  <a:pt x="6858843" y="22496"/>
                  <a:pt x="8407607" y="700"/>
                </a:cubicBezTo>
                <a:close/>
              </a:path>
            </a:pathLst>
          </a:custGeom>
          <a:solidFill>
            <a:srgbClr val="5d6e99"/>
          </a:solidFill>
          <a:ln>
            <a:noFill/>
          </a:ln>
        </p:spPr>
        <p:style>
          <a:lnRef idx="2">
            <a:schemeClr val="accent1">
              <a:shade val="50000"/>
            </a:schemeClr>
          </a:lnRef>
          <a:fillRef idx="1">
            <a:schemeClr val="accent1"/>
          </a:fillRef>
          <a:effectRef idx="0">
            <a:schemeClr val="accent1"/>
          </a:effectRef>
          <a:fontRef idx="minor"/>
        </p:style>
      </p:sp>
      <p:sp>
        <p:nvSpPr>
          <p:cNvPr id="168" name="文本框 25"/>
          <p:cNvSpPr/>
          <p:nvPr/>
        </p:nvSpPr>
        <p:spPr>
          <a:xfrm>
            <a:off x="2454480" y="3373920"/>
            <a:ext cx="6739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5d6e99"/>
                </a:solidFill>
                <a:latin typeface="微软雅黑"/>
                <a:ea typeface="微软雅黑"/>
              </a:rPr>
              <a:t>Clinical Dataset Shift &amp; Reason Analysis</a:t>
            </a:r>
            <a:endParaRPr b="0" lang="en-US" sz="1800" spc="-1" strike="noStrike">
              <a:latin typeface="Arial"/>
            </a:endParaRPr>
          </a:p>
        </p:txBody>
      </p:sp>
      <p:sp>
        <p:nvSpPr>
          <p:cNvPr id="169" name="PA_文本框 2"/>
          <p:cNvSpPr/>
          <p:nvPr/>
        </p:nvSpPr>
        <p:spPr>
          <a:xfrm>
            <a:off x="1343160" y="2396520"/>
            <a:ext cx="9132840" cy="966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threePt"/>
            </a:scene3d>
            <a:sp3d contourW="12700"/>
          </a:bodyPr>
          <a:p>
            <a:pPr algn="ctr">
              <a:lnSpc>
                <a:spcPct val="120000"/>
              </a:lnSpc>
              <a:buNone/>
              <a:tabLst>
                <a:tab algn="l" pos="0"/>
              </a:tabLst>
            </a:pPr>
            <a:r>
              <a:rPr b="0" lang="zh-CN" sz="4800" spc="-1" strike="noStrike">
                <a:solidFill>
                  <a:srgbClr val="5d6e99"/>
                </a:solidFill>
                <a:latin typeface="思源宋体 Heavy"/>
                <a:ea typeface="思源宋体 Heavy"/>
              </a:rPr>
              <a:t>临床数据集偏移及其原因分析</a:t>
            </a:r>
            <a:endParaRPr b="0" lang="en-US" sz="4800" spc="-1" strike="noStrike">
              <a:latin typeface="Arial"/>
            </a:endParaRPr>
          </a:p>
        </p:txBody>
      </p:sp>
      <p:sp>
        <p:nvSpPr>
          <p:cNvPr id="170" name="圆角矩形 28"/>
          <p:cNvSpPr/>
          <p:nvPr/>
        </p:nvSpPr>
        <p:spPr>
          <a:xfrm>
            <a:off x="5134680" y="4532040"/>
            <a:ext cx="1977840" cy="397440"/>
          </a:xfrm>
          <a:prstGeom prst="roundRect">
            <a:avLst>
              <a:gd name="adj" fmla="val 50000"/>
            </a:avLst>
          </a:prstGeom>
          <a:solidFill>
            <a:srgbClr val="a3adc8"/>
          </a:solidFill>
          <a:ln w="19050">
            <a:noFill/>
          </a:ln>
        </p:spPr>
        <p:style>
          <a:lnRef idx="2">
            <a:schemeClr val="accent1">
              <a:shade val="50000"/>
            </a:schemeClr>
          </a:lnRef>
          <a:fillRef idx="1">
            <a:schemeClr val="accent1"/>
          </a:fillRef>
          <a:effectRef idx="0">
            <a:schemeClr val="accent1"/>
          </a:effectRef>
          <a:fontRef idx="minor"/>
        </p:style>
      </p:sp>
      <p:sp>
        <p:nvSpPr>
          <p:cNvPr id="171" name="矩形 29"/>
          <p:cNvSpPr/>
          <p:nvPr/>
        </p:nvSpPr>
        <p:spPr>
          <a:xfrm>
            <a:off x="5430240" y="4552560"/>
            <a:ext cx="13269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ffffff"/>
                </a:solidFill>
                <a:latin typeface="微软雅黑"/>
                <a:ea typeface="微软雅黑"/>
              </a:rPr>
              <a:t>PART.02</a:t>
            </a:r>
            <a:endParaRPr b="0" lang="en-US" sz="1600" spc="-1" strike="noStrike">
              <a:latin typeface="Arial"/>
            </a:endParaRPr>
          </a:p>
        </p:txBody>
      </p:sp>
      <p:sp>
        <p:nvSpPr>
          <p:cNvPr id="172" name="文本框 30"/>
          <p:cNvSpPr/>
          <p:nvPr/>
        </p:nvSpPr>
        <p:spPr>
          <a:xfrm>
            <a:off x="1705680" y="3794760"/>
            <a:ext cx="8770320" cy="636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0" lang="zh-CN" sz="1200" spc="-1" strike="noStrike">
                <a:solidFill>
                  <a:srgbClr val="808080"/>
                </a:solidFill>
                <a:latin typeface="微软雅黑"/>
                <a:ea typeface="微软雅黑"/>
              </a:rPr>
              <a:t>然而在使用这些医疗数据库进行建模和科研的过程中，科学家们也经常遇到使用公开医疗数据库进行训练的模型在实际应用于测试数据集时结果很差的情况，即数据集偏移的问题。临床数据集偏移</a:t>
            </a:r>
            <a:r>
              <a:rPr b="0" lang="zh-CN" sz="1200" spc="-1" strike="noStrike">
                <a:solidFill>
                  <a:srgbClr val="808080"/>
                </a:solidFill>
                <a:latin typeface="微软雅黑"/>
                <a:ea typeface="微软雅黑"/>
              </a:rPr>
              <a:t>的原因有技术变化、人口和环境变化或人们行为变化等。</a:t>
            </a:r>
            <a:endParaRPr b="0" lang="en-US" sz="1200" spc="-1" strike="noStrike">
              <a:latin typeface="Arial"/>
            </a:endParaRPr>
          </a:p>
        </p:txBody>
      </p:sp>
      <p:pic>
        <p:nvPicPr>
          <p:cNvPr id="173" name="内容占位符 3" descr=""/>
          <p:cNvPicPr/>
          <p:nvPr/>
        </p:nvPicPr>
        <p:blipFill>
          <a:blip r:embed="rId1"/>
          <a:stretch/>
        </p:blipFill>
        <p:spPr>
          <a:xfrm>
            <a:off x="4869360" y="-7560"/>
            <a:ext cx="3909240" cy="1553400"/>
          </a:xfrm>
          <a:prstGeom prst="rect">
            <a:avLst/>
          </a:prstGeom>
          <a:ln w="0">
            <a:noFill/>
          </a:ln>
        </p:spPr>
      </p:pic>
      <p:pic>
        <p:nvPicPr>
          <p:cNvPr id="174" name="图片 3" descr=""/>
          <p:cNvPicPr/>
          <p:nvPr/>
        </p:nvPicPr>
        <p:blipFill>
          <a:blip r:embed="rId2"/>
          <a:stretch/>
        </p:blipFill>
        <p:spPr>
          <a:xfrm>
            <a:off x="9749160" y="0"/>
            <a:ext cx="2442600" cy="2278080"/>
          </a:xfrm>
          <a:prstGeom prst="rect">
            <a:avLst/>
          </a:prstGeom>
          <a:ln w="0">
            <a:noFill/>
          </a:ln>
        </p:spPr>
      </p:pic>
      <p:pic>
        <p:nvPicPr>
          <p:cNvPr id="175" name="图片 4" descr=""/>
          <p:cNvPicPr/>
          <p:nvPr/>
        </p:nvPicPr>
        <p:blipFill>
          <a:blip r:embed="rId3"/>
          <a:stretch/>
        </p:blipFill>
        <p:spPr>
          <a:xfrm>
            <a:off x="0" y="-7560"/>
            <a:ext cx="3817800" cy="2126160"/>
          </a:xfrm>
          <a:prstGeom prst="rect">
            <a:avLst/>
          </a:prstGeom>
          <a:ln w="0">
            <a:noFill/>
          </a:ln>
        </p:spPr>
      </p:pic>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Words>5216</Words>
  <Paragraphs>250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2020-05-10T12:21:00Z</dcterms:created>
  <dc:creator>BMI</dc:creator>
  <dc:description/>
  <dc:language>en-US</dc:language>
  <cp:lastModifiedBy/>
  <dcterms:modified xsi:type="dcterms:W3CDTF">2023-12-21T16:46:54Z</dcterms:modified>
  <cp:revision>83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5ED482DE866B4A399D6B57BC7424C693_12</vt:lpwstr>
  </property>
  <property fmtid="{D5CDD505-2E9C-101B-9397-08002B2CF9AE}" pid="3" name="KSOProductBuildVer">
    <vt:lpwstr>2052-12.1.0.15712</vt:lpwstr>
  </property>
  <property fmtid="{D5CDD505-2E9C-101B-9397-08002B2CF9AE}" pid="4" name="KSOTemplateUUID">
    <vt:lpwstr>v1.0_mb_G9IswrgBi/t1GcKOc3x31w==</vt:lpwstr>
  </property>
  <property fmtid="{D5CDD505-2E9C-101B-9397-08002B2CF9AE}" pid="5" name="Notes">
    <vt:i4>1</vt:i4>
  </property>
  <property fmtid="{D5CDD505-2E9C-101B-9397-08002B2CF9AE}" pid="6" name="PresentationFormat">
    <vt:lpwstr>宽屏</vt:lpwstr>
  </property>
  <property fmtid="{D5CDD505-2E9C-101B-9397-08002B2CF9AE}" pid="7" name="Slides">
    <vt:i4>29</vt:i4>
  </property>
</Properties>
</file>