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2" r:id="rId3"/>
    <p:sldId id="306" r:id="rId4"/>
    <p:sldId id="311" r:id="rId5"/>
    <p:sldId id="307" r:id="rId6"/>
    <p:sldId id="309" r:id="rId7"/>
    <p:sldId id="310" r:id="rId8"/>
    <p:sldId id="305" r:id="rId9"/>
    <p:sldId id="28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AFE"/>
    <a:srgbClr val="D6F0FF"/>
    <a:srgbClr val="D3E3F7"/>
    <a:srgbClr val="9DF6FF"/>
    <a:srgbClr val="FF0010"/>
    <a:srgbClr val="F90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96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B086E-63AF-6E46-9819-3B1C0117305C}" type="datetimeFigureOut">
              <a:rPr lang="de-DE" smtClean="0"/>
              <a:t>24.01.16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156D1-8F89-0D45-929A-6DF5A0EA75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26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7249-D31E-804D-8C3D-0E55071659F8}" type="datetimeFigureOut">
              <a:rPr lang="de-DE" smtClean="0"/>
              <a:t>24.01.16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B6EAA-7246-DE42-9DEB-7477ACF2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82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Cambria"/>
                <a:cs typeface="Cambria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8709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3625" cy="685800"/>
          </a:xfrm>
        </p:spPr>
        <p:txBody>
          <a:bodyPr anchor="t"/>
          <a:lstStyle>
            <a:lvl1pPr algn="r">
              <a:defRPr sz="3400" b="1">
                <a:latin typeface="Cambria"/>
                <a:cs typeface="Cambria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502476"/>
            <a:ext cx="7772400" cy="4680000"/>
          </a:xfrm>
        </p:spPr>
        <p:txBody>
          <a:bodyPr/>
          <a:lstStyle>
            <a:lvl1pPr>
              <a:defRPr>
                <a:latin typeface="Cambria"/>
                <a:cs typeface="Cambria"/>
              </a:defRPr>
            </a:lvl1pPr>
            <a:lvl2pPr>
              <a:defRPr>
                <a:latin typeface="Cambria"/>
                <a:cs typeface="Cambria"/>
              </a:defRPr>
            </a:lvl2pPr>
            <a:lvl3pPr>
              <a:defRPr>
                <a:latin typeface="Cambria"/>
                <a:cs typeface="Cambria"/>
              </a:defRPr>
            </a:lvl3pPr>
            <a:lvl4pPr>
              <a:defRPr>
                <a:latin typeface="Cambria"/>
                <a:cs typeface="Cambria"/>
              </a:defRPr>
            </a:lvl4pPr>
            <a:lvl5pPr>
              <a:defRPr>
                <a:latin typeface="Cambria"/>
                <a:cs typeface="Cambria"/>
              </a:defRPr>
            </a:lvl5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de-CH" dirty="0" smtClean="0"/>
              <a:t>29.01.2016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en-US" dirty="0" smtClean="0"/>
              <a:t>Katie Jones</a:t>
            </a:r>
            <a:br>
              <a:rPr lang="en-US" dirty="0" smtClean="0"/>
            </a:br>
            <a:r>
              <a:rPr lang="en-US" dirty="0" err="1" smtClean="0"/>
              <a:t>Frederike</a:t>
            </a:r>
            <a:r>
              <a:rPr lang="en-US" dirty="0" smtClean="0"/>
              <a:t> </a:t>
            </a:r>
            <a:r>
              <a:rPr lang="en-US" dirty="0" err="1" smtClean="0"/>
              <a:t>Dümbgen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fld id="{650B5BBF-7EA4-AE40-9211-F5CA64DA190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de-CH" dirty="0" smtClean="0"/>
              <a:t>29.01.2016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en-US" dirty="0" smtClean="0"/>
              <a:t>Katie Jones</a:t>
            </a:r>
            <a:br>
              <a:rPr lang="en-US" dirty="0" smtClean="0"/>
            </a:br>
            <a:r>
              <a:rPr lang="en-US" dirty="0" err="1" smtClean="0"/>
              <a:t>Frederike</a:t>
            </a:r>
            <a:r>
              <a:rPr lang="en-US" dirty="0" smtClean="0"/>
              <a:t> </a:t>
            </a:r>
            <a:r>
              <a:rPr lang="en-US" dirty="0" err="1" smtClean="0"/>
              <a:t>Dümbgen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fld id="{650B5BBF-7EA4-AE40-9211-F5CA64DA190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759825" cy="685800"/>
          </a:xfrm>
        </p:spPr>
        <p:txBody>
          <a:bodyPr anchor="t"/>
          <a:lstStyle>
            <a:lvl1pPr algn="r">
              <a:defRPr sz="3400" b="1">
                <a:latin typeface="Cambria"/>
                <a:cs typeface="Cambria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64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>
                <a:latin typeface="Cambria"/>
                <a:cs typeface="Cambria"/>
              </a:defRPr>
            </a:lvl1pPr>
            <a:lvl2pPr>
              <a:defRPr sz="2400">
                <a:latin typeface="Cambria"/>
                <a:cs typeface="Cambria"/>
              </a:defRPr>
            </a:lvl2pPr>
            <a:lvl3pPr>
              <a:defRPr sz="2000">
                <a:latin typeface="Cambria"/>
                <a:cs typeface="Cambria"/>
              </a:defRPr>
            </a:lvl3pPr>
            <a:lvl4pPr>
              <a:defRPr sz="1800">
                <a:latin typeface="Cambria"/>
                <a:cs typeface="Cambria"/>
              </a:defRPr>
            </a:lvl4pPr>
            <a:lvl5pPr>
              <a:defRPr sz="1800">
                <a:latin typeface="Cambria"/>
                <a:cs typeface="Cambri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>
                <a:latin typeface="Cambria"/>
                <a:cs typeface="Cambria"/>
              </a:defRPr>
            </a:lvl1pPr>
            <a:lvl2pPr>
              <a:defRPr sz="2400">
                <a:latin typeface="Cambria"/>
                <a:cs typeface="Cambria"/>
              </a:defRPr>
            </a:lvl2pPr>
            <a:lvl3pPr>
              <a:defRPr sz="2000">
                <a:latin typeface="Cambria"/>
                <a:cs typeface="Cambria"/>
              </a:defRPr>
            </a:lvl3pPr>
            <a:lvl4pPr>
              <a:defRPr sz="1800">
                <a:latin typeface="Cambria"/>
                <a:cs typeface="Cambria"/>
              </a:defRPr>
            </a:lvl4pPr>
            <a:lvl5pPr>
              <a:defRPr sz="1800">
                <a:latin typeface="Cambria"/>
                <a:cs typeface="Cambri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/>
                <a:cs typeface="Cambria"/>
              </a:defRPr>
            </a:lvl1pPr>
          </a:lstStyle>
          <a:p>
            <a:r>
              <a:rPr lang="de-CH" dirty="0" smtClean="0"/>
              <a:t>29.01.2016</a:t>
            </a:r>
            <a:endParaRPr lang="en-US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/>
                <a:cs typeface="Cambria"/>
              </a:defRPr>
            </a:lvl1pPr>
          </a:lstStyle>
          <a:p>
            <a:r>
              <a:rPr lang="en-US" dirty="0" smtClean="0"/>
              <a:t>Katie Jones</a:t>
            </a:r>
          </a:p>
          <a:p>
            <a:r>
              <a:rPr lang="en-US" dirty="0" err="1" smtClean="0"/>
              <a:t>Frederike</a:t>
            </a:r>
            <a:r>
              <a:rPr lang="en-US" dirty="0" smtClean="0"/>
              <a:t> </a:t>
            </a:r>
            <a:r>
              <a:rPr lang="en-US" dirty="0" err="1" smtClean="0"/>
              <a:t>Dümbgen</a:t>
            </a:r>
            <a:endParaRPr lang="en-US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  <a:cs typeface="Cambria"/>
              </a:defRPr>
            </a:lvl1pPr>
          </a:lstStyle>
          <a:p>
            <a:fld id="{650B5BBF-7EA4-AE40-9211-F5CA64DA190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07425" cy="685800"/>
          </a:xfrm>
        </p:spPr>
        <p:txBody>
          <a:bodyPr anchor="t"/>
          <a:lstStyle>
            <a:lvl1pPr algn="r">
              <a:defRPr sz="3400" b="1">
                <a:latin typeface="Cambria"/>
                <a:cs typeface="Cambria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92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834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de-CH" dirty="0" smtClean="0"/>
              <a:t>29.01.2016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r>
              <a:rPr lang="en-US" dirty="0" smtClean="0"/>
              <a:t>Katie Jones</a:t>
            </a:r>
            <a:br>
              <a:rPr lang="en-US" dirty="0" smtClean="0"/>
            </a:br>
            <a:r>
              <a:rPr lang="en-US" dirty="0" err="1" smtClean="0"/>
              <a:t>Frederike</a:t>
            </a:r>
            <a:r>
              <a:rPr lang="en-US" dirty="0" smtClean="0"/>
              <a:t> </a:t>
            </a:r>
            <a:r>
              <a:rPr lang="en-US" dirty="0" err="1" smtClean="0"/>
              <a:t>Dümbgen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Cambria"/>
                <a:cs typeface="Cambria"/>
              </a:defRPr>
            </a:lvl1pPr>
          </a:lstStyle>
          <a:p>
            <a:fld id="{650B5BBF-7EA4-AE40-9211-F5CA64DA190C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28600" y="228600"/>
            <a:ext cx="8763000" cy="6553200"/>
            <a:chOff x="144" y="144"/>
            <a:chExt cx="5520" cy="4128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08" y="144"/>
              <a:ext cx="4656" cy="4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de-DE">
                <a:latin typeface="Cambria"/>
                <a:cs typeface="Cambria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44" y="1104"/>
              <a:ext cx="48" cy="316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de-DE">
                <a:latin typeface="Cambria"/>
                <a:cs typeface="Cambri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4" r:id="rId3"/>
    <p:sldLayoutId id="2147483653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mbria"/>
          <a:ea typeface="+mj-ea"/>
          <a:cs typeface="Cambria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0"/>
        <a:buChar char="u"/>
        <a:defRPr kumimoji="1" sz="3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Char char="–"/>
        <a:defRPr kumimoji="1" sz="28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4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–"/>
        <a:defRPr kumimoji="1" sz="20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153399" cy="1362075"/>
          </a:xfrm>
        </p:spPr>
        <p:txBody>
          <a:bodyPr>
            <a:noAutofit/>
          </a:bodyPr>
          <a:lstStyle/>
          <a:p>
            <a:pPr algn="r"/>
            <a:r>
              <a:rPr lang="de-DE" sz="3200" spc="300" dirty="0" err="1" smtClean="0"/>
              <a:t>ImPro</a:t>
            </a:r>
            <a:r>
              <a:rPr lang="de-DE" sz="2600" spc="300" dirty="0" smtClean="0"/>
              <a:t> </a:t>
            </a:r>
            <a:br>
              <a:rPr lang="de-DE" sz="2600" spc="300" dirty="0" smtClean="0"/>
            </a:br>
            <a:r>
              <a:rPr lang="de-DE" sz="2600" spc="300" dirty="0" smtClean="0"/>
              <a:t>Professional Image Processing </a:t>
            </a:r>
            <a:r>
              <a:rPr lang="de-DE" sz="2600" spc="300" dirty="0" err="1" smtClean="0"/>
              <a:t>Application</a:t>
            </a:r>
            <a:r>
              <a:rPr lang="de-DE" sz="2600" spc="300" dirty="0" smtClean="0"/>
              <a:t> </a:t>
            </a:r>
            <a:r>
              <a:rPr lang="de-DE" sz="2600" spc="300" dirty="0" err="1"/>
              <a:t>f</a:t>
            </a:r>
            <a:r>
              <a:rPr lang="de-DE" sz="2600" spc="300" dirty="0" err="1" smtClean="0"/>
              <a:t>or</a:t>
            </a:r>
            <a:r>
              <a:rPr lang="de-DE" sz="2600" spc="300" dirty="0" smtClean="0"/>
              <a:t> </a:t>
            </a:r>
            <a:r>
              <a:rPr lang="de-DE" sz="2600" spc="300" dirty="0" err="1" smtClean="0"/>
              <a:t>Analytic</a:t>
            </a:r>
            <a:r>
              <a:rPr lang="de-DE" sz="2600" spc="300" dirty="0" smtClean="0"/>
              <a:t> </a:t>
            </a:r>
            <a:r>
              <a:rPr lang="de-DE" sz="2600" spc="300" dirty="0"/>
              <a:t>C</a:t>
            </a:r>
            <a:r>
              <a:rPr lang="de-DE" sz="2600" spc="300" dirty="0" smtClean="0"/>
              <a:t>olor </a:t>
            </a:r>
            <a:r>
              <a:rPr lang="de-DE" sz="2600" spc="300" dirty="0" err="1" smtClean="0"/>
              <a:t>Filtering</a:t>
            </a:r>
            <a:endParaRPr lang="de-DE" sz="3200" spc="300" dirty="0">
              <a:effectLst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772400" cy="2490787"/>
          </a:xfrm>
        </p:spPr>
        <p:txBody>
          <a:bodyPr/>
          <a:lstStyle/>
          <a:p>
            <a:r>
              <a:rPr lang="de-DE" sz="1800" i="1" dirty="0" smtClean="0">
                <a:solidFill>
                  <a:schemeClr val="tx1"/>
                </a:solidFill>
              </a:rPr>
              <a:t>Final </a:t>
            </a:r>
            <a:r>
              <a:rPr lang="de-DE" sz="1800" i="1" dirty="0" err="1" smtClean="0">
                <a:solidFill>
                  <a:schemeClr val="tx1"/>
                </a:solidFill>
              </a:rPr>
              <a:t>Presentation</a:t>
            </a:r>
            <a:endParaRPr lang="de-DE" sz="1800" i="1" dirty="0" smtClean="0">
              <a:solidFill>
                <a:schemeClr val="tx1"/>
              </a:solidFill>
            </a:endParaRPr>
          </a:p>
          <a:p>
            <a:r>
              <a:rPr lang="de-DE" sz="1800" i="1" dirty="0" smtClean="0">
                <a:solidFill>
                  <a:schemeClr val="tx1"/>
                </a:solidFill>
              </a:rPr>
              <a:t>Lab on Apps Development </a:t>
            </a:r>
            <a:r>
              <a:rPr lang="de-DE" sz="1800" i="1" dirty="0" err="1" smtClean="0">
                <a:solidFill>
                  <a:schemeClr val="tx1"/>
                </a:solidFill>
              </a:rPr>
              <a:t>for</a:t>
            </a:r>
            <a:r>
              <a:rPr lang="de-DE" sz="1800" i="1" dirty="0" smtClean="0">
                <a:solidFill>
                  <a:schemeClr val="tx1"/>
                </a:solidFill>
              </a:rPr>
              <a:t> </a:t>
            </a:r>
            <a:r>
              <a:rPr lang="de-DE" sz="1800" i="1" dirty="0" err="1" smtClean="0">
                <a:solidFill>
                  <a:schemeClr val="tx1"/>
                </a:solidFill>
              </a:rPr>
              <a:t>Android</a:t>
            </a:r>
            <a:endParaRPr lang="de-DE" sz="1800" i="1" dirty="0" smtClean="0">
              <a:solidFill>
                <a:schemeClr val="tx1"/>
              </a:solidFill>
            </a:endParaRPr>
          </a:p>
          <a:p>
            <a:r>
              <a:rPr lang="de-DE" sz="1800" i="1" dirty="0" err="1" smtClean="0">
                <a:solidFill>
                  <a:schemeClr val="tx1"/>
                </a:solidFill>
              </a:rPr>
              <a:t>Ecole</a:t>
            </a:r>
            <a:r>
              <a:rPr lang="de-DE" sz="1800" i="1" dirty="0" smtClean="0">
                <a:solidFill>
                  <a:schemeClr val="tx1"/>
                </a:solidFill>
              </a:rPr>
              <a:t> </a:t>
            </a:r>
            <a:r>
              <a:rPr lang="de-DE" sz="1800" i="1" dirty="0" err="1" smtClean="0">
                <a:solidFill>
                  <a:schemeClr val="tx1"/>
                </a:solidFill>
              </a:rPr>
              <a:t>Polytechique</a:t>
            </a:r>
            <a:r>
              <a:rPr lang="de-DE" sz="1800" i="1" dirty="0" smtClean="0">
                <a:solidFill>
                  <a:schemeClr val="tx1"/>
                </a:solidFill>
              </a:rPr>
              <a:t> </a:t>
            </a:r>
            <a:r>
              <a:rPr lang="de-DE" sz="1800" i="1" dirty="0" err="1" smtClean="0">
                <a:solidFill>
                  <a:schemeClr val="tx1"/>
                </a:solidFill>
              </a:rPr>
              <a:t>Fédérale</a:t>
            </a:r>
            <a:r>
              <a:rPr lang="de-DE" sz="1800" i="1" dirty="0" smtClean="0">
                <a:solidFill>
                  <a:schemeClr val="tx1"/>
                </a:solidFill>
              </a:rPr>
              <a:t> de Lausanne</a:t>
            </a:r>
            <a:endParaRPr lang="de-DE" sz="1800" i="1" dirty="0">
              <a:solidFill>
                <a:schemeClr val="tx1"/>
              </a:solidFill>
            </a:endParaRPr>
          </a:p>
          <a:p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Katie Jones </a:t>
            </a:r>
            <a:r>
              <a:rPr lang="de-DE" sz="1800" dirty="0" err="1" smtClean="0">
                <a:solidFill>
                  <a:schemeClr val="tx1"/>
                </a:solidFill>
              </a:rPr>
              <a:t>and</a:t>
            </a:r>
            <a:r>
              <a:rPr lang="de-DE" sz="1800" dirty="0" smtClean="0">
                <a:solidFill>
                  <a:schemeClr val="tx1"/>
                </a:solidFill>
              </a:rPr>
              <a:t> Frederike </a:t>
            </a:r>
            <a:r>
              <a:rPr lang="de-DE" sz="1800" dirty="0" err="1" smtClean="0">
                <a:solidFill>
                  <a:schemeClr val="tx1"/>
                </a:solidFill>
              </a:rPr>
              <a:t>Dümbgen</a:t>
            </a:r>
            <a:r>
              <a:rPr lang="de-DE" sz="1800" dirty="0" smtClean="0">
                <a:solidFill>
                  <a:schemeClr val="tx1"/>
                </a:solidFill>
              </a:rPr>
              <a:t/>
            </a:r>
            <a:br>
              <a:rPr lang="de-DE" sz="1800" dirty="0" smtClean="0">
                <a:solidFill>
                  <a:schemeClr val="tx1"/>
                </a:solidFill>
              </a:rPr>
            </a:br>
            <a:r>
              <a:rPr lang="de-DE" sz="1800" dirty="0" smtClean="0">
                <a:solidFill>
                  <a:schemeClr val="tx1"/>
                </a:solidFill>
              </a:rPr>
              <a:t>29.01.2016</a:t>
            </a:r>
          </a:p>
        </p:txBody>
      </p:sp>
    </p:spTree>
    <p:extLst>
      <p:ext uri="{BB962C8B-B14F-4D97-AF65-F5344CB8AC3E}">
        <p14:creationId xmlns:p14="http://schemas.microsoft.com/office/powerpoint/2010/main" val="32442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rgbClr val="868686"/>
                </a:solidFill>
              </a:rPr>
              <a:t>Application</a:t>
            </a:r>
            <a:r>
              <a:rPr lang="de-DE" dirty="0" smtClean="0">
                <a:solidFill>
                  <a:srgbClr val="868686"/>
                </a:solidFill>
              </a:rPr>
              <a:t> </a:t>
            </a:r>
            <a:r>
              <a:rPr lang="de-DE" dirty="0" err="1" smtClean="0">
                <a:solidFill>
                  <a:srgbClr val="868686"/>
                </a:solidFill>
              </a:rPr>
              <a:t>Idea</a:t>
            </a:r>
            <a:endParaRPr lang="de-DE" dirty="0">
              <a:solidFill>
                <a:srgbClr val="868686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29.01.2016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Katie Jones</a:t>
            </a:r>
            <a:br>
              <a:rPr lang="en-US" smtClean="0"/>
            </a:br>
            <a:r>
              <a:rPr lang="en-US" smtClean="0"/>
              <a:t>Frederike Dümbgen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Bild 2" descr="Screenshot_20160125-2142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58" y="1600200"/>
            <a:ext cx="3312842" cy="441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Structure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rgbClr val="868686"/>
                </a:solidFill>
              </a:rPr>
              <a:t>Image </a:t>
            </a:r>
            <a:r>
              <a:rPr lang="de-DE" dirty="0" err="1" smtClean="0">
                <a:solidFill>
                  <a:srgbClr val="868686"/>
                </a:solidFill>
              </a:rPr>
              <a:t>capture</a:t>
            </a:r>
            <a:endParaRPr lang="de-DE" dirty="0">
              <a:solidFill>
                <a:srgbClr val="868686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29.01.2016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Katie Jones</a:t>
            </a:r>
            <a:br>
              <a:rPr lang="en-US" smtClean="0"/>
            </a:br>
            <a:r>
              <a:rPr lang="en-US" smtClean="0"/>
              <a:t>Frederike Dümbgen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 bwMode="auto">
          <a:xfrm>
            <a:off x="838200" y="2133600"/>
            <a:ext cx="2514600" cy="3352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MainActivity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990600" y="2971800"/>
            <a:ext cx="2209800" cy="2362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MainFragment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657600" y="3810000"/>
            <a:ext cx="1981200" cy="1981200"/>
          </a:xfrm>
          <a:prstGeom prst="rect">
            <a:avLst/>
          </a:prstGeom>
          <a:solidFill>
            <a:srgbClr val="ADC2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StillFragment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371600" y="3505200"/>
            <a:ext cx="15240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cxnSp>
        <p:nvCxnSpPr>
          <p:cNvPr id="14" name="Gerade Verbindung mit Pfeil 13"/>
          <p:cNvCxnSpPr>
            <a:stCxn id="12" idx="3"/>
            <a:endCxn id="10" idx="1"/>
          </p:cNvCxnSpPr>
          <p:nvPr/>
        </p:nvCxnSpPr>
        <p:spPr bwMode="auto">
          <a:xfrm flipV="1">
            <a:off x="2895600" y="2664900"/>
            <a:ext cx="762000" cy="16404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2" idx="3"/>
            <a:endCxn id="11" idx="1"/>
          </p:cNvCxnSpPr>
          <p:nvPr/>
        </p:nvCxnSpPr>
        <p:spPr bwMode="auto">
          <a:xfrm>
            <a:off x="2895600" y="4305300"/>
            <a:ext cx="762000" cy="4953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hteck 12"/>
          <p:cNvSpPr/>
          <p:nvPr/>
        </p:nvSpPr>
        <p:spPr bwMode="auto">
          <a:xfrm>
            <a:off x="5867400" y="5208620"/>
            <a:ext cx="1676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latin typeface="Cambria"/>
                <a:cs typeface="Cambria"/>
              </a:rPr>
              <a:t>FileNamePicker</a:t>
            </a:r>
            <a:r>
              <a:rPr lang="de-DE" sz="1600" dirty="0" smtClean="0">
                <a:latin typeface="Cambria"/>
                <a:cs typeface="Cambria"/>
              </a:rPr>
              <a:t/>
            </a:r>
            <a:br>
              <a:rPr lang="de-DE" sz="1600" dirty="0" smtClean="0">
                <a:latin typeface="Cambria"/>
                <a:cs typeface="Cambria"/>
              </a:rPr>
            </a:br>
            <a:r>
              <a:rPr lang="de-DE" sz="1600" dirty="0" smtClean="0">
                <a:latin typeface="Cambria"/>
                <a:cs typeface="Cambria"/>
              </a:rPr>
              <a:t>Fragment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191000" y="5410200"/>
            <a:ext cx="838200" cy="304800"/>
          </a:xfrm>
          <a:prstGeom prst="rect">
            <a:avLst/>
          </a:prstGeom>
          <a:solidFill>
            <a:srgbClr val="FF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cxnSp>
        <p:nvCxnSpPr>
          <p:cNvPr id="17" name="Gerade Verbindung mit Pfeil 16"/>
          <p:cNvCxnSpPr>
            <a:stCxn id="16" idx="3"/>
            <a:endCxn id="13" idx="1"/>
          </p:cNvCxnSpPr>
          <p:nvPr/>
        </p:nvCxnSpPr>
        <p:spPr bwMode="auto">
          <a:xfrm flipV="1">
            <a:off x="5029200" y="5551520"/>
            <a:ext cx="838200" cy="1108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" name="Gruppierung 27"/>
          <p:cNvGrpSpPr/>
          <p:nvPr/>
        </p:nvGrpSpPr>
        <p:grpSpPr>
          <a:xfrm>
            <a:off x="3657600" y="1676400"/>
            <a:ext cx="3962400" cy="1976999"/>
            <a:chOff x="3657600" y="2133600"/>
            <a:chExt cx="3962400" cy="1976999"/>
          </a:xfrm>
        </p:grpSpPr>
        <p:sp>
          <p:nvSpPr>
            <p:cNvPr id="10" name="Rechteck 9"/>
            <p:cNvSpPr/>
            <p:nvPr/>
          </p:nvSpPr>
          <p:spPr bwMode="auto">
            <a:xfrm>
              <a:off x="3657600" y="2133600"/>
              <a:ext cx="1981200" cy="19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/>
                  <a:ea typeface="ＭＳ Ｐゴシック" charset="0"/>
                  <a:cs typeface="Cambria"/>
                </a:rPr>
                <a:t>LiveFragment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5943600" y="2819400"/>
              <a:ext cx="16764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 err="1" smtClean="0">
                  <a:latin typeface="Cambria"/>
                  <a:cs typeface="Cambria"/>
                </a:rPr>
                <a:t>FileOpener</a:t>
              </a:r>
              <a:r>
                <a:rPr lang="de-DE" sz="1600" dirty="0">
                  <a:latin typeface="Cambria"/>
                  <a:cs typeface="Cambria"/>
                </a:rPr>
                <a:t/>
              </a:r>
              <a:br>
                <a:rPr lang="de-DE" sz="1600" dirty="0">
                  <a:latin typeface="Cambria"/>
                  <a:cs typeface="Cambria"/>
                </a:rPr>
              </a:br>
              <a:r>
                <a:rPr lang="de-DE" sz="1600" dirty="0" smtClean="0">
                  <a:latin typeface="Cambria"/>
                  <a:cs typeface="Cambria"/>
                </a:rPr>
                <a:t>Fragment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4191000" y="3733800"/>
              <a:ext cx="838200" cy="304800"/>
            </a:xfrm>
            <a:prstGeom prst="rect">
              <a:avLst/>
            </a:prstGeom>
            <a:solidFill>
              <a:srgbClr val="FFFF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endParaRPr>
            </a:p>
          </p:txBody>
        </p:sp>
        <p:cxnSp>
          <p:nvCxnSpPr>
            <p:cNvPr id="20" name="Gerade Verbindung mit Pfeil 19"/>
            <p:cNvCxnSpPr>
              <a:stCxn id="19" idx="3"/>
              <a:endCxn id="18" idx="1"/>
            </p:cNvCxnSpPr>
            <p:nvPr/>
          </p:nvCxnSpPr>
          <p:spPr bwMode="auto">
            <a:xfrm flipV="1">
              <a:off x="5029200" y="3162300"/>
              <a:ext cx="914400" cy="72390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9" name="Rechteck 28"/>
          <p:cNvSpPr/>
          <p:nvPr/>
        </p:nvSpPr>
        <p:spPr bwMode="auto">
          <a:xfrm>
            <a:off x="3962400" y="2182780"/>
            <a:ext cx="1295400" cy="990600"/>
          </a:xfrm>
          <a:prstGeom prst="rect">
            <a:avLst/>
          </a:prstGeom>
          <a:solidFill>
            <a:srgbClr val="FF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latin typeface="Cambria"/>
                <a:cs typeface="Cambria"/>
              </a:rPr>
              <a:t>AutoFit</a:t>
            </a:r>
            <a:r>
              <a:rPr lang="de-DE" sz="1600" dirty="0" smtClean="0">
                <a:latin typeface="Cambria"/>
                <a:cs typeface="Cambria"/>
              </a:rPr>
              <a:t/>
            </a:r>
            <a:br>
              <a:rPr lang="de-DE" sz="1600" dirty="0" smtClean="0">
                <a:latin typeface="Cambria"/>
                <a:cs typeface="Cambria"/>
              </a:rPr>
            </a:br>
            <a:r>
              <a:rPr lang="de-DE" sz="1600" dirty="0" err="1" smtClean="0">
                <a:latin typeface="Cambria"/>
                <a:cs typeface="Cambria"/>
              </a:rPr>
              <a:t>Textureview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720288" y="4343400"/>
            <a:ext cx="914400" cy="914400"/>
          </a:xfrm>
          <a:prstGeom prst="rect">
            <a:avLst/>
          </a:prstGeom>
          <a:solidFill>
            <a:srgbClr val="FF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latin typeface="Cambria"/>
                <a:cs typeface="Cambria"/>
              </a:rPr>
              <a:t>Image</a:t>
            </a:r>
            <a:br>
              <a:rPr lang="de-DE" sz="1400" dirty="0" smtClean="0">
                <a:latin typeface="Cambria"/>
                <a:cs typeface="Cambria"/>
              </a:rPr>
            </a:br>
            <a:r>
              <a:rPr lang="de-DE" sz="1400" dirty="0" smtClean="0">
                <a:latin typeface="Cambria"/>
                <a:cs typeface="Cambria"/>
              </a:rPr>
              <a:t>View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latin typeface="Cambria"/>
                <a:cs typeface="Cambria"/>
              </a:rPr>
              <a:t/>
            </a:r>
            <a:br>
              <a:rPr lang="de-DE" sz="1400" dirty="0" smtClean="0">
                <a:latin typeface="Cambria"/>
                <a:cs typeface="Cambria"/>
              </a:rPr>
            </a:br>
            <a:r>
              <a:rPr lang="de-DE" sz="1400" b="1" dirty="0" smtClean="0">
                <a:latin typeface="Cambria"/>
                <a:cs typeface="Cambria"/>
              </a:rPr>
              <a:t>Original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cs typeface="Cambria"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4670352" y="4343400"/>
            <a:ext cx="914400" cy="914400"/>
          </a:xfrm>
          <a:prstGeom prst="rect">
            <a:avLst/>
          </a:prstGeom>
          <a:solidFill>
            <a:srgbClr val="FFFF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latin typeface="Cambria"/>
                <a:cs typeface="Cambria"/>
              </a:rPr>
              <a:t>Image</a:t>
            </a:r>
            <a:br>
              <a:rPr lang="de-DE" sz="1400" dirty="0" smtClean="0">
                <a:latin typeface="Cambria"/>
                <a:cs typeface="Cambria"/>
              </a:rPr>
            </a:br>
            <a:r>
              <a:rPr lang="de-DE" sz="1400" dirty="0" smtClean="0">
                <a:latin typeface="Cambria"/>
                <a:cs typeface="Cambria"/>
              </a:rPr>
              <a:t>View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latin typeface="Cambria"/>
                <a:cs typeface="Cambria"/>
              </a:rPr>
              <a:t/>
            </a:r>
            <a:br>
              <a:rPr lang="de-DE" sz="1400" dirty="0" smtClean="0">
                <a:latin typeface="Cambria"/>
                <a:cs typeface="Cambria"/>
              </a:rPr>
            </a:br>
            <a:r>
              <a:rPr lang="de-DE" sz="1400" b="1" dirty="0" err="1" smtClean="0">
                <a:latin typeface="Cambria"/>
                <a:cs typeface="Cambria"/>
              </a:rPr>
              <a:t>Filtered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cs typeface="Cambria"/>
            </a:endParaRPr>
          </a:p>
        </p:txBody>
      </p:sp>
      <p:sp>
        <p:nvSpPr>
          <p:cNvPr id="48" name="Rechteck 47"/>
          <p:cNvSpPr/>
          <p:nvPr/>
        </p:nvSpPr>
        <p:spPr bwMode="auto">
          <a:xfrm>
            <a:off x="6248400" y="3276600"/>
            <a:ext cx="2514600" cy="68580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b="1" dirty="0" err="1" smtClean="0">
                <a:latin typeface="Cambria"/>
                <a:cs typeface="Cambria"/>
              </a:rPr>
              <a:t>Load</a:t>
            </a:r>
            <a:r>
              <a:rPr lang="de-DE" sz="1600" b="1" dirty="0" smtClean="0">
                <a:latin typeface="Cambria"/>
                <a:cs typeface="Cambria"/>
              </a:rPr>
              <a:t> </a:t>
            </a:r>
            <a:r>
              <a:rPr lang="de-DE" sz="1600" b="1" dirty="0" err="1" smtClean="0">
                <a:latin typeface="Cambria"/>
                <a:cs typeface="Cambria"/>
              </a:rPr>
              <a:t>image</a:t>
            </a:r>
            <a:r>
              <a:rPr lang="de-DE" sz="1600" b="1" dirty="0">
                <a:latin typeface="Cambria"/>
                <a:cs typeface="Cambria"/>
              </a:rPr>
              <a:t> </a:t>
            </a:r>
            <a:r>
              <a:rPr lang="de-DE" sz="1600" b="1" dirty="0" smtClean="0">
                <a:latin typeface="Cambria"/>
                <a:cs typeface="Cambria"/>
              </a:rPr>
              <a:t/>
            </a:r>
            <a:br>
              <a:rPr lang="de-DE" sz="1600" b="1" dirty="0" smtClean="0">
                <a:latin typeface="Cambria"/>
                <a:cs typeface="Cambria"/>
              </a:rPr>
            </a:b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from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external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storage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cxnSp>
        <p:nvCxnSpPr>
          <p:cNvPr id="49" name="Gerade Verbindung 48"/>
          <p:cNvCxnSpPr>
            <a:stCxn id="48" idx="0"/>
            <a:endCxn id="18" idx="2"/>
          </p:cNvCxnSpPr>
          <p:nvPr/>
        </p:nvCxnSpPr>
        <p:spPr bwMode="auto">
          <a:xfrm flipH="1" flipV="1">
            <a:off x="6781800" y="3048000"/>
            <a:ext cx="723900" cy="228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hteck 57"/>
          <p:cNvSpPr/>
          <p:nvPr/>
        </p:nvSpPr>
        <p:spPr bwMode="auto">
          <a:xfrm>
            <a:off x="6248400" y="4038600"/>
            <a:ext cx="2514600" cy="106680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Save 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image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filtered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 +</a:t>
            </a: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 </a:t>
            </a:r>
            <a:r>
              <a:rPr kumimoji="0" lang="de-DE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textfile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original + SQL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cxnSp>
        <p:nvCxnSpPr>
          <p:cNvPr id="73" name="Gerade Verbindung 72"/>
          <p:cNvCxnSpPr>
            <a:stCxn id="58" idx="2"/>
            <a:endCxn id="13" idx="0"/>
          </p:cNvCxnSpPr>
          <p:nvPr/>
        </p:nvCxnSpPr>
        <p:spPr bwMode="auto">
          <a:xfrm flipH="1">
            <a:off x="6705600" y="5105400"/>
            <a:ext cx="800100" cy="10322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127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3625" cy="1219200"/>
          </a:xfrm>
        </p:spPr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Structure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chemeClr val="bg2"/>
                </a:solidFill>
              </a:rPr>
              <a:t>Filtering</a:t>
            </a:r>
            <a:r>
              <a:rPr lang="de-DE" dirty="0" smtClean="0">
                <a:solidFill>
                  <a:schemeClr val="bg2"/>
                </a:solidFill>
              </a:rPr>
              <a:t> </a:t>
            </a:r>
            <a:r>
              <a:rPr lang="de-DE" dirty="0" err="1" smtClean="0">
                <a:solidFill>
                  <a:schemeClr val="bg2"/>
                </a:solidFill>
              </a:rPr>
              <a:t>setup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dirty="0" smtClean="0"/>
              <a:t>29.01.2016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Katie Jones</a:t>
            </a:r>
            <a:br>
              <a:rPr lang="en-US" smtClean="0"/>
            </a:br>
            <a:r>
              <a:rPr lang="en-US" smtClean="0"/>
              <a:t>Frederike Dümbgen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Rechteck 15"/>
          <p:cNvSpPr/>
          <p:nvPr/>
        </p:nvSpPr>
        <p:spPr bwMode="auto">
          <a:xfrm>
            <a:off x="3352800" y="2286000"/>
            <a:ext cx="2514600" cy="3352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MainActivity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505200" y="3124200"/>
            <a:ext cx="2209800" cy="23622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MainFragment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886200" y="3662460"/>
            <a:ext cx="1524000" cy="1671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1143000" y="1828800"/>
            <a:ext cx="152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Menu Fragment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cxnSp>
        <p:nvCxnSpPr>
          <p:cNvPr id="20" name="Gerade Verbindung mit Pfeil 19"/>
          <p:cNvCxnSpPr>
            <a:endCxn id="19" idx="3"/>
          </p:cNvCxnSpPr>
          <p:nvPr/>
        </p:nvCxnSpPr>
        <p:spPr bwMode="auto">
          <a:xfrm flipH="1" flipV="1">
            <a:off x="2667000" y="2171700"/>
            <a:ext cx="838200" cy="8001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hteck 22"/>
          <p:cNvSpPr/>
          <p:nvPr/>
        </p:nvSpPr>
        <p:spPr bwMode="auto">
          <a:xfrm>
            <a:off x="3505200" y="275185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4724400" y="27432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6553200" y="1828800"/>
            <a:ext cx="152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Colorbar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Fragment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cxnSp>
        <p:nvCxnSpPr>
          <p:cNvPr id="26" name="Gerade Verbindung mit Pfeil 25"/>
          <p:cNvCxnSpPr>
            <a:stCxn id="24" idx="3"/>
            <a:endCxn id="25" idx="1"/>
          </p:cNvCxnSpPr>
          <p:nvPr/>
        </p:nvCxnSpPr>
        <p:spPr bwMode="auto">
          <a:xfrm flipV="1">
            <a:off x="5715000" y="2171700"/>
            <a:ext cx="838200" cy="7239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Rechteck 38"/>
          <p:cNvSpPr/>
          <p:nvPr/>
        </p:nvSpPr>
        <p:spPr bwMode="auto">
          <a:xfrm>
            <a:off x="762000" y="2819400"/>
            <a:ext cx="1981200" cy="259080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600" b="1" dirty="0" err="1" smtClean="0">
                <a:latin typeface="Cambria"/>
                <a:cs typeface="Cambria"/>
              </a:rPr>
              <a:t>Filtering</a:t>
            </a:r>
            <a:r>
              <a:rPr lang="de-DE" sz="1600" b="1" dirty="0" smtClean="0">
                <a:latin typeface="Cambria"/>
                <a:cs typeface="Cambria"/>
              </a:rPr>
              <a:t> </a:t>
            </a:r>
            <a:r>
              <a:rPr lang="de-DE" sz="1600" b="1" dirty="0" err="1" smtClean="0">
                <a:latin typeface="Cambria"/>
                <a:cs typeface="Cambria"/>
              </a:rPr>
              <a:t>Scheme</a:t>
            </a:r>
            <a:endParaRPr lang="de-DE" sz="1600" b="1" dirty="0" smtClean="0">
              <a:latin typeface="Cambria"/>
              <a:cs typeface="Cambria"/>
            </a:endParaRPr>
          </a:p>
          <a:p>
            <a:pPr indent="-285750">
              <a:buFont typeface="Arial"/>
              <a:buChar char="•"/>
            </a:pPr>
            <a:r>
              <a:rPr lang="de-DE" sz="1600" dirty="0" smtClean="0">
                <a:latin typeface="Cambria"/>
                <a:cs typeface="Cambria"/>
              </a:rPr>
              <a:t>RGB</a:t>
            </a:r>
          </a:p>
          <a:p>
            <a:pPr indent="-285750">
              <a:buFont typeface="Arial"/>
              <a:buChar char="•"/>
            </a:pPr>
            <a:r>
              <a:rPr lang="de-DE" sz="1600" dirty="0" smtClean="0">
                <a:latin typeface="Cambria"/>
                <a:cs typeface="Cambria"/>
              </a:rPr>
              <a:t>CMYK</a:t>
            </a:r>
          </a:p>
          <a:p>
            <a:pPr indent="-285750">
              <a:buFont typeface="Arial"/>
              <a:buChar char="•"/>
            </a:pPr>
            <a:r>
              <a:rPr lang="de-DE" sz="1600" dirty="0" smtClean="0">
                <a:latin typeface="Cambria"/>
                <a:cs typeface="Cambria"/>
              </a:rPr>
              <a:t>HSV</a:t>
            </a:r>
            <a:endParaRPr lang="de-DE" sz="1600" dirty="0">
              <a:latin typeface="Cambria"/>
              <a:cs typeface="Cambria"/>
            </a:endParaRPr>
          </a:p>
          <a:p>
            <a:r>
              <a:rPr lang="de-DE" sz="1600" b="1" dirty="0" smtClean="0">
                <a:latin typeface="Cambria"/>
                <a:cs typeface="Cambria"/>
              </a:rPr>
              <a:t>Quality</a:t>
            </a:r>
          </a:p>
          <a:p>
            <a:pPr indent="-285750">
              <a:buFont typeface="Arial"/>
              <a:buChar char="•"/>
            </a:pPr>
            <a:r>
              <a:rPr lang="de-DE" sz="1600" dirty="0">
                <a:latin typeface="Cambria"/>
                <a:cs typeface="Cambria"/>
              </a:rPr>
              <a:t>5</a:t>
            </a:r>
            <a:r>
              <a:rPr lang="de-DE" sz="1600" dirty="0" smtClean="0">
                <a:latin typeface="Cambria"/>
                <a:cs typeface="Cambria"/>
              </a:rPr>
              <a:t>-100%</a:t>
            </a:r>
          </a:p>
          <a:p>
            <a:r>
              <a:rPr lang="de-DE" sz="1600" b="1" dirty="0" smtClean="0">
                <a:latin typeface="Cambria"/>
                <a:cs typeface="Cambria"/>
              </a:rPr>
              <a:t>Image </a:t>
            </a:r>
            <a:r>
              <a:rPr lang="de-DE" sz="1600" b="1" dirty="0" err="1" smtClean="0">
                <a:latin typeface="Cambria"/>
                <a:cs typeface="Cambria"/>
              </a:rPr>
              <a:t>format</a:t>
            </a:r>
            <a:endParaRPr lang="de-DE" sz="1600" b="1" dirty="0" smtClean="0">
              <a:latin typeface="Cambria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png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lang="de-DE" sz="1600" dirty="0" smtClean="0">
                <a:latin typeface="Cambria"/>
                <a:cs typeface="Cambria"/>
              </a:rPr>
              <a:t>.</a:t>
            </a:r>
            <a:r>
              <a:rPr lang="de-DE" sz="1600" dirty="0" err="1" smtClean="0">
                <a:latin typeface="Cambria"/>
                <a:cs typeface="Cambria"/>
              </a:rPr>
              <a:t>jpeg</a:t>
            </a:r>
            <a:endParaRPr lang="de-DE" sz="1600" dirty="0" smtClean="0">
              <a:latin typeface="Cambria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webp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477000" y="2819400"/>
            <a:ext cx="1676400" cy="83820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 dirty="0" smtClean="0">
                <a:latin typeface="Cambria"/>
                <a:cs typeface="Cambria"/>
              </a:rPr>
              <a:t>Filter </a:t>
            </a:r>
            <a:r>
              <a:rPr lang="de-DE" sz="1600" b="1" dirty="0" err="1" smtClean="0">
                <a:latin typeface="Cambria"/>
                <a:cs typeface="Cambria"/>
              </a:rPr>
              <a:t>range</a:t>
            </a:r>
            <a:endParaRPr lang="de-DE" sz="1600" b="1" dirty="0" smtClean="0">
              <a:latin typeface="Cambria"/>
              <a:cs typeface="Cambri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for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each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component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/>
                <a:ea typeface="ＭＳ Ｐゴシック" charset="0"/>
                <a:cs typeface="Cambria"/>
              </a:rPr>
              <a:t> 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/>
              <a:ea typeface="ＭＳ Ｐゴシック" charset="0"/>
              <a:cs typeface="Cambria"/>
            </a:endParaRPr>
          </a:p>
        </p:txBody>
      </p:sp>
      <p:cxnSp>
        <p:nvCxnSpPr>
          <p:cNvPr id="42" name="Gerade Verbindung 41"/>
          <p:cNvCxnSpPr>
            <a:stCxn id="39" idx="0"/>
            <a:endCxn id="19" idx="2"/>
          </p:cNvCxnSpPr>
          <p:nvPr/>
        </p:nvCxnSpPr>
        <p:spPr bwMode="auto">
          <a:xfrm flipV="1">
            <a:off x="1752600" y="2514600"/>
            <a:ext cx="152400" cy="3048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Gerade Verbindung 42"/>
          <p:cNvCxnSpPr>
            <a:stCxn id="40" idx="0"/>
            <a:endCxn id="25" idx="2"/>
          </p:cNvCxnSpPr>
          <p:nvPr/>
        </p:nvCxnSpPr>
        <p:spPr bwMode="auto">
          <a:xfrm flipV="1">
            <a:off x="7315200" y="2514600"/>
            <a:ext cx="0" cy="3048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079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rgbClr val="868686"/>
                </a:solidFill>
              </a:rPr>
              <a:t>Image Processing</a:t>
            </a:r>
            <a:endParaRPr lang="de-DE" dirty="0">
              <a:solidFill>
                <a:srgbClr val="868686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680000"/>
          </a:xfrm>
        </p:spPr>
        <p:txBody>
          <a:bodyPr/>
          <a:lstStyle/>
          <a:p>
            <a:r>
              <a:rPr lang="de-DE" sz="2400" dirty="0" smtClean="0"/>
              <a:t>Color </a:t>
            </a:r>
            <a:r>
              <a:rPr lang="de-DE" sz="2400" dirty="0" err="1" smtClean="0"/>
              <a:t>Conversion</a:t>
            </a:r>
            <a:r>
              <a:rPr lang="de-DE" sz="2400" dirty="0" smtClean="0"/>
              <a:t> RGB/HSV/CMYK</a:t>
            </a:r>
            <a:endParaRPr lang="de-DE" sz="2400" dirty="0"/>
          </a:p>
          <a:p>
            <a:pPr lvl="1"/>
            <a:r>
              <a:rPr lang="de-DE" sz="2400" dirty="0" err="1" smtClean="0"/>
              <a:t>OpenCV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common</a:t>
            </a:r>
            <a:r>
              <a:rPr lang="de-DE" sz="2400" dirty="0" smtClean="0"/>
              <a:t> RGB/HSV</a:t>
            </a:r>
          </a:p>
          <a:p>
            <a:pPr lvl="1"/>
            <a:r>
              <a:rPr lang="de-DE" sz="2400" dirty="0" err="1"/>
              <a:t>O</a:t>
            </a:r>
            <a:r>
              <a:rPr lang="de-DE" sz="2400" dirty="0" err="1" smtClean="0"/>
              <a:t>wn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implementation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unsupported</a:t>
            </a:r>
            <a:r>
              <a:rPr lang="de-DE" sz="2400" dirty="0" smtClean="0"/>
              <a:t> </a:t>
            </a:r>
            <a:r>
              <a:rPr lang="de-DE" sz="2400" dirty="0" err="1" smtClean="0"/>
              <a:t>format</a:t>
            </a:r>
            <a:r>
              <a:rPr lang="de-DE" sz="2400" dirty="0" smtClean="0"/>
              <a:t> CMYK</a:t>
            </a:r>
          </a:p>
          <a:p>
            <a:r>
              <a:rPr lang="de-DE" sz="2400" dirty="0" err="1" smtClean="0"/>
              <a:t>Thresholding</a:t>
            </a:r>
            <a:endParaRPr lang="de-DE" sz="2400" dirty="0"/>
          </a:p>
          <a:p>
            <a:pPr lvl="1"/>
            <a:r>
              <a:rPr lang="de-DE" sz="2400" dirty="0" err="1" smtClean="0"/>
              <a:t>Local</a:t>
            </a:r>
            <a:r>
              <a:rPr lang="de-DE" sz="2400" dirty="0" smtClean="0"/>
              <a:t>, </a:t>
            </a:r>
            <a:r>
              <a:rPr lang="de-DE" sz="2400" dirty="0" err="1" smtClean="0"/>
              <a:t>pixelwise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implementation</a:t>
            </a:r>
            <a:r>
              <a:rPr lang="de-DE" sz="2400" dirty="0" smtClean="0"/>
              <a:t> </a:t>
            </a:r>
          </a:p>
          <a:p>
            <a:pPr marL="0" indent="0">
              <a:buNone/>
            </a:pPr>
            <a:endParaRPr lang="de-DE" sz="2400" dirty="0" smtClean="0"/>
          </a:p>
          <a:p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 err="1" smtClean="0"/>
              <a:t>Filtering</a:t>
            </a:r>
            <a:r>
              <a:rPr lang="de-DE" sz="2400" dirty="0" smtClean="0"/>
              <a:t> </a:t>
            </a:r>
            <a:r>
              <a:rPr lang="de-DE" sz="2400" dirty="0" err="1" smtClean="0"/>
              <a:t>Intent</a:t>
            </a:r>
            <a:r>
              <a:rPr lang="de-DE" sz="2400" dirty="0" smtClean="0"/>
              <a:t> </a:t>
            </a:r>
            <a:r>
              <a:rPr lang="de-DE" sz="2400" dirty="0" err="1" smtClean="0"/>
              <a:t>created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run</a:t>
            </a:r>
            <a:r>
              <a:rPr lang="de-DE" sz="2400" dirty="0" smtClean="0"/>
              <a:t> in </a:t>
            </a:r>
            <a:r>
              <a:rPr lang="de-DE" sz="2400" dirty="0" err="1" smtClean="0"/>
              <a:t>background</a:t>
            </a:r>
            <a:endParaRPr lang="de-DE" sz="2400" dirty="0" smtClean="0"/>
          </a:p>
          <a:p>
            <a:r>
              <a:rPr lang="de-DE" sz="2400" dirty="0" smtClean="0"/>
              <a:t>Pictures </a:t>
            </a:r>
            <a:r>
              <a:rPr lang="de-DE" sz="2400" dirty="0" err="1" smtClean="0"/>
              <a:t>saved</a:t>
            </a:r>
            <a:r>
              <a:rPr lang="de-DE" sz="2400" dirty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png</a:t>
            </a:r>
            <a:r>
              <a:rPr lang="de-DE" sz="2400" dirty="0" smtClean="0"/>
              <a:t>, </a:t>
            </a:r>
            <a:r>
              <a:rPr lang="de-DE" sz="2400" dirty="0" err="1" smtClean="0"/>
              <a:t>jpg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webp</a:t>
            </a:r>
            <a:r>
              <a:rPr lang="de-DE" sz="2400" dirty="0" smtClean="0"/>
              <a:t>. Applied </a:t>
            </a:r>
            <a:r>
              <a:rPr lang="de-DE" sz="2400" dirty="0" err="1" smtClean="0"/>
              <a:t>filter</a:t>
            </a:r>
            <a:r>
              <a:rPr lang="de-DE" sz="2400" dirty="0" smtClean="0"/>
              <a:t> 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29.01.2016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Katie Jones</a:t>
            </a:r>
            <a:br>
              <a:rPr lang="en-US" dirty="0" smtClean="0"/>
            </a:br>
            <a:r>
              <a:rPr lang="en-US" dirty="0" err="1" smtClean="0"/>
              <a:t>Frederike</a:t>
            </a:r>
            <a:r>
              <a:rPr lang="en-US" dirty="0" smtClean="0"/>
              <a:t> </a:t>
            </a:r>
            <a:r>
              <a:rPr lang="en-US" dirty="0" err="1" smtClean="0"/>
              <a:t>Dümbgen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Bild 12" descr="Screen Shot 2016-01-25 at 23.15.0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3"/>
          <a:stretch/>
        </p:blipFill>
        <p:spPr>
          <a:xfrm>
            <a:off x="838200" y="3944800"/>
            <a:ext cx="3098800" cy="1008200"/>
          </a:xfrm>
          <a:prstGeom prst="rect">
            <a:avLst/>
          </a:prstGeom>
        </p:spPr>
      </p:pic>
      <p:pic>
        <p:nvPicPr>
          <p:cNvPr id="16" name="Bild 15" descr="Screen Shot 2016-01-25 at 23.15.0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17"/>
          <a:stretch/>
        </p:blipFill>
        <p:spPr>
          <a:xfrm>
            <a:off x="4218181" y="3944799"/>
            <a:ext cx="317321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5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 smtClean="0"/>
              <a:t>Aspects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>
                <a:solidFill>
                  <a:srgbClr val="868686"/>
                </a:solidFill>
              </a:rPr>
              <a:t>Camera</a:t>
            </a:r>
            <a:r>
              <a:rPr lang="de-DE" dirty="0" smtClean="0">
                <a:solidFill>
                  <a:srgbClr val="868686"/>
                </a:solidFill>
              </a:rPr>
              <a:t> </a:t>
            </a:r>
            <a:r>
              <a:rPr lang="de-DE" dirty="0">
                <a:solidFill>
                  <a:srgbClr val="868686"/>
                </a:solidFill>
              </a:rPr>
              <a:t>H</a:t>
            </a:r>
            <a:r>
              <a:rPr lang="de-DE" dirty="0" smtClean="0">
                <a:solidFill>
                  <a:srgbClr val="868686"/>
                </a:solidFill>
              </a:rPr>
              <a:t>andling</a:t>
            </a:r>
            <a:endParaRPr lang="de-DE" dirty="0">
              <a:solidFill>
                <a:srgbClr val="868686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android.hardware.camera2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handle </a:t>
            </a:r>
            <a:r>
              <a:rPr lang="de-DE" dirty="0" err="1" smtClean="0"/>
              <a:t>cameras</a:t>
            </a:r>
            <a:endParaRPr lang="de-DE" dirty="0" smtClean="0"/>
          </a:p>
          <a:p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adapts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29.01.2016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Katie Jones</a:t>
            </a:r>
            <a:br>
              <a:rPr lang="en-US" smtClean="0"/>
            </a:br>
            <a:r>
              <a:rPr lang="en-US" smtClean="0"/>
              <a:t>Frederike Dümbgen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Bild 6" descr="Screenshot_20160125-2142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07524"/>
            <a:ext cx="1676400" cy="2235200"/>
          </a:xfrm>
          <a:prstGeom prst="rect">
            <a:avLst/>
          </a:prstGeom>
        </p:spPr>
      </p:pic>
      <p:pic>
        <p:nvPicPr>
          <p:cNvPr id="8" name="Bild 7" descr="2016-01-25 23.24.1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/>
          <a:stretch/>
        </p:blipFill>
        <p:spPr>
          <a:xfrm rot="16200000">
            <a:off x="4438626" y="3409977"/>
            <a:ext cx="224795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>
                <a:solidFill>
                  <a:srgbClr val="868686"/>
                </a:solidFill>
              </a:rPr>
              <a:t>SQLite</a:t>
            </a:r>
            <a:r>
              <a:rPr lang="de-DE" dirty="0">
                <a:solidFill>
                  <a:srgbClr val="868686"/>
                </a:solidFill>
              </a:rPr>
              <a:t> </a:t>
            </a:r>
            <a:r>
              <a:rPr lang="de-DE" dirty="0" smtClean="0">
                <a:solidFill>
                  <a:srgbClr val="868686"/>
                </a:solidFill>
              </a:rPr>
              <a:t>Database</a:t>
            </a:r>
            <a:endParaRPr lang="de-DE" dirty="0">
              <a:solidFill>
                <a:srgbClr val="868686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save </a:t>
            </a:r>
            <a:r>
              <a:rPr lang="de-DE" b="1" dirty="0" err="1" smtClean="0"/>
              <a:t>filter</a:t>
            </a:r>
            <a:r>
              <a:rPr lang="de-DE" b="1" dirty="0" smtClean="0"/>
              <a:t> </a:t>
            </a:r>
            <a:r>
              <a:rPr lang="de-DE" b="1" dirty="0" err="1" smtClean="0"/>
              <a:t>parameters</a:t>
            </a:r>
            <a:r>
              <a:rPr lang="de-DE" b="1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original </a:t>
            </a:r>
            <a:r>
              <a:rPr lang="de-DE" dirty="0" err="1" smtClean="0"/>
              <a:t>image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original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loaded</a:t>
            </a:r>
            <a:r>
              <a:rPr lang="de-DE" dirty="0" smtClean="0"/>
              <a:t>,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b="1" dirty="0" err="1" smtClean="0"/>
              <a:t>filter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err="1" smtClean="0"/>
              <a:t>compression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Saved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filename</a:t>
            </a:r>
            <a:endParaRPr lang="de-DE" dirty="0" smtClean="0"/>
          </a:p>
          <a:p>
            <a:pPr lvl="2"/>
            <a:r>
              <a:rPr lang="de-DE" dirty="0" err="1" smtClean="0"/>
              <a:t>quality</a:t>
            </a:r>
            <a:endParaRPr lang="de-DE" dirty="0" smtClean="0"/>
          </a:p>
          <a:p>
            <a:pPr lvl="2"/>
            <a:r>
              <a:rPr lang="de-DE" dirty="0" smtClean="0"/>
              <a:t>type</a:t>
            </a:r>
          </a:p>
          <a:p>
            <a:pPr lvl="2"/>
            <a:r>
              <a:rPr lang="de-DE" dirty="0" err="1" smtClean="0"/>
              <a:t>filtersettings</a:t>
            </a:r>
            <a:endParaRPr lang="de-DE" dirty="0" smtClean="0"/>
          </a:p>
          <a:p>
            <a:pPr lvl="2"/>
            <a:r>
              <a:rPr lang="de-DE" dirty="0" err="1" smtClean="0"/>
              <a:t>id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29.01.2016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Katie Jones</a:t>
            </a:r>
            <a:br>
              <a:rPr lang="en-US" smtClean="0"/>
            </a:br>
            <a:r>
              <a:rPr lang="en-US" smtClean="0"/>
              <a:t>Frederike Dümbgen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>
                <a:solidFill>
                  <a:srgbClr val="868686"/>
                </a:solidFill>
              </a:rPr>
              <a:t>Suggested</a:t>
            </a:r>
            <a:r>
              <a:rPr lang="de-DE" dirty="0">
                <a:solidFill>
                  <a:srgbClr val="868686"/>
                </a:solidFill>
              </a:rPr>
              <a:t> </a:t>
            </a:r>
            <a:r>
              <a:rPr lang="de-DE" dirty="0" err="1">
                <a:solidFill>
                  <a:srgbClr val="868686"/>
                </a:solidFill>
              </a:rPr>
              <a:t>Improvements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DE" sz="2400" dirty="0" err="1" smtClean="0"/>
              <a:t>Filtering</a:t>
            </a:r>
            <a:endParaRPr lang="de-DE" sz="2400" dirty="0" smtClean="0"/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de-DE" sz="2400" dirty="0"/>
              <a:t>Filter </a:t>
            </a:r>
            <a:r>
              <a:rPr lang="de-DE" sz="2400" dirty="0" err="1"/>
              <a:t>range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max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min (e.g. 150 </a:t>
            </a:r>
            <a:r>
              <a:rPr lang="de-DE" sz="2400" dirty="0" err="1"/>
              <a:t>to</a:t>
            </a:r>
            <a:r>
              <a:rPr lang="de-DE" sz="2400" dirty="0"/>
              <a:t> 20)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de-DE" sz="2400" dirty="0" smtClean="0"/>
              <a:t>Live </a:t>
            </a:r>
            <a:r>
              <a:rPr lang="de-DE" sz="2400" dirty="0" err="1"/>
              <a:t>filtering</a:t>
            </a:r>
            <a:r>
              <a:rPr lang="de-DE" sz="2400" dirty="0"/>
              <a:t> </a:t>
            </a:r>
            <a:r>
              <a:rPr lang="de-DE" sz="2400" dirty="0" smtClean="0"/>
              <a:t>in </a:t>
            </a:r>
            <a:r>
              <a:rPr lang="de-DE" sz="2400" dirty="0" err="1" smtClean="0"/>
              <a:t>addition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still </a:t>
            </a:r>
            <a:r>
              <a:rPr lang="de-DE" sz="2400" dirty="0" err="1" smtClean="0"/>
              <a:t>filtering</a:t>
            </a:r>
            <a:endParaRPr lang="de-DE" sz="24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DE" sz="2400" dirty="0" smtClean="0"/>
              <a:t>Layout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de-DE" sz="2400" dirty="0" smtClean="0"/>
              <a:t>Change </a:t>
            </a:r>
            <a:r>
              <a:rPr lang="de-DE" sz="2400" dirty="0" err="1" smtClean="0"/>
              <a:t>fragment</a:t>
            </a:r>
            <a:r>
              <a:rPr lang="de-DE" sz="2400" dirty="0" smtClean="0"/>
              <a:t> </a:t>
            </a:r>
            <a:r>
              <a:rPr lang="de-DE" sz="2400" dirty="0" err="1" smtClean="0"/>
              <a:t>layout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smartphones</a:t>
            </a:r>
            <a:r>
              <a:rPr lang="de-DE" sz="2400" dirty="0" smtClean="0"/>
              <a:t>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de-DE" sz="2400" dirty="0" err="1" smtClean="0"/>
              <a:t>Use</a:t>
            </a:r>
            <a:r>
              <a:rPr lang="de-DE" sz="2400" dirty="0" smtClean="0"/>
              <a:t> back </a:t>
            </a:r>
            <a:r>
              <a:rPr lang="de-DE" sz="2400" dirty="0" err="1" smtClean="0"/>
              <a:t>button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switch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</a:t>
            </a:r>
            <a:r>
              <a:rPr lang="de-DE" sz="2400" dirty="0" err="1" smtClean="0"/>
              <a:t>fragments</a:t>
            </a:r>
            <a:endParaRPr lang="de-DE" sz="2400" dirty="0" smtClean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de-DE" sz="2400" dirty="0" smtClean="0"/>
              <a:t>Help </a:t>
            </a:r>
            <a:r>
              <a:rPr lang="de-DE" sz="2400" dirty="0" err="1" smtClean="0"/>
              <a:t>buttons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comfort</a:t>
            </a:r>
            <a:endParaRPr lang="de-DE" sz="2400" dirty="0" smtClean="0"/>
          </a:p>
          <a:p>
            <a:pPr lvl="1">
              <a:spcBef>
                <a:spcPts val="0"/>
              </a:spcBef>
              <a:spcAft>
                <a:spcPts val="2400"/>
              </a:spcAft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29.01.2016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Katie Jones</a:t>
            </a:r>
            <a:br>
              <a:rPr lang="en-US" smtClean="0"/>
            </a:br>
            <a:r>
              <a:rPr lang="en-US" smtClean="0"/>
              <a:t>Frederike Dümbgen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58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M01069062">
  <a:themeElements>
    <a:clrScheme name="Office-Design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BCBCB"/>
      </a:folHlink>
    </a:clrScheme>
    <a:fontScheme name="Office-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5F5F5F"/>
        </a:dk1>
        <a:lt1>
          <a:srgbClr val="DDDDDD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9900"/>
        </a:accent2>
        <a:accent3>
          <a:srgbClr val="AAAAAA"/>
        </a:accent3>
        <a:accent4>
          <a:srgbClr val="BDBDBD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Macintosh PowerPoint</Application>
  <PresentationFormat>Bildschirmpräsentation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TM01069062</vt:lpstr>
      <vt:lpstr>ImPro  Professional Image Processing Application for Analytic Color Filtering</vt:lpstr>
      <vt:lpstr>Introduction Application Idea</vt:lpstr>
      <vt:lpstr>Global Structure Image capture</vt:lpstr>
      <vt:lpstr>Global Structure Filtering setup</vt:lpstr>
      <vt:lpstr>Important Aspects Image Processing</vt:lpstr>
      <vt:lpstr>Important Aspects Camera Handling</vt:lpstr>
      <vt:lpstr>Important Aspects SQLite Database</vt:lpstr>
      <vt:lpstr>Conclusion Suggested Improvements</vt:lpstr>
      <vt:lpstr>Thank you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Frederike Dümbgen</cp:lastModifiedBy>
  <cp:revision>1103</cp:revision>
  <cp:lastPrinted>2016-01-09T19:46:19Z</cp:lastPrinted>
  <dcterms:created xsi:type="dcterms:W3CDTF">1996-09-27T18:53:35Z</dcterms:created>
  <dcterms:modified xsi:type="dcterms:W3CDTF">2016-01-25T22:45:03Z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TC010690621031</vt:lpwstr>
  </property>
</Properties>
</file>