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sldIdLst>
    <p:sldId id="256" r:id="rId2"/>
    <p:sldId id="257" r:id="rId3"/>
    <p:sldId id="258" r:id="rId4"/>
    <p:sldId id="261" r:id="rId5"/>
    <p:sldId id="259" r:id="rId6"/>
    <p:sldId id="260" r:id="rId7"/>
    <p:sldId id="264"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p:restoredTop sz="94624"/>
  </p:normalViewPr>
  <p:slideViewPr>
    <p:cSldViewPr snapToGrid="0" snapToObjects="1">
      <p:cViewPr varScale="1">
        <p:scale>
          <a:sx n="105" d="100"/>
          <a:sy n="105" d="100"/>
        </p:scale>
        <p:origin x="20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46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10/29/20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336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10/29/20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38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10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202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676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919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442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99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8801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520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10/29/20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53431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deal-ist.eu/"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cbi.nlm.nih.gov/pmc/articles/PMC714059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40">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2DC41A-9BDF-43CE-84BB-5104E75C0174}"/>
              </a:ext>
            </a:extLst>
          </p:cNvPr>
          <p:cNvPicPr>
            <a:picLocks noChangeAspect="1"/>
          </p:cNvPicPr>
          <p:nvPr/>
        </p:nvPicPr>
        <p:blipFill rotWithShape="1">
          <a:blip r:embed="rId2">
            <a:alphaModFix amt="35000"/>
          </a:blip>
          <a:srcRect l="20118" r="32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470129A8-0292-794F-B645-94D304E24FAB}"/>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COVID-19 Gene Sequencing and Twitter Data Analysis</a:t>
            </a:r>
          </a:p>
        </p:txBody>
      </p:sp>
      <p:sp>
        <p:nvSpPr>
          <p:cNvPr id="3" name="Subtitle 2">
            <a:extLst>
              <a:ext uri="{FF2B5EF4-FFF2-40B4-BE49-F238E27FC236}">
                <a16:creationId xmlns:a16="http://schemas.microsoft.com/office/drawing/2014/main" id="{D51ECEB1-67A6-6B4D-9C64-F726A418B478}"/>
              </a:ext>
            </a:extLst>
          </p:cNvPr>
          <p:cNvSpPr>
            <a:spLocks noGrp="1"/>
          </p:cNvSpPr>
          <p:nvPr>
            <p:ph type="subTitle" idx="1"/>
          </p:nvPr>
        </p:nvSpPr>
        <p:spPr>
          <a:xfrm>
            <a:off x="1100051" y="4645152"/>
            <a:ext cx="10058400" cy="1143000"/>
          </a:xfrm>
        </p:spPr>
        <p:txBody>
          <a:bodyPr>
            <a:normAutofit/>
          </a:bodyPr>
          <a:lstStyle/>
          <a:p>
            <a:r>
              <a:rPr lang="en-US">
                <a:solidFill>
                  <a:srgbClr val="FFFFFF"/>
                </a:solidFill>
              </a:rPr>
              <a:t>Kieu Cheung</a:t>
            </a:r>
          </a:p>
          <a:p>
            <a:r>
              <a:rPr lang="en-US">
                <a:solidFill>
                  <a:srgbClr val="FFFFFF"/>
                </a:solidFill>
              </a:rPr>
              <a:t>Flatiron Schools  Oct 28</a:t>
            </a:r>
            <a:r>
              <a:rPr lang="en-US" baseline="30000">
                <a:solidFill>
                  <a:srgbClr val="FFFFFF"/>
                </a:solidFill>
              </a:rPr>
              <a:t>th</a:t>
            </a:r>
            <a:r>
              <a:rPr lang="en-US">
                <a:solidFill>
                  <a:srgbClr val="FFFFFF"/>
                </a:solidFill>
              </a:rPr>
              <a:t>, 2020</a:t>
            </a:r>
          </a:p>
        </p:txBody>
      </p:sp>
      <p:cxnSp>
        <p:nvCxnSpPr>
          <p:cNvPr id="62" name="Straight Connector 42">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3" name="Rectangle 44">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40751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2F92C-54E2-D142-AD8C-649BAFE4C65E}"/>
              </a:ext>
            </a:extLst>
          </p:cNvPr>
          <p:cNvSpPr>
            <a:spLocks noGrp="1"/>
          </p:cNvSpPr>
          <p:nvPr>
            <p:ph type="title"/>
          </p:nvPr>
        </p:nvSpPr>
        <p:spPr>
          <a:xfrm>
            <a:off x="5172074" y="286603"/>
            <a:ext cx="5983605" cy="1450757"/>
          </a:xfrm>
        </p:spPr>
        <p:txBody>
          <a:bodyPr>
            <a:normAutofit/>
          </a:bodyPr>
          <a:lstStyle/>
          <a:p>
            <a:r>
              <a:rPr lang="en-US" dirty="0"/>
              <a:t>Future Works</a:t>
            </a:r>
          </a:p>
        </p:txBody>
      </p:sp>
      <p:pic>
        <p:nvPicPr>
          <p:cNvPr id="7170" name="Picture 2" descr="Innovations breakthroughs-what future will bring us? | Ideal-ist">
            <a:extLst>
              <a:ext uri="{FF2B5EF4-FFF2-40B4-BE49-F238E27FC236}">
                <a16:creationId xmlns:a16="http://schemas.microsoft.com/office/drawing/2014/main" id="{EB00709B-BACD-2746-B0DA-76CAB0CC19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445"/>
          <a:stretch/>
        </p:blipFill>
        <p:spPr bwMode="auto">
          <a:xfrm>
            <a:off x="20" y="10"/>
            <a:ext cx="4580077" cy="6400784"/>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5DC823-C755-3648-AD38-E7A92C19DA1E}"/>
              </a:ext>
            </a:extLst>
          </p:cNvPr>
          <p:cNvSpPr>
            <a:spLocks noGrp="1"/>
          </p:cNvSpPr>
          <p:nvPr>
            <p:ph idx="1"/>
          </p:nvPr>
        </p:nvSpPr>
        <p:spPr>
          <a:xfrm>
            <a:off x="5172074" y="2182013"/>
            <a:ext cx="5983606" cy="3760891"/>
          </a:xfrm>
        </p:spPr>
        <p:txBody>
          <a:bodyPr>
            <a:normAutofit/>
          </a:bodyPr>
          <a:lstStyle/>
          <a:p>
            <a:pPr>
              <a:buFont typeface="Wingdings" pitchFamily="2" charset="2"/>
              <a:buChar char="v"/>
            </a:pPr>
            <a:r>
              <a:rPr lang="en-US" dirty="0"/>
              <a:t>Continue monitoring the COVID-19 RNA to see if there are more mutations</a:t>
            </a:r>
          </a:p>
          <a:p>
            <a:pPr>
              <a:buFont typeface="Wingdings" pitchFamily="2" charset="2"/>
              <a:buChar char="v"/>
            </a:pPr>
            <a:r>
              <a:rPr lang="en-US" dirty="0"/>
              <a:t>Re-train the models with more Twitter data</a:t>
            </a:r>
          </a:p>
          <a:p>
            <a:pPr>
              <a:buFont typeface="Wingdings" pitchFamily="2" charset="2"/>
              <a:buChar char="v"/>
            </a:pPr>
            <a:r>
              <a:rPr lang="en-US" dirty="0"/>
              <a:t>Collect Twitter data after the election to see if the topics surrounding COVID-19 might have changed and use the models for labeling </a:t>
            </a:r>
          </a:p>
          <a:p>
            <a:pPr marL="0" indent="0">
              <a:buNone/>
            </a:pPr>
            <a:endParaRPr lang="en-US" dirty="0"/>
          </a:p>
          <a:p>
            <a:endParaRPr lang="en-US" dirty="0"/>
          </a:p>
        </p:txBody>
      </p:sp>
      <p:sp>
        <p:nvSpPr>
          <p:cNvPr id="78" name="Rectangle 77">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AutoShape 8" descr="Ideal-ist.eu">
            <a:hlinkClick r:id="rId3"/>
            <a:extLst>
              <a:ext uri="{FF2B5EF4-FFF2-40B4-BE49-F238E27FC236}">
                <a16:creationId xmlns:a16="http://schemas.microsoft.com/office/drawing/2014/main" id="{1FFBEEE6-3356-934B-895B-44229A4F2F5A}"/>
              </a:ext>
            </a:extLst>
          </p:cNvPr>
          <p:cNvSpPr>
            <a:spLocks noChangeAspect="1" noChangeArrowheads="1"/>
          </p:cNvSpPr>
          <p:nvPr/>
        </p:nvSpPr>
        <p:spPr bwMode="auto">
          <a:xfrm>
            <a:off x="5943600" y="33504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389561EB-838E-F149-82B5-D9BF31D99D92}"/>
              </a:ext>
            </a:extLst>
          </p:cNvPr>
          <p:cNvSpPr txBox="1"/>
          <p:nvPr/>
        </p:nvSpPr>
        <p:spPr>
          <a:xfrm>
            <a:off x="336884" y="6400794"/>
            <a:ext cx="4243213" cy="276999"/>
          </a:xfrm>
          <a:prstGeom prst="rect">
            <a:avLst/>
          </a:prstGeom>
          <a:noFill/>
        </p:spPr>
        <p:txBody>
          <a:bodyPr wrap="square" rtlCol="0">
            <a:spAutoFit/>
          </a:bodyPr>
          <a:lstStyle/>
          <a:p>
            <a:r>
              <a:rPr lang="en-US" sz="1200" dirty="0">
                <a:solidFill>
                  <a:schemeClr val="bg1"/>
                </a:solidFill>
              </a:rPr>
              <a:t>Image source: https://</a:t>
            </a:r>
            <a:r>
              <a:rPr lang="en-US" sz="1200" dirty="0" err="1">
                <a:solidFill>
                  <a:schemeClr val="bg1"/>
                </a:solidFill>
              </a:rPr>
              <a:t>www.ideal-ist.eu</a:t>
            </a:r>
            <a:endParaRPr lang="en-US" sz="1200" dirty="0">
              <a:solidFill>
                <a:schemeClr val="bg1"/>
              </a:solidFill>
            </a:endParaRPr>
          </a:p>
        </p:txBody>
      </p:sp>
    </p:spTree>
    <p:extLst>
      <p:ext uri="{BB962C8B-B14F-4D97-AF65-F5344CB8AC3E}">
        <p14:creationId xmlns:p14="http://schemas.microsoft.com/office/powerpoint/2010/main" val="182647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025239-38F7-0841-96B9-DFC0017A22B9}"/>
              </a:ext>
            </a:extLst>
          </p:cNvPr>
          <p:cNvSpPr>
            <a:spLocks noGrp="1"/>
          </p:cNvSpPr>
          <p:nvPr>
            <p:ph type="title"/>
          </p:nvPr>
        </p:nvSpPr>
        <p:spPr>
          <a:xfrm>
            <a:off x="492370" y="516836"/>
            <a:ext cx="3084844" cy="1961086"/>
          </a:xfrm>
        </p:spPr>
        <p:txBody>
          <a:bodyPr vert="horz" lIns="91440" tIns="45720" rIns="91440" bIns="45720" rtlCol="0">
            <a:normAutofit/>
          </a:bodyPr>
          <a:lstStyle/>
          <a:p>
            <a:r>
              <a:rPr lang="en-US" sz="4000">
                <a:solidFill>
                  <a:srgbClr val="FFFFFF"/>
                </a:solidFill>
              </a:rPr>
              <a:t>THANK YOU!</a:t>
            </a:r>
          </a:p>
        </p:txBody>
      </p:sp>
      <p:cxnSp>
        <p:nvCxnSpPr>
          <p:cNvPr id="27" name="Straight Connector 2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B5EF00C-217B-2441-8B2E-B063DCED0474}"/>
              </a:ext>
            </a:extLst>
          </p:cNvPr>
          <p:cNvSpPr txBox="1"/>
          <p:nvPr/>
        </p:nvSpPr>
        <p:spPr>
          <a:xfrm>
            <a:off x="571752" y="2799655"/>
            <a:ext cx="3005462" cy="1840078"/>
          </a:xfrm>
          <a:prstGeom prst="rect">
            <a:avLst/>
          </a:prstGeom>
        </p:spPr>
        <p:txBody>
          <a:bodyPr rtlCol="0">
            <a:normAutofit/>
          </a:bodyPr>
          <a:lstStyle/>
          <a:p>
            <a:pPr algn="ctr">
              <a:spcAft>
                <a:spcPts val="600"/>
              </a:spcAft>
            </a:pPr>
            <a:r>
              <a:rPr lang="en-US" dirty="0">
                <a:solidFill>
                  <a:srgbClr val="FFFFFF"/>
                </a:solidFill>
              </a:rPr>
              <a:t>Special thanks to my cohort instructor Abhineet Kulkarni, fellow students at Flatiron Schools!</a:t>
            </a:r>
          </a:p>
        </p:txBody>
      </p:sp>
      <p:pic>
        <p:nvPicPr>
          <p:cNvPr id="7" name="Graphic 6" descr="Handshake">
            <a:extLst>
              <a:ext uri="{FF2B5EF4-FFF2-40B4-BE49-F238E27FC236}">
                <a16:creationId xmlns:a16="http://schemas.microsoft.com/office/drawing/2014/main" id="{C092C858-20CE-4F41-8E5D-121F313D54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2138" y="640080"/>
            <a:ext cx="5577840" cy="5577840"/>
          </a:xfrm>
          <a:prstGeom prst="rect">
            <a:avLst/>
          </a:prstGeom>
        </p:spPr>
      </p:pic>
    </p:spTree>
    <p:extLst>
      <p:ext uri="{BB962C8B-B14F-4D97-AF65-F5344CB8AC3E}">
        <p14:creationId xmlns:p14="http://schemas.microsoft.com/office/powerpoint/2010/main" val="343673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B3FD4-D4B7-6647-B916-029D1DFC16B1}"/>
              </a:ext>
            </a:extLst>
          </p:cNvPr>
          <p:cNvSpPr>
            <a:spLocks noGrp="1"/>
          </p:cNvSpPr>
          <p:nvPr>
            <p:ph type="title"/>
          </p:nvPr>
        </p:nvSpPr>
        <p:spPr>
          <a:xfrm>
            <a:off x="1097280" y="286603"/>
            <a:ext cx="10058400" cy="1450757"/>
          </a:xfrm>
        </p:spPr>
        <p:txBody>
          <a:bodyPr>
            <a:normAutofit/>
          </a:bodyPr>
          <a:lstStyle/>
          <a:p>
            <a:r>
              <a:rPr lang="en-US" dirty="0"/>
              <a:t>Introduction</a:t>
            </a:r>
          </a:p>
        </p:txBody>
      </p:sp>
      <p:cxnSp>
        <p:nvCxnSpPr>
          <p:cNvPr id="193" name="Straight Connector 192">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1B17C5-74CE-4E4B-AA46-5419AA9ED61F}"/>
              </a:ext>
            </a:extLst>
          </p:cNvPr>
          <p:cNvSpPr>
            <a:spLocks noGrp="1"/>
          </p:cNvSpPr>
          <p:nvPr>
            <p:ph idx="1"/>
          </p:nvPr>
        </p:nvSpPr>
        <p:spPr>
          <a:xfrm>
            <a:off x="764771" y="1953825"/>
            <a:ext cx="6657307" cy="4166557"/>
          </a:xfrm>
        </p:spPr>
        <p:txBody>
          <a:bodyPr>
            <a:noAutofit/>
          </a:bodyPr>
          <a:lstStyle/>
          <a:p>
            <a:pPr>
              <a:lnSpc>
                <a:spcPct val="90000"/>
              </a:lnSpc>
            </a:pPr>
            <a:r>
              <a:rPr lang="en-US" sz="1200" dirty="0"/>
              <a:t> The virus then travels to the lungs and causes the lungs to become inflamed and fill with fluid. This results in a reduction of the oxygen supply to the bloodstream. If oxygen levels in the bloodstream decrease, the heart works harder to supply organs and the rest of the body with enough oxygen to function. Pneumonia can progress to respiratory failure, which why a person may need a ventilator to help them breathe.</a:t>
            </a:r>
          </a:p>
          <a:p>
            <a:pPr>
              <a:lnSpc>
                <a:spcPct val="90000"/>
              </a:lnSpc>
            </a:pPr>
            <a:r>
              <a:rPr lang="en-US" sz="1200" dirty="0"/>
              <a:t>  Coronaviruses are members of the subfamily Coronavirinae. Sequence analysis of SARS-CoV-2 isolates suggests that the 30-kb genome encodes as many as 29 proteins though not all of them are expressed. Coronaviruses possess the largest genomes (26.4–31.7 kb) among all known RNA viruses. </a:t>
            </a:r>
          </a:p>
          <a:p>
            <a:pPr>
              <a:lnSpc>
                <a:spcPct val="90000"/>
              </a:lnSpc>
            </a:pPr>
            <a:r>
              <a:rPr lang="en-US" sz="1200" dirty="0"/>
              <a:t> The virus spread from person to person mainly through respiratory droplets produced when an infected person coughs or sneezes. Currently, there is no vaccine for the disease. To date, quarantine and social distancing are the most effective strategies to keep people safe. However, these strategies do not come at no cost. There are legal and ethical challenges, such as should the government’s right to interfere in such areas as faith and family affairs like gatherings for funerals at the same time protecting the vulnerable individuals?</a:t>
            </a:r>
          </a:p>
          <a:p>
            <a:pPr>
              <a:lnSpc>
                <a:spcPct val="90000"/>
              </a:lnSpc>
            </a:pPr>
            <a:r>
              <a:rPr lang="en-US" sz="1200" dirty="0"/>
              <a:t>Project Goals: </a:t>
            </a:r>
          </a:p>
          <a:p>
            <a:pPr>
              <a:lnSpc>
                <a:spcPct val="90000"/>
              </a:lnSpc>
            </a:pPr>
            <a:r>
              <a:rPr lang="en-US" sz="1200" dirty="0"/>
              <a:t>1. RNA sequencing with </a:t>
            </a:r>
            <a:r>
              <a:rPr lang="en-US" sz="1200" dirty="0" err="1"/>
              <a:t>Biopython</a:t>
            </a:r>
            <a:endParaRPr lang="en-US" sz="1200" dirty="0"/>
          </a:p>
          <a:p>
            <a:pPr>
              <a:lnSpc>
                <a:spcPct val="90000"/>
              </a:lnSpc>
            </a:pPr>
            <a:r>
              <a:rPr lang="en-US" sz="1200" dirty="0"/>
              <a:t>2. Mutation Identifications :  Has the virus mutated?</a:t>
            </a:r>
          </a:p>
          <a:p>
            <a:pPr>
              <a:lnSpc>
                <a:spcPct val="90000"/>
              </a:lnSpc>
            </a:pPr>
            <a:r>
              <a:rPr lang="en-US" sz="1200" dirty="0"/>
              <a:t>3. Twitter Data Analysis:  What other topic related to Covid-19 people tweet about? Can a  machine learning model categorize topics related to Covid-19?</a:t>
            </a:r>
          </a:p>
        </p:txBody>
      </p:sp>
      <p:pic>
        <p:nvPicPr>
          <p:cNvPr id="2050" name="Picture 2" descr="Chart: Comparing The Novel Coronavirus With MERS, SARS And The Common Cold  : Goats and Soda : NPR">
            <a:extLst>
              <a:ext uri="{FF2B5EF4-FFF2-40B4-BE49-F238E27FC236}">
                <a16:creationId xmlns:a16="http://schemas.microsoft.com/office/drawing/2014/main" id="{5C9D69A7-9CDE-994D-BA6C-0AD2C24254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27" r="14045" b="1"/>
          <a:stretch/>
        </p:blipFill>
        <p:spPr bwMode="auto">
          <a:xfrm>
            <a:off x="7534656" y="2108200"/>
            <a:ext cx="3621024" cy="3600613"/>
          </a:xfrm>
          <a:prstGeom prst="rect">
            <a:avLst/>
          </a:prstGeom>
          <a:noFill/>
          <a:extLst>
            <a:ext uri="{909E8E84-426E-40DD-AFC4-6F175D3DCCD1}">
              <a14:hiddenFill xmlns:a14="http://schemas.microsoft.com/office/drawing/2010/main">
                <a:solidFill>
                  <a:srgbClr val="FFFFFF"/>
                </a:solidFill>
              </a14:hiddenFill>
            </a:ext>
          </a:extLst>
        </p:spPr>
      </p:pic>
      <p:sp>
        <p:nvSpPr>
          <p:cNvPr id="194" name="Rectangle 19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B74BE027-D7C8-6144-AD90-382F23609790}"/>
              </a:ext>
            </a:extLst>
          </p:cNvPr>
          <p:cNvSpPr txBox="1"/>
          <p:nvPr/>
        </p:nvSpPr>
        <p:spPr>
          <a:xfrm>
            <a:off x="7534656" y="5348752"/>
            <a:ext cx="3621024" cy="360061"/>
          </a:xfrm>
          <a:prstGeom prst="rect">
            <a:avLst/>
          </a:prstGeom>
          <a:solidFill>
            <a:srgbClr val="000000">
              <a:alpha val="50000"/>
            </a:srgbClr>
          </a:solidFill>
          <a:ln>
            <a:noFill/>
          </a:ln>
        </p:spPr>
        <p:txBody>
          <a:bodyPr wrap="square" rtlCol="0">
            <a:noAutofit/>
          </a:bodyPr>
          <a:lstStyle/>
          <a:p>
            <a:pPr algn="ctr">
              <a:spcAft>
                <a:spcPts val="600"/>
              </a:spcAft>
            </a:pPr>
            <a:r>
              <a:rPr lang="en-US" sz="800">
                <a:solidFill>
                  <a:srgbClr val="FFFFFF"/>
                </a:solidFill>
              </a:rPr>
              <a:t>A visualization of the SARS virus. It is a type of coronavirus and displays the coronavirus' signature crownlike appearance under a microscope.</a:t>
            </a:r>
          </a:p>
          <a:p>
            <a:pPr algn="ctr">
              <a:spcAft>
                <a:spcPts val="600"/>
              </a:spcAft>
            </a:pPr>
            <a:r>
              <a:rPr lang="en-US" sz="800">
                <a:solidFill>
                  <a:srgbClr val="FFFFFF"/>
                </a:solidFill>
              </a:rPr>
              <a:t>Image credit to 3D4Medical / Science Source</a:t>
            </a:r>
          </a:p>
        </p:txBody>
      </p:sp>
    </p:spTree>
    <p:extLst>
      <p:ext uri="{BB962C8B-B14F-4D97-AF65-F5344CB8AC3E}">
        <p14:creationId xmlns:p14="http://schemas.microsoft.com/office/powerpoint/2010/main" val="165725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5E186D-0EA4-5F48-A952-7E25BC534D18}"/>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Sources</a:t>
            </a:r>
          </a:p>
        </p:txBody>
      </p:sp>
      <p:sp>
        <p:nvSpPr>
          <p:cNvPr id="3" name="Content Placeholder 2">
            <a:extLst>
              <a:ext uri="{FF2B5EF4-FFF2-40B4-BE49-F238E27FC236}">
                <a16:creationId xmlns:a16="http://schemas.microsoft.com/office/drawing/2014/main" id="{A7FDA012-E1F0-B64F-946B-D3D8D1F47EF8}"/>
              </a:ext>
            </a:extLst>
          </p:cNvPr>
          <p:cNvSpPr>
            <a:spLocks noGrp="1"/>
          </p:cNvSpPr>
          <p:nvPr>
            <p:ph idx="1"/>
          </p:nvPr>
        </p:nvSpPr>
        <p:spPr>
          <a:xfrm>
            <a:off x="5231958" y="605896"/>
            <a:ext cx="5923721" cy="5646208"/>
          </a:xfrm>
        </p:spPr>
        <p:txBody>
          <a:bodyPr anchor="ctr">
            <a:normAutofit/>
          </a:bodyPr>
          <a:lstStyle/>
          <a:p>
            <a:r>
              <a:rPr lang="en-US" sz="2400" b="1" dirty="0"/>
              <a:t>6 SAR-CoV-2 virus sequences come from NCBI database:</a:t>
            </a:r>
          </a:p>
          <a:p>
            <a:pPr lvl="1"/>
            <a:r>
              <a:rPr lang="en-US" sz="2400" dirty="0"/>
              <a:t>The sequence IDs "MN988713" and "MN996531" collected in early January 2020. </a:t>
            </a:r>
          </a:p>
          <a:p>
            <a:pPr lvl="1"/>
            <a:r>
              <a:rPr lang="en-US" sz="2400" dirty="0"/>
              <a:t>The sequence IDs "MT375466" and "MT642425" collected in April 2020.</a:t>
            </a:r>
          </a:p>
          <a:p>
            <a:pPr lvl="1"/>
            <a:r>
              <a:rPr lang="en-US" sz="2400" dirty="0"/>
              <a:t>The sequence IDs "MW006554" and "MW031050" collected in September 2020.</a:t>
            </a:r>
          </a:p>
          <a:p>
            <a:r>
              <a:rPr lang="en-US" sz="2400" b="1" dirty="0"/>
              <a:t>Twitter API: </a:t>
            </a:r>
            <a:r>
              <a:rPr lang="en-US" sz="2400" dirty="0"/>
              <a:t>20,075 tweets related to </a:t>
            </a:r>
            <a:r>
              <a:rPr lang="en-US" sz="2400" b="1" dirty="0"/>
              <a:t>Covid-19</a:t>
            </a:r>
          </a:p>
        </p:txBody>
      </p:sp>
    </p:spTree>
    <p:extLst>
      <p:ext uri="{BB962C8B-B14F-4D97-AF65-F5344CB8AC3E}">
        <p14:creationId xmlns:p14="http://schemas.microsoft.com/office/powerpoint/2010/main" val="230551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7" name="Straight Connector 1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9" name="Rectangle 13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963779-528C-6B46-986F-20DDA53026DF}"/>
              </a:ext>
            </a:extLst>
          </p:cNvPr>
          <p:cNvSpPr>
            <a:spLocks noGrp="1"/>
          </p:cNvSpPr>
          <p:nvPr>
            <p:ph type="title"/>
          </p:nvPr>
        </p:nvSpPr>
        <p:spPr>
          <a:xfrm>
            <a:off x="435869" y="640080"/>
            <a:ext cx="3659246" cy="5760720"/>
          </a:xfrm>
        </p:spPr>
        <p:txBody>
          <a:bodyPr vert="horz" lIns="91440" tIns="45720" rIns="91440" bIns="45720" rtlCol="0" anchor="b">
            <a:normAutofit fontScale="90000"/>
          </a:bodyPr>
          <a:lstStyle/>
          <a:p>
            <a:pPr marL="342900" indent="-342900">
              <a:buFont typeface="Wingdings" pitchFamily="2" charset="2"/>
              <a:buChar char="Ø"/>
            </a:pPr>
            <a:br>
              <a:rPr lang="en-US" sz="2400" dirty="0">
                <a:solidFill>
                  <a:srgbClr val="FFFFFF"/>
                </a:solidFill>
              </a:rPr>
            </a:br>
            <a:br>
              <a:rPr lang="en-US" sz="2400" dirty="0">
                <a:solidFill>
                  <a:srgbClr val="FFFFFF"/>
                </a:solidFill>
              </a:rPr>
            </a:br>
            <a:br>
              <a:rPr lang="en-US" sz="2400" dirty="0">
                <a:solidFill>
                  <a:srgbClr val="FFFFFF"/>
                </a:solidFill>
              </a:rPr>
            </a:br>
            <a:r>
              <a:rPr lang="en-US" sz="2400" dirty="0">
                <a:solidFill>
                  <a:srgbClr val="FFFFFF"/>
                </a:solidFill>
              </a:rPr>
              <a:t>Gene sequencing:</a:t>
            </a:r>
            <a:br>
              <a:rPr lang="en-US" sz="2400" dirty="0">
                <a:solidFill>
                  <a:srgbClr val="FFFFFF"/>
                </a:solidFill>
              </a:rPr>
            </a:br>
            <a:r>
              <a:rPr lang="en-US" sz="2400" dirty="0">
                <a:solidFill>
                  <a:srgbClr val="FFFFFF"/>
                </a:solidFill>
              </a:rPr>
              <a:t>DNA</a:t>
            </a:r>
            <a:r>
              <a:rPr lang="en-US" sz="2400" dirty="0">
                <a:solidFill>
                  <a:srgbClr val="FFFFFF"/>
                </a:solidFill>
                <a:sym typeface="Wingdings" pitchFamily="2" charset="2"/>
              </a:rPr>
              <a:t>RNA Protein</a:t>
            </a:r>
            <a:br>
              <a:rPr lang="en-US" sz="2400" dirty="0">
                <a:solidFill>
                  <a:srgbClr val="FFFFFF"/>
                </a:solidFill>
                <a:sym typeface="Wingdings" pitchFamily="2" charset="2"/>
              </a:rPr>
            </a:br>
            <a:br>
              <a:rPr lang="en-US" sz="2400" dirty="0">
                <a:solidFill>
                  <a:srgbClr val="FFFFFF"/>
                </a:solidFill>
                <a:sym typeface="Wingdings" pitchFamily="2" charset="2"/>
              </a:rPr>
            </a:br>
            <a:r>
              <a:rPr lang="en-US" sz="2000" dirty="0">
                <a:solidFill>
                  <a:srgbClr val="FFFFFF"/>
                </a:solidFill>
                <a:sym typeface="Wingdings" pitchFamily="2" charset="2"/>
              </a:rPr>
              <a:t>DNA: </a:t>
            </a:r>
            <a:r>
              <a:rPr lang="en-US" sz="2000" dirty="0"/>
              <a:t> </a:t>
            </a:r>
            <a:r>
              <a:rPr lang="en-US" sz="2000" dirty="0">
                <a:solidFill>
                  <a:schemeClr val="bg1"/>
                </a:solidFill>
              </a:rPr>
              <a:t>made up of 4 bases: </a:t>
            </a:r>
            <a:r>
              <a:rPr lang="en-US" sz="2000" dirty="0">
                <a:solidFill>
                  <a:srgbClr val="FF0000"/>
                </a:solidFill>
              </a:rPr>
              <a:t>Adenine, </a:t>
            </a:r>
            <a:r>
              <a:rPr lang="en-US" sz="2000" u="sng" dirty="0">
                <a:solidFill>
                  <a:srgbClr val="FF0000"/>
                </a:solidFill>
              </a:rPr>
              <a:t>Thymine</a:t>
            </a:r>
            <a:r>
              <a:rPr lang="en-US" sz="2000" dirty="0">
                <a:solidFill>
                  <a:srgbClr val="FF0000"/>
                </a:solidFill>
              </a:rPr>
              <a:t>, Cytosine, and Guanine</a:t>
            </a:r>
            <a:br>
              <a:rPr lang="en-US" sz="2000" dirty="0">
                <a:solidFill>
                  <a:srgbClr val="FF0000"/>
                </a:solidFill>
              </a:rPr>
            </a:br>
            <a:r>
              <a:rPr lang="en-US" sz="2000" dirty="0">
                <a:solidFill>
                  <a:schemeClr val="bg1"/>
                </a:solidFill>
              </a:rPr>
              <a:t>RNA:  made up of 4 bases: </a:t>
            </a:r>
            <a:r>
              <a:rPr lang="en-US" sz="2000" dirty="0">
                <a:solidFill>
                  <a:srgbClr val="FF0000"/>
                </a:solidFill>
              </a:rPr>
              <a:t>Adenine, </a:t>
            </a:r>
            <a:r>
              <a:rPr lang="en-US" sz="2000" u="sng" dirty="0">
                <a:solidFill>
                  <a:srgbClr val="FF0000"/>
                </a:solidFill>
              </a:rPr>
              <a:t>Uracil</a:t>
            </a:r>
            <a:r>
              <a:rPr lang="en-US" sz="2000" dirty="0">
                <a:solidFill>
                  <a:srgbClr val="FF0000"/>
                </a:solidFill>
              </a:rPr>
              <a:t>, Cytosine, and Guanine</a:t>
            </a:r>
            <a:br>
              <a:rPr lang="en-US" sz="2000" dirty="0">
                <a:solidFill>
                  <a:srgbClr val="FF0000"/>
                </a:solidFill>
              </a:rPr>
            </a:br>
            <a:r>
              <a:rPr lang="en-US" sz="2000" dirty="0">
                <a:solidFill>
                  <a:schemeClr val="bg1"/>
                </a:solidFill>
              </a:rPr>
              <a:t>Protein:  made of 20 amino acids: </a:t>
            </a:r>
            <a:r>
              <a:rPr lang="en-US" sz="2000" dirty="0">
                <a:solidFill>
                  <a:srgbClr val="FF0000"/>
                </a:solidFill>
              </a:rPr>
              <a:t>A, R, C, D, E, F, G, H, I, K, L, M, N, P, Q, R, S, T, V, W, Y</a:t>
            </a:r>
            <a:br>
              <a:rPr lang="en-US" sz="2400" dirty="0">
                <a:solidFill>
                  <a:srgbClr val="FFFFFF"/>
                </a:solidFill>
                <a:sym typeface="Wingdings" pitchFamily="2" charset="2"/>
              </a:rPr>
            </a:br>
            <a:br>
              <a:rPr lang="en-US" sz="2400" dirty="0">
                <a:solidFill>
                  <a:srgbClr val="FFFFFF"/>
                </a:solidFill>
                <a:sym typeface="Wingdings" pitchFamily="2" charset="2"/>
              </a:rPr>
            </a:br>
            <a:r>
              <a:rPr lang="en-US" sz="2400" dirty="0">
                <a:solidFill>
                  <a:srgbClr val="FFFFFF"/>
                </a:solidFill>
                <a:sym typeface="Wingdings" pitchFamily="2" charset="2"/>
              </a:rPr>
              <a:t>- 8 potential mutations detected. </a:t>
            </a:r>
            <a:r>
              <a:rPr lang="en-US" sz="1800" dirty="0">
                <a:hlinkClick r:id="rId2"/>
              </a:rPr>
              <a:t>Euro Surveill</a:t>
            </a:r>
            <a:r>
              <a:rPr lang="en-US" sz="1800" dirty="0"/>
              <a:t>. </a:t>
            </a:r>
            <a:r>
              <a:rPr lang="en-US" sz="1800" dirty="0">
                <a:solidFill>
                  <a:schemeClr val="bg1"/>
                </a:solidFill>
              </a:rPr>
              <a:t>2020 Apr 2; 25(13): 2000305 reports 8 missense mutations </a:t>
            </a:r>
            <a:br>
              <a:rPr lang="en-US" sz="2400" dirty="0">
                <a:solidFill>
                  <a:srgbClr val="FFFFFF"/>
                </a:solidFill>
                <a:sym typeface="Wingdings" pitchFamily="2" charset="2"/>
              </a:rPr>
            </a:br>
            <a:br>
              <a:rPr lang="en-US" sz="2400" dirty="0">
                <a:solidFill>
                  <a:srgbClr val="FFFFFF"/>
                </a:solidFill>
                <a:sym typeface="Wingdings" pitchFamily="2" charset="2"/>
              </a:rPr>
            </a:br>
            <a:r>
              <a:rPr lang="en-US" sz="2400" dirty="0">
                <a:solidFill>
                  <a:srgbClr val="FFFFFF"/>
                </a:solidFill>
                <a:sym typeface="Wingdings" pitchFamily="2" charset="2"/>
              </a:rPr>
              <a:t>- </a:t>
            </a:r>
            <a:r>
              <a:rPr lang="en-US" sz="2400" dirty="0">
                <a:solidFill>
                  <a:srgbClr val="FFFFFF"/>
                </a:solidFill>
              </a:rPr>
              <a:t>The Jan sequence and Sep sequence are different by 1 amino acid, arginine ( R ) as shown in blue. </a:t>
            </a:r>
          </a:p>
        </p:txBody>
      </p:sp>
      <p:cxnSp>
        <p:nvCxnSpPr>
          <p:cNvPr id="143" name="Straight Connector 14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CC45E2B1-CE7C-2F47-8B0D-B9616FD2228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1109006"/>
            <a:ext cx="6275667" cy="463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87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3" name="Straight Connector 19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4" name="Rectangle 19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220D-EAE3-D443-B363-0925875E7E04}"/>
              </a:ext>
            </a:extLst>
          </p:cNvPr>
          <p:cNvSpPr>
            <a:spLocks noGrp="1"/>
          </p:cNvSpPr>
          <p:nvPr>
            <p:ph type="title"/>
          </p:nvPr>
        </p:nvSpPr>
        <p:spPr>
          <a:xfrm>
            <a:off x="480597" y="105618"/>
            <a:ext cx="10909073" cy="957902"/>
          </a:xfrm>
        </p:spPr>
        <p:txBody>
          <a:bodyPr vert="horz" lIns="91440" tIns="45720" rIns="91440" bIns="45720" rtlCol="0" anchor="b">
            <a:normAutofit/>
          </a:bodyPr>
          <a:lstStyle/>
          <a:p>
            <a:r>
              <a:rPr lang="en-US" sz="4200">
                <a:solidFill>
                  <a:schemeClr val="tx1">
                    <a:lumMod val="85000"/>
                    <a:lumOff val="15000"/>
                  </a:schemeClr>
                </a:solidFill>
              </a:rPr>
              <a:t>What people tweet about related to COVID-19?</a:t>
            </a:r>
          </a:p>
        </p:txBody>
      </p:sp>
      <p:pic>
        <p:nvPicPr>
          <p:cNvPr id="3074" name="Picture 2">
            <a:extLst>
              <a:ext uri="{FF2B5EF4-FFF2-40B4-BE49-F238E27FC236}">
                <a16:creationId xmlns:a16="http://schemas.microsoft.com/office/drawing/2014/main" id="{68F7590D-6FD5-4F4A-BBD1-7B39420261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5458" y="1671761"/>
            <a:ext cx="5299675" cy="33652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A164D51-476E-3347-8D17-03F4876C95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35133" y="1716374"/>
            <a:ext cx="6174946" cy="3343645"/>
          </a:xfrm>
          <a:prstGeom prst="rect">
            <a:avLst/>
          </a:prstGeom>
          <a:noFill/>
          <a:extLst>
            <a:ext uri="{909E8E84-426E-40DD-AFC4-6F175D3DCCD1}">
              <a14:hiddenFill xmlns:a14="http://schemas.microsoft.com/office/drawing/2010/main">
                <a:solidFill>
                  <a:srgbClr val="FFFFFF"/>
                </a:solidFill>
              </a14:hiddenFill>
            </a:ext>
          </a:extLst>
        </p:spPr>
      </p:pic>
      <p:cxnSp>
        <p:nvCxnSpPr>
          <p:cNvPr id="195" name="Straight Connector 194">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2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7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05" name="Rectangle 7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8B11DA-2280-5849-994C-AA9C775A8E67}"/>
              </a:ext>
            </a:extLst>
          </p:cNvPr>
          <p:cNvSpPr>
            <a:spLocks noGrp="1"/>
          </p:cNvSpPr>
          <p:nvPr>
            <p:ph type="title"/>
          </p:nvPr>
        </p:nvSpPr>
        <p:spPr>
          <a:xfrm>
            <a:off x="492370" y="516836"/>
            <a:ext cx="3084844" cy="1961086"/>
          </a:xfrm>
        </p:spPr>
        <p:txBody>
          <a:bodyPr>
            <a:normAutofit/>
          </a:bodyPr>
          <a:lstStyle/>
          <a:p>
            <a:r>
              <a:rPr lang="en-US" sz="3400">
                <a:solidFill>
                  <a:srgbClr val="FFFFFF"/>
                </a:solidFill>
              </a:rPr>
              <a:t>Machine Learning Models  &amp; Performance</a:t>
            </a:r>
          </a:p>
        </p:txBody>
      </p:sp>
      <p:cxnSp>
        <p:nvCxnSpPr>
          <p:cNvPr id="4106" name="Straight Connector 8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02" name="Content Placeholder 4101">
            <a:extLst>
              <a:ext uri="{FF2B5EF4-FFF2-40B4-BE49-F238E27FC236}">
                <a16:creationId xmlns:a16="http://schemas.microsoft.com/office/drawing/2014/main" id="{3388D765-3F1B-4577-8438-E7993EDBAF8E}"/>
              </a:ext>
            </a:extLst>
          </p:cNvPr>
          <p:cNvSpPr>
            <a:spLocks noGrp="1"/>
          </p:cNvSpPr>
          <p:nvPr>
            <p:ph idx="1"/>
          </p:nvPr>
        </p:nvSpPr>
        <p:spPr>
          <a:xfrm>
            <a:off x="571752" y="2799654"/>
            <a:ext cx="3005462" cy="3189665"/>
          </a:xfrm>
        </p:spPr>
        <p:txBody>
          <a:bodyPr>
            <a:normAutofit/>
          </a:bodyPr>
          <a:lstStyle/>
          <a:p>
            <a:r>
              <a:rPr lang="en-US" sz="1800">
                <a:solidFill>
                  <a:srgbClr val="FFFFFF"/>
                </a:solidFill>
              </a:rPr>
              <a:t>KNeighborsClassifier 0.61</a:t>
            </a:r>
          </a:p>
          <a:p>
            <a:r>
              <a:rPr lang="en-US" sz="1800">
                <a:solidFill>
                  <a:srgbClr val="FFFFFF"/>
                </a:solidFill>
              </a:rPr>
              <a:t>LinearSVC 0.69 </a:t>
            </a:r>
          </a:p>
          <a:p>
            <a:r>
              <a:rPr lang="en-US" sz="1800">
                <a:solidFill>
                  <a:srgbClr val="FFFFFF"/>
                </a:solidFill>
              </a:rPr>
              <a:t>LogisticRegression 0.65</a:t>
            </a:r>
          </a:p>
          <a:p>
            <a:r>
              <a:rPr lang="en-US" sz="1800">
                <a:solidFill>
                  <a:srgbClr val="FFFFFF"/>
                </a:solidFill>
              </a:rPr>
              <a:t>MultinomialNB 0.66</a:t>
            </a:r>
          </a:p>
          <a:p>
            <a:r>
              <a:rPr lang="en-US" sz="1800">
                <a:solidFill>
                  <a:srgbClr val="FFFFFF"/>
                </a:solidFill>
              </a:rPr>
              <a:t>RandomForestClassifier 0.64</a:t>
            </a:r>
          </a:p>
        </p:txBody>
      </p:sp>
      <p:pic>
        <p:nvPicPr>
          <p:cNvPr id="4098" name="Picture 2">
            <a:extLst>
              <a:ext uri="{FF2B5EF4-FFF2-40B4-BE49-F238E27FC236}">
                <a16:creationId xmlns:a16="http://schemas.microsoft.com/office/drawing/2014/main" id="{21663C56-FC51-0646-BAA1-5236064295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1395" y="640080"/>
            <a:ext cx="6199325"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62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8B11DA-2280-5849-994C-AA9C775A8E67}"/>
              </a:ext>
            </a:extLst>
          </p:cNvPr>
          <p:cNvSpPr>
            <a:spLocks noGrp="1"/>
          </p:cNvSpPr>
          <p:nvPr>
            <p:ph type="title"/>
          </p:nvPr>
        </p:nvSpPr>
        <p:spPr>
          <a:xfrm>
            <a:off x="492370" y="516836"/>
            <a:ext cx="3084844" cy="1961086"/>
          </a:xfrm>
        </p:spPr>
        <p:txBody>
          <a:bodyPr>
            <a:normAutofit/>
          </a:bodyPr>
          <a:lstStyle/>
          <a:p>
            <a:r>
              <a:rPr lang="en-US" sz="3400">
                <a:solidFill>
                  <a:srgbClr val="FFFFFF"/>
                </a:solidFill>
              </a:rPr>
              <a:t>Machine Learning Models  &amp; Performance</a:t>
            </a:r>
          </a:p>
        </p:txBody>
      </p:sp>
      <p:cxnSp>
        <p:nvCxnSpPr>
          <p:cNvPr id="141" name="Straight Connector 14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02" name="Content Placeholder 4101">
            <a:extLst>
              <a:ext uri="{FF2B5EF4-FFF2-40B4-BE49-F238E27FC236}">
                <a16:creationId xmlns:a16="http://schemas.microsoft.com/office/drawing/2014/main" id="{3388D765-3F1B-4577-8438-E7993EDBAF8E}"/>
              </a:ext>
            </a:extLst>
          </p:cNvPr>
          <p:cNvSpPr>
            <a:spLocks noGrp="1"/>
          </p:cNvSpPr>
          <p:nvPr>
            <p:ph idx="1"/>
          </p:nvPr>
        </p:nvSpPr>
        <p:spPr>
          <a:xfrm>
            <a:off x="571752" y="2799654"/>
            <a:ext cx="3005462" cy="3189665"/>
          </a:xfrm>
        </p:spPr>
        <p:txBody>
          <a:bodyPr>
            <a:normAutofit/>
          </a:bodyPr>
          <a:lstStyle/>
          <a:p>
            <a:r>
              <a:rPr lang="en-US" sz="1800">
                <a:solidFill>
                  <a:srgbClr val="FFFFFF"/>
                </a:solidFill>
              </a:rPr>
              <a:t>KNeighborsClassifier 0.66</a:t>
            </a:r>
          </a:p>
          <a:p>
            <a:r>
              <a:rPr lang="en-US" sz="1800">
                <a:solidFill>
                  <a:srgbClr val="FFFFFF"/>
                </a:solidFill>
              </a:rPr>
              <a:t>LinearSVC 0.67</a:t>
            </a:r>
          </a:p>
          <a:p>
            <a:r>
              <a:rPr lang="en-US" sz="1800">
                <a:solidFill>
                  <a:srgbClr val="FFFFFF"/>
                </a:solidFill>
              </a:rPr>
              <a:t>LogisticRegression 0.68</a:t>
            </a:r>
          </a:p>
          <a:p>
            <a:r>
              <a:rPr lang="en-US" sz="1800">
                <a:solidFill>
                  <a:srgbClr val="FFFFFF"/>
                </a:solidFill>
              </a:rPr>
              <a:t>MultinomialNB 0.67</a:t>
            </a:r>
          </a:p>
          <a:p>
            <a:r>
              <a:rPr lang="en-US" sz="1800">
                <a:solidFill>
                  <a:srgbClr val="FFFFFF"/>
                </a:solidFill>
              </a:rPr>
              <a:t>RandomForestClassifier 0.68</a:t>
            </a:r>
          </a:p>
        </p:txBody>
      </p:sp>
      <p:pic>
        <p:nvPicPr>
          <p:cNvPr id="6148" name="Picture 4">
            <a:extLst>
              <a:ext uri="{FF2B5EF4-FFF2-40B4-BE49-F238E27FC236}">
                <a16:creationId xmlns:a16="http://schemas.microsoft.com/office/drawing/2014/main" id="{56486D1F-C698-944F-BD6E-83E14C6E83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1395" y="640080"/>
            <a:ext cx="6199325"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4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8B11DA-2280-5849-994C-AA9C775A8E67}"/>
              </a:ext>
            </a:extLst>
          </p:cNvPr>
          <p:cNvSpPr>
            <a:spLocks noGrp="1"/>
          </p:cNvSpPr>
          <p:nvPr>
            <p:ph type="title"/>
          </p:nvPr>
        </p:nvSpPr>
        <p:spPr>
          <a:xfrm>
            <a:off x="492370" y="516836"/>
            <a:ext cx="3084844" cy="1961086"/>
          </a:xfrm>
        </p:spPr>
        <p:txBody>
          <a:bodyPr>
            <a:normAutofit/>
          </a:bodyPr>
          <a:lstStyle/>
          <a:p>
            <a:r>
              <a:rPr lang="en-US" sz="3400">
                <a:solidFill>
                  <a:srgbClr val="FFFFFF"/>
                </a:solidFill>
              </a:rPr>
              <a:t>Machine Learning Models  &amp; Performance</a:t>
            </a:r>
          </a:p>
        </p:txBody>
      </p:sp>
      <p:cxnSp>
        <p:nvCxnSpPr>
          <p:cNvPr id="139" name="Straight Connector 13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02" name="Content Placeholder 4101">
            <a:extLst>
              <a:ext uri="{FF2B5EF4-FFF2-40B4-BE49-F238E27FC236}">
                <a16:creationId xmlns:a16="http://schemas.microsoft.com/office/drawing/2014/main" id="{3388D765-3F1B-4577-8438-E7993EDBAF8E}"/>
              </a:ext>
            </a:extLst>
          </p:cNvPr>
          <p:cNvSpPr>
            <a:spLocks noGrp="1"/>
          </p:cNvSpPr>
          <p:nvPr>
            <p:ph idx="1"/>
          </p:nvPr>
        </p:nvSpPr>
        <p:spPr>
          <a:xfrm>
            <a:off x="571752" y="2799654"/>
            <a:ext cx="3005462" cy="3189665"/>
          </a:xfrm>
        </p:spPr>
        <p:txBody>
          <a:bodyPr>
            <a:normAutofit/>
          </a:bodyPr>
          <a:lstStyle/>
          <a:p>
            <a:r>
              <a:rPr lang="en-US" sz="1800">
                <a:solidFill>
                  <a:srgbClr val="FFFFFF"/>
                </a:solidFill>
              </a:rPr>
              <a:t>KNeighborsClassifier 0.60</a:t>
            </a:r>
          </a:p>
          <a:p>
            <a:r>
              <a:rPr lang="en-US" sz="1800">
                <a:solidFill>
                  <a:srgbClr val="FFFFFF"/>
                </a:solidFill>
              </a:rPr>
              <a:t>LinearSVC 0.63</a:t>
            </a:r>
          </a:p>
          <a:p>
            <a:r>
              <a:rPr lang="en-US" sz="1800">
                <a:solidFill>
                  <a:srgbClr val="FFFFFF"/>
                </a:solidFill>
              </a:rPr>
              <a:t>LogisticRegression 0.64</a:t>
            </a:r>
          </a:p>
          <a:p>
            <a:r>
              <a:rPr lang="en-US" sz="1800">
                <a:solidFill>
                  <a:srgbClr val="FFFFFF"/>
                </a:solidFill>
              </a:rPr>
              <a:t>MultinomialNB 0.62</a:t>
            </a:r>
          </a:p>
          <a:p>
            <a:r>
              <a:rPr lang="en-US" sz="1800">
                <a:solidFill>
                  <a:srgbClr val="FFFFFF"/>
                </a:solidFill>
              </a:rPr>
              <a:t>RandomForestClassifier 0.65</a:t>
            </a:r>
          </a:p>
        </p:txBody>
      </p:sp>
      <p:pic>
        <p:nvPicPr>
          <p:cNvPr id="5122" name="Picture 2">
            <a:extLst>
              <a:ext uri="{FF2B5EF4-FFF2-40B4-BE49-F238E27FC236}">
                <a16:creationId xmlns:a16="http://schemas.microsoft.com/office/drawing/2014/main" id="{A58DB337-D06F-C847-B5C0-78EB5A392A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4783" y="640080"/>
            <a:ext cx="629254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86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B454-DB8C-0A4D-A51C-D3B57E7A20B5}"/>
              </a:ext>
            </a:extLst>
          </p:cNvPr>
          <p:cNvSpPr>
            <a:spLocks noGrp="1"/>
          </p:cNvSpPr>
          <p:nvPr>
            <p:ph type="title"/>
          </p:nvPr>
        </p:nvSpPr>
        <p:spPr/>
        <p:txBody>
          <a:bodyPr/>
          <a:lstStyle/>
          <a:p>
            <a:r>
              <a:rPr lang="en-US" dirty="0"/>
              <a:t>Example: How Random Forest Model Labels an Unlabeled Tweet</a:t>
            </a:r>
          </a:p>
        </p:txBody>
      </p:sp>
      <p:graphicFrame>
        <p:nvGraphicFramePr>
          <p:cNvPr id="4" name="Table 4">
            <a:extLst>
              <a:ext uri="{FF2B5EF4-FFF2-40B4-BE49-F238E27FC236}">
                <a16:creationId xmlns:a16="http://schemas.microsoft.com/office/drawing/2014/main" id="{569BF545-A5C0-9C48-AC95-C12F3C875EC0}"/>
              </a:ext>
            </a:extLst>
          </p:cNvPr>
          <p:cNvGraphicFramePr>
            <a:graphicFrameLocks noGrp="1"/>
          </p:cNvGraphicFramePr>
          <p:nvPr>
            <p:extLst>
              <p:ext uri="{D42A27DB-BD31-4B8C-83A1-F6EECF244321}">
                <p14:modId xmlns:p14="http://schemas.microsoft.com/office/powerpoint/2010/main" val="467307577"/>
              </p:ext>
            </p:extLst>
          </p:nvPr>
        </p:nvGraphicFramePr>
        <p:xfrm>
          <a:off x="1097280" y="2108200"/>
          <a:ext cx="10058400" cy="3760890"/>
        </p:xfrm>
        <a:graphic>
          <a:graphicData uri="http://schemas.openxmlformats.org/drawingml/2006/table">
            <a:tbl>
              <a:tblPr firstRow="1" bandRow="1">
                <a:tableStyleId>{5C22544A-7EE6-4342-B048-85BDC9FD1C3A}</a:tableStyleId>
              </a:tblPr>
              <a:tblGrid>
                <a:gridCol w="1644287">
                  <a:extLst>
                    <a:ext uri="{9D8B030D-6E8A-4147-A177-3AD203B41FA5}">
                      <a16:colId xmlns:a16="http://schemas.microsoft.com/office/drawing/2014/main" val="992597506"/>
                    </a:ext>
                  </a:extLst>
                </a:gridCol>
                <a:gridCol w="8414113">
                  <a:extLst>
                    <a:ext uri="{9D8B030D-6E8A-4147-A177-3AD203B41FA5}">
                      <a16:colId xmlns:a16="http://schemas.microsoft.com/office/drawing/2014/main" val="3220652674"/>
                    </a:ext>
                  </a:extLst>
                </a:gridCol>
              </a:tblGrid>
              <a:tr h="1211020">
                <a:tc>
                  <a:txBody>
                    <a:bodyPr/>
                    <a:lstStyle/>
                    <a:p>
                      <a:r>
                        <a:rPr lang="en-US" dirty="0"/>
                        <a:t>Input</a:t>
                      </a:r>
                    </a:p>
                  </a:txBody>
                  <a:tcPr/>
                </a:tc>
                <a:tc>
                  <a:txBody>
                    <a:bodyPr/>
                    <a:lstStyle/>
                    <a:p>
                      <a:r>
                        <a:rPr lang="en-US" dirty="0"/>
                        <a:t>"Dear USA, people please save the </a:t>
                      </a:r>
                      <a:r>
                        <a:rPr lang="en-US" dirty="0" err="1"/>
                        <a:t>usps</a:t>
                      </a:r>
                      <a:r>
                        <a:rPr lang="en-US" dirty="0"/>
                        <a:t> and stay "\</a:t>
                      </a:r>
                    </a:p>
                    <a:p>
                      <a:r>
                        <a:rPr lang="en-US" dirty="0"/>
                        <a:t>             "</a:t>
                      </a:r>
                      <a:r>
                        <a:rPr lang="en-US" dirty="0" err="1"/>
                        <a:t>covid</a:t>
                      </a:r>
                      <a:r>
                        <a:rPr lang="en-US" dirty="0"/>
                        <a:t> safe by directly dropping off your ballots "\</a:t>
                      </a:r>
                    </a:p>
                    <a:p>
                      <a:r>
                        <a:rPr lang="en-US" dirty="0"/>
                        <a:t>             "to county election offices. Vote please!”</a:t>
                      </a:r>
                    </a:p>
                  </a:txBody>
                  <a:tcPr/>
                </a:tc>
                <a:extLst>
                  <a:ext uri="{0D108BD9-81ED-4DB2-BD59-A6C34878D82A}">
                    <a16:rowId xmlns:a16="http://schemas.microsoft.com/office/drawing/2014/main" val="734003352"/>
                  </a:ext>
                </a:extLst>
              </a:tr>
              <a:tr h="1211020">
                <a:tc>
                  <a:txBody>
                    <a:bodyPr/>
                    <a:lstStyle/>
                    <a:p>
                      <a:r>
                        <a:rPr lang="en-US" dirty="0"/>
                        <a:t>Text after tokenizing</a:t>
                      </a:r>
                    </a:p>
                  </a:txBody>
                  <a:tcPr/>
                </a:tc>
                <a:tc>
                  <a:txBody>
                    <a:bodyPr/>
                    <a:lstStyle/>
                    <a:p>
                      <a:r>
                        <a:rPr lang="en-US" dirty="0"/>
                        <a:t>“Dear USA, people please save the </a:t>
                      </a:r>
                      <a:r>
                        <a:rPr lang="en-US" dirty="0" err="1"/>
                        <a:t>usps</a:t>
                      </a:r>
                      <a:r>
                        <a:rPr lang="en-US" dirty="0"/>
                        <a:t> and stay </a:t>
                      </a:r>
                      <a:r>
                        <a:rPr lang="en-US" dirty="0" err="1"/>
                        <a:t>covid</a:t>
                      </a:r>
                      <a:r>
                        <a:rPr lang="en-US" dirty="0"/>
                        <a:t> safe by directly dropping off your ballots to county election offices. Vote please! </a:t>
                      </a:r>
                      <a:r>
                        <a:rPr lang="en-US" dirty="0" err="1"/>
                        <a:t>usa</a:t>
                      </a:r>
                      <a:r>
                        <a:rPr lang="en-US" dirty="0"/>
                        <a:t> people please </a:t>
                      </a:r>
                      <a:r>
                        <a:rPr lang="en-US" dirty="0" err="1"/>
                        <a:t>usps</a:t>
                      </a:r>
                      <a:r>
                        <a:rPr lang="en-US" dirty="0"/>
                        <a:t> ballots election vote please” </a:t>
                      </a:r>
                    </a:p>
                  </a:txBody>
                  <a:tcPr/>
                </a:tc>
                <a:extLst>
                  <a:ext uri="{0D108BD9-81ED-4DB2-BD59-A6C34878D82A}">
                    <a16:rowId xmlns:a16="http://schemas.microsoft.com/office/drawing/2014/main" val="1360266744"/>
                  </a:ext>
                </a:extLst>
              </a:tr>
              <a:tr h="491136">
                <a:tc>
                  <a:txBody>
                    <a:bodyPr/>
                    <a:lstStyle/>
                    <a:p>
                      <a:r>
                        <a:rPr lang="en-US" dirty="0"/>
                        <a:t>Output</a:t>
                      </a:r>
                    </a:p>
                  </a:txBody>
                  <a:tcPr/>
                </a:tc>
                <a:tc>
                  <a:txBody>
                    <a:bodyPr/>
                    <a:lstStyle/>
                    <a:p>
                      <a:r>
                        <a:rPr lang="en-US" dirty="0"/>
                        <a:t>array([1])</a:t>
                      </a:r>
                    </a:p>
                  </a:txBody>
                  <a:tcPr/>
                </a:tc>
                <a:extLst>
                  <a:ext uri="{0D108BD9-81ED-4DB2-BD59-A6C34878D82A}">
                    <a16:rowId xmlns:a16="http://schemas.microsoft.com/office/drawing/2014/main" val="356865006"/>
                  </a:ext>
                </a:extLst>
              </a:tr>
              <a:tr h="847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 means not in the politics category &amp; “1” means in the politics category</a:t>
                      </a:r>
                    </a:p>
                  </a:txBody>
                  <a:tcPr/>
                </a:tc>
                <a:extLst>
                  <a:ext uri="{0D108BD9-81ED-4DB2-BD59-A6C34878D82A}">
                    <a16:rowId xmlns:a16="http://schemas.microsoft.com/office/drawing/2014/main" val="576262516"/>
                  </a:ext>
                </a:extLst>
              </a:tr>
            </a:tbl>
          </a:graphicData>
        </a:graphic>
      </p:graphicFrame>
    </p:spTree>
    <p:extLst>
      <p:ext uri="{BB962C8B-B14F-4D97-AF65-F5344CB8AC3E}">
        <p14:creationId xmlns:p14="http://schemas.microsoft.com/office/powerpoint/2010/main" val="1285637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456</TotalTime>
  <Words>758</Words>
  <Application>Microsoft Macintosh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RetrospectVTI</vt:lpstr>
      <vt:lpstr>COVID-19 Gene Sequencing and Twitter Data Analysis</vt:lpstr>
      <vt:lpstr>Introduction</vt:lpstr>
      <vt:lpstr>Data Sources</vt:lpstr>
      <vt:lpstr>   Gene sequencing: DNARNA Protein  DNA:  made up of 4 bases: Adenine, Thymine, Cytosine, and Guanine RNA:  made up of 4 bases: Adenine, Uracil, Cytosine, and Guanine Protein:  made of 20 amino acids: A, R, C, D, E, F, G, H, I, K, L, M, N, P, Q, R, S, T, V, W, Y  - 8 potential mutations detected. Euro Surveill. 2020 Apr 2; 25(13): 2000305 reports 8 missense mutations   - The Jan sequence and Sep sequence are different by 1 amino acid, arginine ( R ) as shown in blue. </vt:lpstr>
      <vt:lpstr>What people tweet about related to COVID-19?</vt:lpstr>
      <vt:lpstr>Machine Learning Models  &amp; Performance</vt:lpstr>
      <vt:lpstr>Machine Learning Models  &amp; Performance</vt:lpstr>
      <vt:lpstr>Machine Learning Models  &amp; Performance</vt:lpstr>
      <vt:lpstr>Example: How Random Forest Model Labels an Unlabeled Tweet</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Gene Sequencing and Twitter Data Analysis</dc:title>
  <dc:creator>Kieu ha</dc:creator>
  <cp:lastModifiedBy>Kieu ha</cp:lastModifiedBy>
  <cp:revision>4</cp:revision>
  <dcterms:created xsi:type="dcterms:W3CDTF">2020-10-28T23:51:42Z</dcterms:created>
  <dcterms:modified xsi:type="dcterms:W3CDTF">2020-10-29T10:24:56Z</dcterms:modified>
</cp:coreProperties>
</file>