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4"/>
  </p:notesMasterIdLst>
  <p:sldIdLst>
    <p:sldId id="256" r:id="rId2"/>
    <p:sldId id="267" r:id="rId3"/>
    <p:sldId id="257" r:id="rId4"/>
    <p:sldId id="258" r:id="rId5"/>
    <p:sldId id="259" r:id="rId6"/>
    <p:sldId id="277" r:id="rId7"/>
    <p:sldId id="278" r:id="rId8"/>
    <p:sldId id="272" r:id="rId9"/>
    <p:sldId id="260" r:id="rId10"/>
    <p:sldId id="274" r:id="rId11"/>
    <p:sldId id="276" r:id="rId12"/>
    <p:sldId id="275" r:id="rId13"/>
    <p:sldId id="273" r:id="rId14"/>
    <p:sldId id="261" r:id="rId15"/>
    <p:sldId id="262" r:id="rId16"/>
    <p:sldId id="269" r:id="rId17"/>
    <p:sldId id="270" r:id="rId18"/>
    <p:sldId id="271" r:id="rId19"/>
    <p:sldId id="264" r:id="rId20"/>
    <p:sldId id="265" r:id="rId21"/>
    <p:sldId id="26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55554-9340-3DE4-EF66-22394A823779}" v="417" dt="2021-08-08T19:37:27.764"/>
    <p1510:client id="{2EEB9213-86D9-620A-B770-D3A062BD3A14}" v="36" dt="2021-08-06T16:03:41.701"/>
    <p1510:client id="{35384650-DD0A-447A-8118-8504BA0735E1}" v="392" dt="2021-06-13T15:53:16.755"/>
    <p1510:client id="{3C6AB947-A65E-4177-BBAF-6CD8A08F0062}" v="403" dt="2021-08-10T16:28:11.443"/>
    <p1510:client id="{4C5BC779-A509-DF41-A82A-93657B1922FB}" v="554" dt="2021-08-10T23:54:17.658"/>
    <p1510:client id="{4DAD430F-7E85-9591-E459-F7DCC1756757}" v="20" dt="2021-08-09T21:41:33.955"/>
    <p1510:client id="{6D570314-44FB-4E9E-34BB-DF88C27D5D25}" v="750" dt="2021-08-06T16:38:36.984"/>
    <p1510:client id="{C5C8E24E-02B6-C04F-9DCB-4599BD022520}" v="276" dt="2021-07-12T00:33:45.322"/>
    <p1510:client id="{CE8ABFE8-4C8E-C015-E243-3747C80937D0}" v="589" dt="2021-08-08T21:01:59.628"/>
    <p1510:client id="{F95FFDC6-5ADC-B4B6-4A2D-9FA0ACD73673}" v="364" dt="2021-08-11T23:31:15.200"/>
    <p1510:client id="{FF7BF346-A7BD-DB94-BA75-7F02EDA39DC7}" v="31" dt="2021-08-09T14:50:48.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6E16F-6F81-478A-9070-1E85A6FA8800}" type="datetimeFigureOut">
              <a:rPr lang="en-US"/>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D9E10-F204-46D8-9944-848363C3EF67}" type="slidenum">
              <a:rPr lang="en-US"/>
              <a:t>‹#›</a:t>
            </a:fld>
            <a:endParaRPr lang="en-US"/>
          </a:p>
        </p:txBody>
      </p:sp>
    </p:spTree>
    <p:extLst>
      <p:ext uri="{BB962C8B-B14F-4D97-AF65-F5344CB8AC3E}">
        <p14:creationId xmlns:p14="http://schemas.microsoft.com/office/powerpoint/2010/main" val="388082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The implications of these findings to the MLB team scouts looking to recruit new baseball players is that they should look generally at the highly correlated variables of the model: R/G (Runs Scored Per Game), PA (Plate Apperances), R (Runs Scored/Allowed), 2B (Doubles), HR (Home Runs), RBI (Runs Batted In), BB (Bases on Balls/Walks), OBP (On Base Percentage), SLG (Slugging Percentage), OPS (On Base+Slugging Percentage), OPS+ (On Base+Slugging Percentage adjusted to player's ballpark), and TB (Total Bases). Also, they should highly focus of BB (Bases on Balls/Walks) as it is highly statistically significant within the linear regression model. </a:t>
            </a:r>
          </a:p>
          <a:p>
            <a:r>
              <a:rPr lang="en-US"/>
              <a:t>2. For the current 2021 MLB season, we can expect that the variable OPS (On Base+Slugging Percentage) will have a larger positive effect on the number of Team wins, where SLG (Slugging Percentage) and OBP (On Base Percentage) have a larger negative effect on number of wins. In looking at the current MLB Team Standing data for 2021 (in which the MLB season is halfway done), we can expect that MLB teams the Boston Red Sox, Toronto Blue Jays, and Houston Astros have the highest probability of winning more games as they have the highest team OPS.</a:t>
            </a:r>
          </a:p>
        </p:txBody>
      </p:sp>
      <p:sp>
        <p:nvSpPr>
          <p:cNvPr id="4" name="Slide Number Placeholder 3"/>
          <p:cNvSpPr>
            <a:spLocks noGrp="1"/>
          </p:cNvSpPr>
          <p:nvPr>
            <p:ph type="sldNum" sz="quarter" idx="5"/>
          </p:nvPr>
        </p:nvSpPr>
        <p:spPr/>
        <p:txBody>
          <a:bodyPr/>
          <a:lstStyle/>
          <a:p>
            <a:fld id="{757D9E10-F204-46D8-9944-848363C3EF67}" type="slidenum">
              <a:rPr lang="en-US"/>
              <a:t>3</a:t>
            </a:fld>
            <a:endParaRPr lang="en-US"/>
          </a:p>
        </p:txBody>
      </p:sp>
    </p:spTree>
    <p:extLst>
      <p:ext uri="{BB962C8B-B14F-4D97-AF65-F5344CB8AC3E}">
        <p14:creationId xmlns:p14="http://schemas.microsoft.com/office/powerpoint/2010/main" val="4028879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8/12/2021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81603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7013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291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5396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893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4162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9890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8203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7878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3430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8/12/2021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71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lIns="109728" tIns="109728" rIns="109728" bIns="91440" anchor="b"/>
          <a:lstStyle>
            <a:lvl1pPr algn="l">
              <a:defRPr sz="900" spc="70">
                <a:solidFill>
                  <a:schemeClr val="tx1"/>
                </a:solidFill>
              </a:defRPr>
            </a:lvl1pPr>
          </a:lstStyle>
          <a:p>
            <a:fld id="{F4D57BDD-E64A-4D27-8978-82FFCA18A12C}" type="datetimeFigureOut">
              <a:rPr lang="en-US" smtClean="0"/>
              <a:pPr/>
              <a:t>8/12/2021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lIns="109728" tIns="109728" rIns="109728" bIns="91440" anchor="t"/>
          <a:lstStyle>
            <a:lvl1pPr algn="r">
              <a:defRPr sz="800" spc="7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lIns="109728" tIns="109728" rIns="109728" bIns="91440" anchor="t"/>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819250390"/>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5" r:id="rId6"/>
    <p:sldLayoutId id="2147483680"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b="1" kern="1200" spc="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1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062039"/>
            <a:ext cx="2952750" cy="2817438"/>
          </a:xfrm>
        </p:spPr>
        <p:txBody>
          <a:bodyPr>
            <a:normAutofit/>
          </a:bodyPr>
          <a:lstStyle/>
          <a:p>
            <a:pPr algn="l"/>
            <a:r>
              <a:rPr lang="en-US" sz="3000" dirty="0">
                <a:solidFill>
                  <a:srgbClr val="0070C0"/>
                </a:solidFill>
                <a:cs typeface="Calibri Light"/>
              </a:rPr>
              <a:t>Term Paper Presentation: Major League Baseball</a:t>
            </a:r>
            <a:endParaRPr lang="en-US" sz="3000" dirty="0">
              <a:solidFill>
                <a:srgbClr val="0070C0"/>
              </a:solidFill>
            </a:endParaRPr>
          </a:p>
        </p:txBody>
      </p:sp>
      <p:sp>
        <p:nvSpPr>
          <p:cNvPr id="3" name="Subtitle 2"/>
          <p:cNvSpPr>
            <a:spLocks noGrp="1"/>
          </p:cNvSpPr>
          <p:nvPr>
            <p:ph type="subTitle" idx="1"/>
          </p:nvPr>
        </p:nvSpPr>
        <p:spPr>
          <a:xfrm>
            <a:off x="761999" y="4020671"/>
            <a:ext cx="2952749" cy="1775291"/>
          </a:xfrm>
        </p:spPr>
        <p:txBody>
          <a:bodyPr vert="horz" lIns="91440" tIns="45720" rIns="91440" bIns="45720" rtlCol="0">
            <a:normAutofit/>
          </a:bodyPr>
          <a:lstStyle/>
          <a:p>
            <a:pPr algn="l"/>
            <a:r>
              <a:rPr lang="en-US" sz="2000">
                <a:cs typeface="Calibri"/>
              </a:rPr>
              <a:t>Katie Adams</a:t>
            </a:r>
          </a:p>
          <a:p>
            <a:pPr algn="l"/>
            <a:r>
              <a:rPr lang="en-US" sz="2000">
                <a:cs typeface="Calibri"/>
              </a:rPr>
              <a:t>DSC 530</a:t>
            </a:r>
          </a:p>
          <a:p>
            <a:pPr algn="l"/>
            <a:r>
              <a:rPr lang="en-US" sz="2000">
                <a:cs typeface="Calibri"/>
              </a:rPr>
              <a:t>Summer 2021</a:t>
            </a:r>
          </a:p>
        </p:txBody>
      </p:sp>
      <p:pic>
        <p:nvPicPr>
          <p:cNvPr id="4" name="Picture 3" descr="Baseball mitt, ball and bat">
            <a:extLst>
              <a:ext uri="{FF2B5EF4-FFF2-40B4-BE49-F238E27FC236}">
                <a16:creationId xmlns:a16="http://schemas.microsoft.com/office/drawing/2014/main" id="{DB68A209-F128-4E4A-93C3-658BC2AAD4A5}"/>
              </a:ext>
            </a:extLst>
          </p:cNvPr>
          <p:cNvPicPr>
            <a:picLocks noChangeAspect="1"/>
          </p:cNvPicPr>
          <p:nvPr/>
        </p:nvPicPr>
        <p:blipFill rotWithShape="1">
          <a:blip r:embed="rId2"/>
          <a:srcRect l="12078" r="11084" b="10"/>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835024" y="841377"/>
            <a:ext cx="4745505" cy="1666499"/>
          </a:xfrm>
        </p:spPr>
        <p:txBody>
          <a:bodyPr lIns="109728" tIns="109728" rIns="109728" bIns="91440" anchor="b">
            <a:normAutofit/>
          </a:bodyPr>
          <a:lstStyle/>
          <a:p>
            <a:r>
              <a:rPr lang="en-US" sz="3400" b="0">
                <a:solidFill>
                  <a:srgbClr val="0070C0"/>
                </a:solidFill>
                <a:ea typeface="+mj-lt"/>
                <a:cs typeface="+mj-lt"/>
              </a:rPr>
              <a:t>Descriptive variable characteristics: Mode</a:t>
            </a:r>
            <a:endParaRPr lang="en-US" sz="3400" b="0">
              <a:solidFill>
                <a:srgbClr val="0070C0"/>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835022" y="2796988"/>
            <a:ext cx="4745505" cy="3280777"/>
          </a:xfrm>
        </p:spPr>
        <p:txBody>
          <a:bodyPr lIns="109728" tIns="109728" rIns="109728" bIns="91440">
            <a:normAutofit/>
          </a:bodyPr>
          <a:lstStyle/>
          <a:p>
            <a:pPr marL="0" indent="0">
              <a:buNone/>
            </a:pPr>
            <a:r>
              <a:rPr lang="en-US" spc="200">
                <a:latin typeface="+mj-lt"/>
                <a:ea typeface="+mj-lt"/>
                <a:cs typeface="+mj-lt"/>
              </a:rPr>
              <a:t>These are the Mode values over 5 years:</a:t>
            </a:r>
            <a:endParaRPr lang="en-US">
              <a:latin typeface="Verdana Pro"/>
              <a:ea typeface="+mj-lt"/>
              <a:cs typeface="+mj-lt"/>
            </a:endParaRPr>
          </a:p>
          <a:p>
            <a:pPr marL="0" indent="0">
              <a:buNone/>
            </a:pPr>
            <a:endParaRPr lang="en-US" spc="200">
              <a:latin typeface="Verdana Pro Cond SemiBold"/>
              <a:ea typeface="+mn-lt"/>
              <a:cs typeface="+mn-lt"/>
            </a:endParaRPr>
          </a:p>
        </p:txBody>
      </p:sp>
      <p:grpSp>
        <p:nvGrpSpPr>
          <p:cNvPr id="13" name="Group 12">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4" name="Group 13">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8" name="Freeform: Shape 17">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6" name="Freeform: Shape 15">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5" descr="Text&#10;&#10;Description automatically generated">
            <a:extLst>
              <a:ext uri="{FF2B5EF4-FFF2-40B4-BE49-F238E27FC236}">
                <a16:creationId xmlns:a16="http://schemas.microsoft.com/office/drawing/2014/main" id="{210474EA-50DC-4A98-B0EF-69B3703EBB85}"/>
              </a:ext>
            </a:extLst>
          </p:cNvPr>
          <p:cNvPicPr>
            <a:picLocks noChangeAspect="1"/>
          </p:cNvPicPr>
          <p:nvPr/>
        </p:nvPicPr>
        <p:blipFill>
          <a:blip r:embed="rId3"/>
          <a:stretch>
            <a:fillRect/>
          </a:stretch>
        </p:blipFill>
        <p:spPr>
          <a:xfrm>
            <a:off x="829733" y="3839638"/>
            <a:ext cx="4041422" cy="2000947"/>
          </a:xfrm>
          <a:prstGeom prst="rect">
            <a:avLst/>
          </a:prstGeom>
        </p:spPr>
      </p:pic>
      <p:pic>
        <p:nvPicPr>
          <p:cNvPr id="6" name="Picture 7" descr="Text&#10;&#10;Description automatically generated">
            <a:extLst>
              <a:ext uri="{FF2B5EF4-FFF2-40B4-BE49-F238E27FC236}">
                <a16:creationId xmlns:a16="http://schemas.microsoft.com/office/drawing/2014/main" id="{BCF9152D-636F-4254-BB4F-778719BFBEF4}"/>
              </a:ext>
            </a:extLst>
          </p:cNvPr>
          <p:cNvPicPr>
            <a:picLocks noChangeAspect="1"/>
          </p:cNvPicPr>
          <p:nvPr/>
        </p:nvPicPr>
        <p:blipFill>
          <a:blip r:embed="rId4"/>
          <a:stretch>
            <a:fillRect/>
          </a:stretch>
        </p:blipFill>
        <p:spPr>
          <a:xfrm>
            <a:off x="6375400" y="1145998"/>
            <a:ext cx="4699685" cy="3097684"/>
          </a:xfrm>
          <a:prstGeom prst="rect">
            <a:avLst/>
          </a:prstGeom>
        </p:spPr>
      </p:pic>
    </p:spTree>
    <p:extLst>
      <p:ext uri="{BB962C8B-B14F-4D97-AF65-F5344CB8AC3E}">
        <p14:creationId xmlns:p14="http://schemas.microsoft.com/office/powerpoint/2010/main" val="265768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835024" y="841377"/>
            <a:ext cx="4745505" cy="1666499"/>
          </a:xfrm>
        </p:spPr>
        <p:txBody>
          <a:bodyPr lIns="109728" tIns="109728" rIns="109728" bIns="91440" anchor="b">
            <a:normAutofit/>
          </a:bodyPr>
          <a:lstStyle/>
          <a:p>
            <a:r>
              <a:rPr lang="en-US" sz="3400" b="0">
                <a:solidFill>
                  <a:srgbClr val="0070C0"/>
                </a:solidFill>
                <a:ea typeface="+mj-lt"/>
                <a:cs typeface="+mj-lt"/>
              </a:rPr>
              <a:t>Descriptive variable characteristics: Spread</a:t>
            </a:r>
            <a:endParaRPr lang="en-US" sz="3400" b="0">
              <a:solidFill>
                <a:srgbClr val="0070C0"/>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835022" y="2796988"/>
            <a:ext cx="4745505" cy="3280777"/>
          </a:xfrm>
        </p:spPr>
        <p:txBody>
          <a:bodyPr lIns="109728" tIns="109728" rIns="109728" bIns="91440">
            <a:normAutofit/>
          </a:bodyPr>
          <a:lstStyle/>
          <a:p>
            <a:pPr marL="0" indent="0">
              <a:buNone/>
            </a:pPr>
            <a:r>
              <a:rPr lang="en-US" spc="200">
                <a:latin typeface="+mj-lt"/>
                <a:ea typeface="+mj-lt"/>
                <a:cs typeface="+mj-lt"/>
              </a:rPr>
              <a:t>These are the Spread values over 5 years:</a:t>
            </a:r>
            <a:endParaRPr lang="en-US">
              <a:latin typeface="Verdana Pro"/>
              <a:ea typeface="+mj-lt"/>
              <a:cs typeface="+mj-lt"/>
            </a:endParaRPr>
          </a:p>
        </p:txBody>
      </p:sp>
      <p:grpSp>
        <p:nvGrpSpPr>
          <p:cNvPr id="26" name="Group 25">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7" name="Group 26">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1" name="Freeform: Shape 30">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8" name="Group 27">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9" name="Freeform: Shape 28">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5" descr="Text, letter&#10;&#10;Description automatically generated">
            <a:extLst>
              <a:ext uri="{FF2B5EF4-FFF2-40B4-BE49-F238E27FC236}">
                <a16:creationId xmlns:a16="http://schemas.microsoft.com/office/drawing/2014/main" id="{DCE8AB15-3C30-4C94-BBC9-752A58697472}"/>
              </a:ext>
            </a:extLst>
          </p:cNvPr>
          <p:cNvPicPr>
            <a:picLocks noChangeAspect="1"/>
          </p:cNvPicPr>
          <p:nvPr/>
        </p:nvPicPr>
        <p:blipFill>
          <a:blip r:embed="rId3"/>
          <a:stretch>
            <a:fillRect/>
          </a:stretch>
        </p:blipFill>
        <p:spPr>
          <a:xfrm>
            <a:off x="6217508" y="1075705"/>
            <a:ext cx="4521199" cy="3494560"/>
          </a:xfrm>
          <a:prstGeom prst="rect">
            <a:avLst/>
          </a:prstGeom>
        </p:spPr>
      </p:pic>
      <p:pic>
        <p:nvPicPr>
          <p:cNvPr id="6" name="Picture 7" descr="Text, letter&#10;&#10;Description automatically generated">
            <a:extLst>
              <a:ext uri="{FF2B5EF4-FFF2-40B4-BE49-F238E27FC236}">
                <a16:creationId xmlns:a16="http://schemas.microsoft.com/office/drawing/2014/main" id="{B41416C2-8A31-4B09-9729-AD23004A0A47}"/>
              </a:ext>
            </a:extLst>
          </p:cNvPr>
          <p:cNvPicPr>
            <a:picLocks noChangeAspect="1"/>
          </p:cNvPicPr>
          <p:nvPr/>
        </p:nvPicPr>
        <p:blipFill>
          <a:blip r:embed="rId4"/>
          <a:stretch>
            <a:fillRect/>
          </a:stretch>
        </p:blipFill>
        <p:spPr>
          <a:xfrm>
            <a:off x="832022" y="3834052"/>
            <a:ext cx="4083755" cy="1426698"/>
          </a:xfrm>
          <a:prstGeom prst="rect">
            <a:avLst/>
          </a:prstGeom>
        </p:spPr>
      </p:pic>
    </p:spTree>
    <p:extLst>
      <p:ext uri="{BB962C8B-B14F-4D97-AF65-F5344CB8AC3E}">
        <p14:creationId xmlns:p14="http://schemas.microsoft.com/office/powerpoint/2010/main" val="180164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835024" y="841377"/>
            <a:ext cx="4745505" cy="1666499"/>
          </a:xfrm>
        </p:spPr>
        <p:txBody>
          <a:bodyPr lIns="109728" tIns="109728" rIns="109728" bIns="91440" anchor="b">
            <a:normAutofit/>
          </a:bodyPr>
          <a:lstStyle/>
          <a:p>
            <a:r>
              <a:rPr lang="en-US" sz="3400" b="0" dirty="0">
                <a:solidFill>
                  <a:srgbClr val="0070C0"/>
                </a:solidFill>
                <a:ea typeface="+mj-lt"/>
                <a:cs typeface="+mj-lt"/>
              </a:rPr>
              <a:t>Descriptive variable characteristics: </a:t>
            </a:r>
            <a:r>
              <a:rPr lang="en-US" sz="3400" b="0">
                <a:solidFill>
                  <a:srgbClr val="0070C0"/>
                </a:solidFill>
                <a:ea typeface="+mj-lt"/>
                <a:cs typeface="+mj-lt"/>
              </a:rPr>
              <a:t>Standard Deviation</a:t>
            </a:r>
            <a:endParaRPr lang="en-US" sz="3400" b="0">
              <a:solidFill>
                <a:srgbClr val="0070C0"/>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835022" y="2796988"/>
            <a:ext cx="4745505" cy="3280777"/>
          </a:xfrm>
        </p:spPr>
        <p:txBody>
          <a:bodyPr lIns="109728" tIns="109728" rIns="109728" bIns="91440" anchor="t">
            <a:normAutofit/>
          </a:bodyPr>
          <a:lstStyle/>
          <a:p>
            <a:pPr marL="0" indent="0">
              <a:buNone/>
            </a:pPr>
            <a:r>
              <a:rPr lang="en-US" spc="200">
                <a:latin typeface="+mj-lt"/>
                <a:ea typeface="+mj-lt"/>
                <a:cs typeface="+mj-lt"/>
              </a:rPr>
              <a:t>These are the Standard Deviation </a:t>
            </a:r>
            <a:r>
              <a:rPr lang="en-US" spc="200" dirty="0">
                <a:latin typeface="+mj-lt"/>
                <a:ea typeface="+mj-lt"/>
                <a:cs typeface="+mj-lt"/>
              </a:rPr>
              <a:t>values over 5 years:</a:t>
            </a:r>
            <a:endParaRPr lang="en-US" dirty="0">
              <a:latin typeface="Verdana Pro"/>
              <a:ea typeface="+mj-lt"/>
              <a:cs typeface="+mj-lt"/>
            </a:endParaRPr>
          </a:p>
        </p:txBody>
      </p:sp>
      <p:grpSp>
        <p:nvGrpSpPr>
          <p:cNvPr id="13" name="Group 12">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4" name="Group 13">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8" name="Freeform: Shape 17">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6" name="Freeform: Shape 15">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6" descr="Text, letter&#10;&#10;Description automatically generated">
            <a:extLst>
              <a:ext uri="{FF2B5EF4-FFF2-40B4-BE49-F238E27FC236}">
                <a16:creationId xmlns:a16="http://schemas.microsoft.com/office/drawing/2014/main" id="{AB21481B-CE74-44DE-A85E-7B632CC448DA}"/>
              </a:ext>
            </a:extLst>
          </p:cNvPr>
          <p:cNvPicPr>
            <a:picLocks noChangeAspect="1"/>
          </p:cNvPicPr>
          <p:nvPr/>
        </p:nvPicPr>
        <p:blipFill>
          <a:blip r:embed="rId3"/>
          <a:stretch>
            <a:fillRect/>
          </a:stretch>
        </p:blipFill>
        <p:spPr>
          <a:xfrm>
            <a:off x="6330778" y="1110247"/>
            <a:ext cx="4450644" cy="3353777"/>
          </a:xfrm>
          <a:prstGeom prst="rect">
            <a:avLst/>
          </a:prstGeom>
        </p:spPr>
      </p:pic>
      <p:pic>
        <p:nvPicPr>
          <p:cNvPr id="7" name="Picture 7" descr="Text, letter&#10;&#10;Description automatically generated">
            <a:extLst>
              <a:ext uri="{FF2B5EF4-FFF2-40B4-BE49-F238E27FC236}">
                <a16:creationId xmlns:a16="http://schemas.microsoft.com/office/drawing/2014/main" id="{B669E189-7A0A-4F8A-9046-EB2D2B111C5C}"/>
              </a:ext>
            </a:extLst>
          </p:cNvPr>
          <p:cNvPicPr>
            <a:picLocks noChangeAspect="1"/>
          </p:cNvPicPr>
          <p:nvPr/>
        </p:nvPicPr>
        <p:blipFill>
          <a:blip r:embed="rId4"/>
          <a:stretch>
            <a:fillRect/>
          </a:stretch>
        </p:blipFill>
        <p:spPr>
          <a:xfrm>
            <a:off x="924697" y="4153636"/>
            <a:ext cx="4411362" cy="1619323"/>
          </a:xfrm>
          <a:prstGeom prst="rect">
            <a:avLst/>
          </a:prstGeom>
        </p:spPr>
      </p:pic>
    </p:spTree>
    <p:extLst>
      <p:ext uri="{BB962C8B-B14F-4D97-AF65-F5344CB8AC3E}">
        <p14:creationId xmlns:p14="http://schemas.microsoft.com/office/powerpoint/2010/main" val="355871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416943" y="129396"/>
            <a:ext cx="5204604" cy="1163008"/>
          </a:xfrm>
        </p:spPr>
        <p:txBody>
          <a:bodyPr lIns="109728" tIns="109728" rIns="109728" bIns="91440" anchor="t">
            <a:normAutofit/>
          </a:bodyPr>
          <a:lstStyle/>
          <a:p>
            <a:r>
              <a:rPr lang="en-US" sz="3100" b="0">
                <a:solidFill>
                  <a:srgbClr val="0070C0"/>
                </a:solidFill>
                <a:ea typeface="+mj-lt"/>
                <a:cs typeface="+mj-lt"/>
              </a:rPr>
              <a:t>Descriptive variable characteristics: Tails</a:t>
            </a:r>
            <a:endParaRPr lang="en-US" sz="3100" b="0">
              <a:solidFill>
                <a:srgbClr val="FFFFFF"/>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416945" y="1423357"/>
            <a:ext cx="3810000" cy="1423360"/>
          </a:xfrm>
        </p:spPr>
        <p:txBody>
          <a:bodyPr lIns="109728" tIns="109728" rIns="109728" bIns="91440">
            <a:normAutofit/>
          </a:bodyPr>
          <a:lstStyle/>
          <a:p>
            <a:pPr marL="0" indent="0">
              <a:buNone/>
            </a:pPr>
            <a:r>
              <a:rPr lang="en-US" spc="200">
                <a:latin typeface="+mj-lt"/>
                <a:ea typeface="+mj-lt"/>
                <a:cs typeface="+mj-lt"/>
              </a:rPr>
              <a:t>These are the Tail values over 5 years:</a:t>
            </a:r>
            <a:endParaRPr lang="en-US">
              <a:latin typeface="Verdana Pro"/>
              <a:ea typeface="+mj-lt"/>
              <a:cs typeface="+mj-lt"/>
            </a:endParaRPr>
          </a:p>
          <a:p>
            <a:pPr marL="0" indent="0">
              <a:buNone/>
            </a:pPr>
            <a:endParaRPr lang="en-US" spc="200">
              <a:latin typeface="Verdana Pro Cond SemiBold"/>
              <a:ea typeface="+mn-lt"/>
              <a:cs typeface="+mn-lt"/>
            </a:endParaRPr>
          </a:p>
        </p:txBody>
      </p:sp>
      <p:pic>
        <p:nvPicPr>
          <p:cNvPr id="4" name="Picture 5">
            <a:extLst>
              <a:ext uri="{FF2B5EF4-FFF2-40B4-BE49-F238E27FC236}">
                <a16:creationId xmlns:a16="http://schemas.microsoft.com/office/drawing/2014/main" id="{88F61B39-5EB6-4A36-AE45-0B66B254C357}"/>
              </a:ext>
            </a:extLst>
          </p:cNvPr>
          <p:cNvPicPr>
            <a:picLocks noChangeAspect="1"/>
          </p:cNvPicPr>
          <p:nvPr/>
        </p:nvPicPr>
        <p:blipFill>
          <a:blip r:embed="rId2"/>
          <a:stretch>
            <a:fillRect/>
          </a:stretch>
        </p:blipFill>
        <p:spPr>
          <a:xfrm>
            <a:off x="6361671" y="979844"/>
            <a:ext cx="5407912" cy="4563078"/>
          </a:xfrm>
          <a:prstGeom prst="rect">
            <a:avLst/>
          </a:prstGeom>
        </p:spPr>
      </p:pic>
      <p:pic>
        <p:nvPicPr>
          <p:cNvPr id="6" name="Picture 7" descr="Text&#10;&#10;Description automatically generated">
            <a:extLst>
              <a:ext uri="{FF2B5EF4-FFF2-40B4-BE49-F238E27FC236}">
                <a16:creationId xmlns:a16="http://schemas.microsoft.com/office/drawing/2014/main" id="{788F208E-7F26-42E7-A398-9BEC067ACD2C}"/>
              </a:ext>
            </a:extLst>
          </p:cNvPr>
          <p:cNvPicPr>
            <a:picLocks noChangeAspect="1"/>
          </p:cNvPicPr>
          <p:nvPr/>
        </p:nvPicPr>
        <p:blipFill>
          <a:blip r:embed="rId3"/>
          <a:stretch>
            <a:fillRect/>
          </a:stretch>
        </p:blipFill>
        <p:spPr>
          <a:xfrm>
            <a:off x="780535" y="2795144"/>
            <a:ext cx="3448755" cy="3400777"/>
          </a:xfrm>
          <a:prstGeom prst="rect">
            <a:avLst/>
          </a:prstGeom>
        </p:spPr>
      </p:pic>
    </p:spTree>
    <p:extLst>
      <p:ext uri="{BB962C8B-B14F-4D97-AF65-F5344CB8AC3E}">
        <p14:creationId xmlns:p14="http://schemas.microsoft.com/office/powerpoint/2010/main" val="18777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BB847-7BAE-4F3B-B3F5-D94A202AA062}"/>
              </a:ext>
            </a:extLst>
          </p:cNvPr>
          <p:cNvSpPr>
            <a:spLocks noGrp="1"/>
          </p:cNvSpPr>
          <p:nvPr>
            <p:ph type="title"/>
          </p:nvPr>
        </p:nvSpPr>
        <p:spPr>
          <a:xfrm>
            <a:off x="762001" y="882596"/>
            <a:ext cx="4571999" cy="1467610"/>
          </a:xfrm>
        </p:spPr>
        <p:txBody>
          <a:bodyPr lIns="109728" tIns="109728" rIns="109728" bIns="91440" anchor="t">
            <a:normAutofit/>
          </a:bodyPr>
          <a:lstStyle/>
          <a:p>
            <a:r>
              <a:rPr lang="en-US" sz="4100" dirty="0">
                <a:solidFill>
                  <a:srgbClr val="0070C0"/>
                </a:solidFill>
              </a:rPr>
              <a:t>PMF: Comparing Two Scenarios</a:t>
            </a:r>
          </a:p>
        </p:txBody>
      </p:sp>
      <p:sp>
        <p:nvSpPr>
          <p:cNvPr id="3" name="Content Placeholder 2">
            <a:extLst>
              <a:ext uri="{FF2B5EF4-FFF2-40B4-BE49-F238E27FC236}">
                <a16:creationId xmlns:a16="http://schemas.microsoft.com/office/drawing/2014/main" id="{B83CB3B4-980D-4C3C-B12C-4F718DEDFA10}"/>
              </a:ext>
            </a:extLst>
          </p:cNvPr>
          <p:cNvSpPr>
            <a:spLocks noGrp="1"/>
          </p:cNvSpPr>
          <p:nvPr>
            <p:ph idx="1"/>
          </p:nvPr>
        </p:nvSpPr>
        <p:spPr>
          <a:xfrm>
            <a:off x="762001" y="2427110"/>
            <a:ext cx="4571999" cy="3048001"/>
          </a:xfrm>
        </p:spPr>
        <p:txBody>
          <a:bodyPr lIns="109728" tIns="109728" rIns="109728" bIns="91440" anchor="t">
            <a:normAutofit/>
          </a:bodyPr>
          <a:lstStyle/>
          <a:p>
            <a:r>
              <a:rPr lang="en-US" sz="1800" dirty="0">
                <a:ea typeface="+mn-lt"/>
                <a:cs typeface="+mn-lt"/>
              </a:rPr>
              <a:t>In this analysis, two distributions of the sample are compared: The number of home runs in the MLB American and National Leagues</a:t>
            </a:r>
            <a:endParaRPr lang="en-US" sz="1800" dirty="0"/>
          </a:p>
          <a:p>
            <a:r>
              <a:rPr lang="en-US" sz="1800" dirty="0">
                <a:solidFill>
                  <a:srgbClr val="0070C0"/>
                </a:solidFill>
                <a:latin typeface="Consolas"/>
                <a:ea typeface="+mn-lt"/>
                <a:cs typeface="+mn-lt"/>
              </a:rPr>
              <a:t>Results: </a:t>
            </a:r>
            <a:r>
              <a:rPr lang="en-US" sz="1800" dirty="0">
                <a:ea typeface="+mn-lt"/>
                <a:cs typeface="+mn-lt"/>
              </a:rPr>
              <a:t>The PMF shows that over 5 years, there is very little difference in the number of home runs between the American and National Leagues</a:t>
            </a:r>
          </a:p>
          <a:p>
            <a:pPr marL="0" indent="0">
              <a:buNone/>
            </a:pPr>
            <a:endParaRPr lang="en-US" sz="1800">
              <a:ea typeface="+mn-lt"/>
              <a:cs typeface="+mn-lt"/>
            </a:endParaRPr>
          </a:p>
        </p:txBody>
      </p:sp>
      <p:sp>
        <p:nvSpPr>
          <p:cNvPr id="42" name="Freeform: Shape 41">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Text&#10;&#10;Description automatically generated">
            <a:extLst>
              <a:ext uri="{FF2B5EF4-FFF2-40B4-BE49-F238E27FC236}">
                <a16:creationId xmlns:a16="http://schemas.microsoft.com/office/drawing/2014/main" id="{41386208-2C84-4BE9-9A3C-F3E63DB144B9}"/>
              </a:ext>
            </a:extLst>
          </p:cNvPr>
          <p:cNvPicPr>
            <a:picLocks noChangeAspect="1"/>
          </p:cNvPicPr>
          <p:nvPr/>
        </p:nvPicPr>
        <p:blipFill>
          <a:blip r:embed="rId3"/>
          <a:stretch>
            <a:fillRect/>
          </a:stretch>
        </p:blipFill>
        <p:spPr>
          <a:xfrm>
            <a:off x="6857999" y="807720"/>
            <a:ext cx="4571999" cy="2480308"/>
          </a:xfrm>
          <a:prstGeom prst="rect">
            <a:avLst/>
          </a:prstGeom>
        </p:spPr>
      </p:pic>
      <p:pic>
        <p:nvPicPr>
          <p:cNvPr id="7" name="Picture 7" descr="Chart, bar chart, histogram&#10;&#10;Description automatically generated">
            <a:extLst>
              <a:ext uri="{FF2B5EF4-FFF2-40B4-BE49-F238E27FC236}">
                <a16:creationId xmlns:a16="http://schemas.microsoft.com/office/drawing/2014/main" id="{50F43705-7A72-4E84-84F4-912C622AD65F}"/>
              </a:ext>
            </a:extLst>
          </p:cNvPr>
          <p:cNvPicPr>
            <a:picLocks noChangeAspect="1"/>
          </p:cNvPicPr>
          <p:nvPr/>
        </p:nvPicPr>
        <p:blipFill>
          <a:blip r:embed="rId4"/>
          <a:stretch>
            <a:fillRect/>
          </a:stretch>
        </p:blipFill>
        <p:spPr>
          <a:xfrm>
            <a:off x="6857999" y="3632836"/>
            <a:ext cx="4571999" cy="2354579"/>
          </a:xfrm>
          <a:prstGeom prst="rect">
            <a:avLst/>
          </a:prstGeom>
        </p:spPr>
      </p:pic>
    </p:spTree>
    <p:extLst>
      <p:ext uri="{BB962C8B-B14F-4D97-AF65-F5344CB8AC3E}">
        <p14:creationId xmlns:p14="http://schemas.microsoft.com/office/powerpoint/2010/main" val="423938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C949A-F3A9-42A8-836C-0A10F3F7D0FE}"/>
              </a:ext>
            </a:extLst>
          </p:cNvPr>
          <p:cNvSpPr>
            <a:spLocks noGrp="1"/>
          </p:cNvSpPr>
          <p:nvPr>
            <p:ph type="title"/>
          </p:nvPr>
        </p:nvSpPr>
        <p:spPr>
          <a:xfrm>
            <a:off x="254713" y="134973"/>
            <a:ext cx="5684107" cy="957704"/>
          </a:xfrm>
        </p:spPr>
        <p:txBody>
          <a:bodyPr lIns="109728" tIns="109728" rIns="109728" bIns="91440" anchor="t">
            <a:normAutofit/>
          </a:bodyPr>
          <a:lstStyle/>
          <a:p>
            <a:r>
              <a:rPr lang="en-US" dirty="0">
                <a:solidFill>
                  <a:srgbClr val="0070C0"/>
                </a:solidFill>
              </a:rPr>
              <a:t>CDF With 1 Variable</a:t>
            </a:r>
          </a:p>
        </p:txBody>
      </p:sp>
      <p:sp>
        <p:nvSpPr>
          <p:cNvPr id="3" name="Content Placeholder 2">
            <a:extLst>
              <a:ext uri="{FF2B5EF4-FFF2-40B4-BE49-F238E27FC236}">
                <a16:creationId xmlns:a16="http://schemas.microsoft.com/office/drawing/2014/main" id="{ED9C166C-5AA1-43B6-AF6B-351781311C20}"/>
              </a:ext>
            </a:extLst>
          </p:cNvPr>
          <p:cNvSpPr>
            <a:spLocks noGrp="1"/>
          </p:cNvSpPr>
          <p:nvPr>
            <p:ph idx="1"/>
          </p:nvPr>
        </p:nvSpPr>
        <p:spPr>
          <a:xfrm>
            <a:off x="261448" y="1581509"/>
            <a:ext cx="5380891" cy="5118339"/>
          </a:xfrm>
        </p:spPr>
        <p:txBody>
          <a:bodyPr lIns="109728" tIns="109728" rIns="109728" bIns="91440" anchor="t">
            <a:noAutofit/>
          </a:bodyPr>
          <a:lstStyle/>
          <a:p>
            <a:pPr marL="285750" indent="-285750"/>
            <a:r>
              <a:rPr lang="en-US" sz="1800" dirty="0">
                <a:ea typeface="+mn-lt"/>
                <a:cs typeface="+mn-lt"/>
              </a:rPr>
              <a:t>The CDF shows that the variable's (Team Wins, W) mode (374) is clearly visible, with about 10% of the Teams have less than 300 wins,  about 10% have more than 420 wins, and about 90% have less than 420 wins over 5 years.  </a:t>
            </a:r>
            <a:endParaRPr lang="en-US" sz="1800"/>
          </a:p>
          <a:p>
            <a:pPr marL="285750" indent="-285750"/>
            <a:r>
              <a:rPr lang="en-US" sz="1800" dirty="0">
                <a:ea typeface="+mn-lt"/>
                <a:cs typeface="+mn-lt"/>
              </a:rPr>
              <a:t>The question of this term paper is "What Major League Baseball (MLB) team stats impact team wins the most?"</a:t>
            </a:r>
          </a:p>
          <a:p>
            <a:pPr marL="742950" lvl="1"/>
            <a:r>
              <a:rPr lang="en-US" sz="1800" dirty="0">
                <a:solidFill>
                  <a:srgbClr val="0070C0"/>
                </a:solidFill>
                <a:latin typeface="Consolas"/>
                <a:ea typeface="+mn-lt"/>
                <a:cs typeface="+mn-lt"/>
              </a:rPr>
              <a:t>Results: </a:t>
            </a:r>
            <a:r>
              <a:rPr lang="en-US" sz="1800" dirty="0">
                <a:ea typeface="+mn-lt"/>
                <a:cs typeface="+mn-lt"/>
              </a:rPr>
              <a:t>So, in this case, since we are only looking at the CDF of 1 of the variables, it is not possible to answer the question at this point since it depends on comparing Wins to another variable in the dataset.</a:t>
            </a:r>
            <a:endParaRPr lang="en-US" sz="1800"/>
          </a:p>
        </p:txBody>
      </p:sp>
      <p:sp>
        <p:nvSpPr>
          <p:cNvPr id="16" name="Freeform: Shape 15">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a:extLst>
              <a:ext uri="{FF2B5EF4-FFF2-40B4-BE49-F238E27FC236}">
                <a16:creationId xmlns:a16="http://schemas.microsoft.com/office/drawing/2014/main" id="{24C0E02A-6E2C-414C-9224-C2B32BA069FB}"/>
              </a:ext>
            </a:extLst>
          </p:cNvPr>
          <p:cNvPicPr>
            <a:picLocks noChangeAspect="1"/>
          </p:cNvPicPr>
          <p:nvPr/>
        </p:nvPicPr>
        <p:blipFill>
          <a:blip r:embed="rId3"/>
          <a:stretch>
            <a:fillRect/>
          </a:stretch>
        </p:blipFill>
        <p:spPr>
          <a:xfrm>
            <a:off x="6857999" y="4450080"/>
            <a:ext cx="4571999" cy="720090"/>
          </a:xfrm>
          <a:prstGeom prst="rect">
            <a:avLst/>
          </a:prstGeom>
        </p:spPr>
      </p:pic>
      <p:pic>
        <p:nvPicPr>
          <p:cNvPr id="4" name="Picture 4" descr="Chart, line chart&#10;&#10;Description automatically generated">
            <a:extLst>
              <a:ext uri="{FF2B5EF4-FFF2-40B4-BE49-F238E27FC236}">
                <a16:creationId xmlns:a16="http://schemas.microsoft.com/office/drawing/2014/main" id="{26A3C907-F3C4-482E-8A80-48105DC2A2BD}"/>
              </a:ext>
            </a:extLst>
          </p:cNvPr>
          <p:cNvPicPr>
            <a:picLocks noChangeAspect="1"/>
          </p:cNvPicPr>
          <p:nvPr/>
        </p:nvPicPr>
        <p:blipFill>
          <a:blip r:embed="rId4"/>
          <a:stretch>
            <a:fillRect/>
          </a:stretch>
        </p:blipFill>
        <p:spPr>
          <a:xfrm>
            <a:off x="7072184" y="1023282"/>
            <a:ext cx="4236308" cy="2988812"/>
          </a:xfrm>
          <a:prstGeom prst="rect">
            <a:avLst/>
          </a:prstGeom>
        </p:spPr>
      </p:pic>
    </p:spTree>
    <p:extLst>
      <p:ext uri="{BB962C8B-B14F-4D97-AF65-F5344CB8AC3E}">
        <p14:creationId xmlns:p14="http://schemas.microsoft.com/office/powerpoint/2010/main" val="266710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DF3C9-6972-4317-BCAC-AD17DFF274CB}"/>
              </a:ext>
            </a:extLst>
          </p:cNvPr>
          <p:cNvSpPr>
            <a:spLocks noGrp="1"/>
          </p:cNvSpPr>
          <p:nvPr>
            <p:ph type="title"/>
          </p:nvPr>
        </p:nvSpPr>
        <p:spPr>
          <a:xfrm>
            <a:off x="6858001" y="1163595"/>
            <a:ext cx="4572000" cy="2642052"/>
          </a:xfrm>
        </p:spPr>
        <p:txBody>
          <a:bodyPr vert="horz" lIns="91440" tIns="45720" rIns="91440" bIns="45720" rtlCol="0" anchor="b" anchorCtr="0">
            <a:normAutofit/>
          </a:bodyPr>
          <a:lstStyle/>
          <a:p>
            <a:pPr algn="ctr"/>
            <a:r>
              <a:rPr lang="en-US" sz="6000" dirty="0">
                <a:solidFill>
                  <a:srgbClr val="0070C0"/>
                </a:solidFill>
              </a:rPr>
              <a:t>Analytical Distribution Plot</a:t>
            </a:r>
          </a:p>
        </p:txBody>
      </p:sp>
      <p:sp>
        <p:nvSpPr>
          <p:cNvPr id="3" name="Content Placeholder 2">
            <a:extLst>
              <a:ext uri="{FF2B5EF4-FFF2-40B4-BE49-F238E27FC236}">
                <a16:creationId xmlns:a16="http://schemas.microsoft.com/office/drawing/2014/main" id="{B647E3FF-81C7-4829-A8FD-A33DBF567DAE}"/>
              </a:ext>
            </a:extLst>
          </p:cNvPr>
          <p:cNvSpPr>
            <a:spLocks noGrp="1"/>
          </p:cNvSpPr>
          <p:nvPr>
            <p:ph idx="1"/>
          </p:nvPr>
        </p:nvSpPr>
        <p:spPr>
          <a:xfrm>
            <a:off x="6858002" y="4105683"/>
            <a:ext cx="4571999" cy="1985963"/>
          </a:xfrm>
        </p:spPr>
        <p:txBody>
          <a:bodyPr vert="horz" lIns="91440" tIns="45720" rIns="91440" bIns="45720" rtlCol="0">
            <a:normAutofit/>
          </a:bodyPr>
          <a:lstStyle/>
          <a:p>
            <a:pPr marL="0" indent="0" algn="ctr">
              <a:buNone/>
            </a:pPr>
            <a:r>
              <a:rPr lang="en-US" sz="2400" i="1" dirty="0"/>
              <a:t>Normal Distribution</a:t>
            </a:r>
          </a:p>
        </p:txBody>
      </p:sp>
      <p:sp>
        <p:nvSpPr>
          <p:cNvPr id="22" name="Freeform: Shape 24">
            <a:extLst>
              <a:ext uri="{FF2B5EF4-FFF2-40B4-BE49-F238E27FC236}">
                <a16:creationId xmlns:a16="http://schemas.microsoft.com/office/drawing/2014/main" id="{207A3091-5921-4796-8962-F13613206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5E0BD9-6B50-4AA7-BB36-DE5CC5F8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Graphical user interface, text, application, email&#10;&#10;Description automatically generated">
            <a:extLst>
              <a:ext uri="{FF2B5EF4-FFF2-40B4-BE49-F238E27FC236}">
                <a16:creationId xmlns:a16="http://schemas.microsoft.com/office/drawing/2014/main" id="{8727BA33-711C-4143-94F1-480E3E0CECE2}"/>
              </a:ext>
            </a:extLst>
          </p:cNvPr>
          <p:cNvPicPr>
            <a:picLocks noChangeAspect="1"/>
          </p:cNvPicPr>
          <p:nvPr/>
        </p:nvPicPr>
        <p:blipFill>
          <a:blip r:embed="rId3"/>
          <a:stretch>
            <a:fillRect/>
          </a:stretch>
        </p:blipFill>
        <p:spPr>
          <a:xfrm>
            <a:off x="922036" y="3524251"/>
            <a:ext cx="4251925" cy="2551155"/>
          </a:xfrm>
          <a:prstGeom prst="rect">
            <a:avLst/>
          </a:prstGeom>
        </p:spPr>
      </p:pic>
      <p:pic>
        <p:nvPicPr>
          <p:cNvPr id="4" name="Picture 4" descr="Chart, line chart&#10;&#10;Description automatically generated">
            <a:extLst>
              <a:ext uri="{FF2B5EF4-FFF2-40B4-BE49-F238E27FC236}">
                <a16:creationId xmlns:a16="http://schemas.microsoft.com/office/drawing/2014/main" id="{360BECD4-83AE-46D8-B2B6-DFA49132BBDA}"/>
              </a:ext>
            </a:extLst>
          </p:cNvPr>
          <p:cNvPicPr>
            <a:picLocks noChangeAspect="1"/>
          </p:cNvPicPr>
          <p:nvPr/>
        </p:nvPicPr>
        <p:blipFill>
          <a:blip r:embed="rId4"/>
          <a:stretch>
            <a:fillRect/>
          </a:stretch>
        </p:blipFill>
        <p:spPr>
          <a:xfrm>
            <a:off x="1192427" y="802579"/>
            <a:ext cx="3711145" cy="2534355"/>
          </a:xfrm>
          <a:prstGeom prst="rect">
            <a:avLst/>
          </a:prstGeom>
        </p:spPr>
      </p:pic>
    </p:spTree>
    <p:extLst>
      <p:ext uri="{BB962C8B-B14F-4D97-AF65-F5344CB8AC3E}">
        <p14:creationId xmlns:p14="http://schemas.microsoft.com/office/powerpoint/2010/main" val="171275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DF3C9-6972-4317-BCAC-AD17DFF274CB}"/>
              </a:ext>
            </a:extLst>
          </p:cNvPr>
          <p:cNvSpPr>
            <a:spLocks noGrp="1"/>
          </p:cNvSpPr>
          <p:nvPr>
            <p:ph type="title"/>
          </p:nvPr>
        </p:nvSpPr>
        <p:spPr>
          <a:xfrm>
            <a:off x="6858001" y="1163595"/>
            <a:ext cx="4572000" cy="2642052"/>
          </a:xfrm>
        </p:spPr>
        <p:txBody>
          <a:bodyPr vert="horz" lIns="91440" tIns="45720" rIns="91440" bIns="45720" rtlCol="0" anchor="b" anchorCtr="0">
            <a:normAutofit/>
          </a:bodyPr>
          <a:lstStyle/>
          <a:p>
            <a:pPr algn="ctr"/>
            <a:r>
              <a:rPr lang="en-US" sz="6000" dirty="0">
                <a:solidFill>
                  <a:srgbClr val="0070C0"/>
                </a:solidFill>
              </a:rPr>
              <a:t>Analytical Distribution Plot</a:t>
            </a:r>
          </a:p>
        </p:txBody>
      </p:sp>
      <p:sp>
        <p:nvSpPr>
          <p:cNvPr id="3" name="Content Placeholder 2">
            <a:extLst>
              <a:ext uri="{FF2B5EF4-FFF2-40B4-BE49-F238E27FC236}">
                <a16:creationId xmlns:a16="http://schemas.microsoft.com/office/drawing/2014/main" id="{B647E3FF-81C7-4829-A8FD-A33DBF567DAE}"/>
              </a:ext>
            </a:extLst>
          </p:cNvPr>
          <p:cNvSpPr>
            <a:spLocks noGrp="1"/>
          </p:cNvSpPr>
          <p:nvPr>
            <p:ph idx="1"/>
          </p:nvPr>
        </p:nvSpPr>
        <p:spPr>
          <a:xfrm>
            <a:off x="6858002" y="4105683"/>
            <a:ext cx="4571999" cy="1985963"/>
          </a:xfrm>
        </p:spPr>
        <p:txBody>
          <a:bodyPr vert="horz" lIns="91440" tIns="45720" rIns="91440" bIns="45720" rtlCol="0">
            <a:normAutofit/>
          </a:bodyPr>
          <a:lstStyle/>
          <a:p>
            <a:pPr marL="0" indent="0" algn="ctr">
              <a:buNone/>
            </a:pPr>
            <a:r>
              <a:rPr lang="en-US" sz="2400"/>
              <a:t>Normal Probability Plot</a:t>
            </a:r>
          </a:p>
        </p:txBody>
      </p:sp>
      <p:sp>
        <p:nvSpPr>
          <p:cNvPr id="43" name="Freeform: Shape 42">
            <a:extLst>
              <a:ext uri="{FF2B5EF4-FFF2-40B4-BE49-F238E27FC236}">
                <a16:creationId xmlns:a16="http://schemas.microsoft.com/office/drawing/2014/main" id="{207A3091-5921-4796-8962-F13613206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125E0BD9-6B50-4AA7-BB36-DE5CC5F8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ext&#10;&#10;Description automatically generated">
            <a:extLst>
              <a:ext uri="{FF2B5EF4-FFF2-40B4-BE49-F238E27FC236}">
                <a16:creationId xmlns:a16="http://schemas.microsoft.com/office/drawing/2014/main" id="{9638DD45-D0D0-48CD-896A-230522FFD796}"/>
              </a:ext>
            </a:extLst>
          </p:cNvPr>
          <p:cNvPicPr>
            <a:picLocks noChangeAspect="1"/>
          </p:cNvPicPr>
          <p:nvPr/>
        </p:nvPicPr>
        <p:blipFill>
          <a:blip r:embed="rId3"/>
          <a:stretch>
            <a:fillRect/>
          </a:stretch>
        </p:blipFill>
        <p:spPr>
          <a:xfrm>
            <a:off x="762000" y="3851139"/>
            <a:ext cx="4571997" cy="1897379"/>
          </a:xfrm>
          <a:prstGeom prst="rect">
            <a:avLst/>
          </a:prstGeom>
        </p:spPr>
      </p:pic>
      <p:pic>
        <p:nvPicPr>
          <p:cNvPr id="6" name="Picture 6" descr="Chart, line chart&#10;&#10;Description automatically generated">
            <a:extLst>
              <a:ext uri="{FF2B5EF4-FFF2-40B4-BE49-F238E27FC236}">
                <a16:creationId xmlns:a16="http://schemas.microsoft.com/office/drawing/2014/main" id="{D47B7F6E-2A61-4358-8869-89D3FB64CD6D}"/>
              </a:ext>
            </a:extLst>
          </p:cNvPr>
          <p:cNvPicPr>
            <a:picLocks noChangeAspect="1"/>
          </p:cNvPicPr>
          <p:nvPr/>
        </p:nvPicPr>
        <p:blipFill>
          <a:blip r:embed="rId4"/>
          <a:stretch>
            <a:fillRect/>
          </a:stretch>
        </p:blipFill>
        <p:spPr>
          <a:xfrm>
            <a:off x="923935" y="619831"/>
            <a:ext cx="4277496" cy="2868576"/>
          </a:xfrm>
          <a:prstGeom prst="rect">
            <a:avLst/>
          </a:prstGeom>
        </p:spPr>
      </p:pic>
    </p:spTree>
    <p:extLst>
      <p:ext uri="{BB962C8B-B14F-4D97-AF65-F5344CB8AC3E}">
        <p14:creationId xmlns:p14="http://schemas.microsoft.com/office/powerpoint/2010/main" val="369523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6848-218C-4F3A-B699-D284A3DC36E2}"/>
              </a:ext>
            </a:extLst>
          </p:cNvPr>
          <p:cNvSpPr>
            <a:spLocks noGrp="1"/>
          </p:cNvSpPr>
          <p:nvPr>
            <p:ph type="title"/>
          </p:nvPr>
        </p:nvSpPr>
        <p:spPr/>
        <p:txBody>
          <a:bodyPr/>
          <a:lstStyle/>
          <a:p>
            <a:r>
              <a:rPr lang="en-US" dirty="0">
                <a:solidFill>
                  <a:srgbClr val="0070C0"/>
                </a:solidFill>
              </a:rPr>
              <a:t>Analytical Distribution Plots</a:t>
            </a:r>
          </a:p>
        </p:txBody>
      </p:sp>
      <p:sp>
        <p:nvSpPr>
          <p:cNvPr id="3" name="Content Placeholder 2">
            <a:extLst>
              <a:ext uri="{FF2B5EF4-FFF2-40B4-BE49-F238E27FC236}">
                <a16:creationId xmlns:a16="http://schemas.microsoft.com/office/drawing/2014/main" id="{6A3320DE-D640-4933-BA44-894966A7AF37}"/>
              </a:ext>
            </a:extLst>
          </p:cNvPr>
          <p:cNvSpPr>
            <a:spLocks noGrp="1"/>
          </p:cNvSpPr>
          <p:nvPr>
            <p:ph idx="1"/>
          </p:nvPr>
        </p:nvSpPr>
        <p:spPr>
          <a:xfrm>
            <a:off x="661737" y="2466473"/>
            <a:ext cx="10668000" cy="2722281"/>
          </a:xfrm>
        </p:spPr>
        <p:txBody>
          <a:bodyPr lIns="109728" tIns="109728" rIns="109728" bIns="91440" anchor="t"/>
          <a:lstStyle/>
          <a:p>
            <a:r>
              <a:rPr lang="en-US" sz="2400" dirty="0">
                <a:solidFill>
                  <a:srgbClr val="0070C0"/>
                </a:solidFill>
                <a:latin typeface="Consolas"/>
              </a:rPr>
              <a:t>Results: </a:t>
            </a:r>
            <a:r>
              <a:rPr lang="en-US" sz="2400"/>
              <a:t>These two analytical distribution plots (Normal </a:t>
            </a:r>
            <a:r>
              <a:rPr lang="en-US" sz="2400" dirty="0"/>
              <a:t>CDF, Normal Distribution, Normal Probability Plot) tell us that the dataset is normally distributed</a:t>
            </a:r>
          </a:p>
          <a:p>
            <a:r>
              <a:rPr lang="en-US" sz="2400" dirty="0"/>
              <a:t>This normal distribution is to be expected as this was a large dataset (Central Limit Theorem)</a:t>
            </a:r>
          </a:p>
        </p:txBody>
      </p:sp>
    </p:spTree>
    <p:extLst>
      <p:ext uri="{BB962C8B-B14F-4D97-AF65-F5344CB8AC3E}">
        <p14:creationId xmlns:p14="http://schemas.microsoft.com/office/powerpoint/2010/main" val="191452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46848-218C-4F3A-B699-D284A3DC36E2}"/>
              </a:ext>
            </a:extLst>
          </p:cNvPr>
          <p:cNvSpPr>
            <a:spLocks noGrp="1"/>
          </p:cNvSpPr>
          <p:nvPr>
            <p:ph type="title"/>
          </p:nvPr>
        </p:nvSpPr>
        <p:spPr>
          <a:xfrm>
            <a:off x="6685471" y="172388"/>
            <a:ext cx="4572001" cy="876961"/>
          </a:xfrm>
        </p:spPr>
        <p:txBody>
          <a:bodyPr lIns="109728" tIns="109728" rIns="109728" bIns="91440" anchor="t">
            <a:normAutofit/>
          </a:bodyPr>
          <a:lstStyle/>
          <a:p>
            <a:r>
              <a:rPr lang="en-US" dirty="0">
                <a:solidFill>
                  <a:srgbClr val="0070C0"/>
                </a:solidFill>
              </a:rPr>
              <a:t>Scatterplots </a:t>
            </a:r>
          </a:p>
        </p:txBody>
      </p:sp>
      <p:pic>
        <p:nvPicPr>
          <p:cNvPr id="5" name="Picture 5" descr="Chart, scatter chart&#10;&#10;Description automatically generated">
            <a:extLst>
              <a:ext uri="{FF2B5EF4-FFF2-40B4-BE49-F238E27FC236}">
                <a16:creationId xmlns:a16="http://schemas.microsoft.com/office/drawing/2014/main" id="{5F750121-019D-4EDD-844C-E652999FFE37}"/>
              </a:ext>
            </a:extLst>
          </p:cNvPr>
          <p:cNvPicPr>
            <a:picLocks noChangeAspect="1"/>
          </p:cNvPicPr>
          <p:nvPr/>
        </p:nvPicPr>
        <p:blipFill>
          <a:blip r:embed="rId2"/>
          <a:stretch>
            <a:fillRect/>
          </a:stretch>
        </p:blipFill>
        <p:spPr>
          <a:xfrm>
            <a:off x="1073388" y="3421837"/>
            <a:ext cx="3280110" cy="3171919"/>
          </a:xfrm>
          <a:prstGeom prst="rect">
            <a:avLst/>
          </a:prstGeom>
        </p:spPr>
      </p:pic>
      <p:pic>
        <p:nvPicPr>
          <p:cNvPr id="4" name="Picture 4" descr="Chart, scatter chart&#10;&#10;Description automatically generated">
            <a:extLst>
              <a:ext uri="{FF2B5EF4-FFF2-40B4-BE49-F238E27FC236}">
                <a16:creationId xmlns:a16="http://schemas.microsoft.com/office/drawing/2014/main" id="{541DCC27-5068-42FA-B141-0228014F50D5}"/>
              </a:ext>
            </a:extLst>
          </p:cNvPr>
          <p:cNvPicPr>
            <a:picLocks noChangeAspect="1"/>
          </p:cNvPicPr>
          <p:nvPr/>
        </p:nvPicPr>
        <p:blipFill>
          <a:blip r:embed="rId3"/>
          <a:stretch>
            <a:fillRect/>
          </a:stretch>
        </p:blipFill>
        <p:spPr>
          <a:xfrm>
            <a:off x="1110623" y="150470"/>
            <a:ext cx="3205502" cy="3121421"/>
          </a:xfrm>
          <a:prstGeom prst="rect">
            <a:avLst/>
          </a:prstGeom>
        </p:spPr>
      </p:pic>
      <p:sp>
        <p:nvSpPr>
          <p:cNvPr id="16" name="Freeform: Shape 15">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3320DE-D640-4933-BA44-894966A7AF37}"/>
              </a:ext>
            </a:extLst>
          </p:cNvPr>
          <p:cNvSpPr>
            <a:spLocks noGrp="1"/>
          </p:cNvSpPr>
          <p:nvPr>
            <p:ph idx="1"/>
          </p:nvPr>
        </p:nvSpPr>
        <p:spPr>
          <a:xfrm>
            <a:off x="6455045" y="1145525"/>
            <a:ext cx="5658742" cy="5655353"/>
          </a:xfrm>
        </p:spPr>
        <p:txBody>
          <a:bodyPr lIns="109728" tIns="109728" rIns="109728" bIns="91440" anchor="t">
            <a:normAutofit fontScale="92500" lnSpcReduction="10000"/>
          </a:bodyPr>
          <a:lstStyle/>
          <a:p>
            <a:r>
              <a:rPr lang="en-US" sz="1900" dirty="0">
                <a:latin typeface="Consolas"/>
                <a:ea typeface="+mn-lt"/>
                <a:cs typeface="+mn-lt"/>
              </a:rPr>
              <a:t>The covariance between Wins and BB: Balls/Walks is 7741.855555555556</a:t>
            </a:r>
          </a:p>
          <a:p>
            <a:r>
              <a:rPr lang="en-US" sz="1900" dirty="0">
                <a:latin typeface="Consolas"/>
                <a:ea typeface="+mn-lt"/>
                <a:cs typeface="+mn-lt"/>
              </a:rPr>
              <a:t>The Pearson's correlation between Wins and BB: Balls/Walks is 0.8648292618009141</a:t>
            </a:r>
          </a:p>
          <a:p>
            <a:r>
              <a:rPr lang="en-US" sz="1900" dirty="0">
                <a:latin typeface="Consolas"/>
                <a:ea typeface="+mn-lt"/>
                <a:cs typeface="+mn-lt"/>
              </a:rPr>
              <a:t>The Spearman's correlation between Wins and BB: Balls/Walks is 0.8861942428849995</a:t>
            </a:r>
          </a:p>
          <a:p>
            <a:r>
              <a:rPr lang="en-US" sz="1900" dirty="0">
                <a:solidFill>
                  <a:srgbClr val="0070C0"/>
                </a:solidFill>
                <a:latin typeface="Consolas"/>
                <a:ea typeface="+mn-lt"/>
                <a:cs typeface="+mn-lt"/>
              </a:rPr>
              <a:t>Results:</a:t>
            </a:r>
            <a:r>
              <a:rPr lang="en-US" sz="1900" dirty="0">
                <a:latin typeface="Consolas"/>
                <a:ea typeface="+mn-lt"/>
                <a:cs typeface="+mn-lt"/>
              </a:rPr>
              <a:t> Looking at the scatterplot, the relationship between Wins and Bases on Balls/Walks is linear</a:t>
            </a:r>
          </a:p>
          <a:p>
            <a:r>
              <a:rPr lang="en-US" sz="1900" dirty="0">
                <a:solidFill>
                  <a:srgbClr val="0070C0"/>
                </a:solidFill>
                <a:latin typeface="Consolas"/>
                <a:ea typeface="+mn-lt"/>
                <a:cs typeface="+mn-lt"/>
              </a:rPr>
              <a:t>Results: </a:t>
            </a:r>
            <a:r>
              <a:rPr lang="en-US" sz="1900" dirty="0">
                <a:latin typeface="Consolas"/>
                <a:ea typeface="+mn-lt"/>
                <a:cs typeface="+mn-lt"/>
              </a:rPr>
              <a:t>With a Pearson's correlation of 0.86, which means there's a positive correlation between Team Wins and Bases on Balls/Walks</a:t>
            </a:r>
          </a:p>
          <a:p>
            <a:r>
              <a:rPr lang="en-US" sz="1900" dirty="0">
                <a:solidFill>
                  <a:srgbClr val="0070C0"/>
                </a:solidFill>
                <a:latin typeface="Consolas"/>
                <a:ea typeface="+mn-lt"/>
                <a:cs typeface="+mn-lt"/>
              </a:rPr>
              <a:t>Results: </a:t>
            </a:r>
            <a:r>
              <a:rPr lang="en-US" sz="1900" dirty="0">
                <a:latin typeface="Consolas"/>
                <a:ea typeface="+mn-lt"/>
                <a:cs typeface="+mn-lt"/>
              </a:rPr>
              <a:t>In terms of causation, BB (Bases on Balls/Walks) is a way to get runs, and runs leads to more Team Wins</a:t>
            </a:r>
          </a:p>
        </p:txBody>
      </p:sp>
      <p:sp>
        <p:nvSpPr>
          <p:cNvPr id="20" name="Freeform: Shape 19">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245281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DE13B-4124-45AC-B114-1BA1D5E86C0E}"/>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8000" dirty="0">
                <a:solidFill>
                  <a:srgbClr val="0070C0"/>
                </a:solidFill>
              </a:rPr>
              <a:t>Statistical Question</a:t>
            </a:r>
          </a:p>
        </p:txBody>
      </p:sp>
      <p:sp>
        <p:nvSpPr>
          <p:cNvPr id="3" name="Content Placeholder 2">
            <a:extLst>
              <a:ext uri="{FF2B5EF4-FFF2-40B4-BE49-F238E27FC236}">
                <a16:creationId xmlns:a16="http://schemas.microsoft.com/office/drawing/2014/main" id="{AB38E5DE-6400-414E-8131-4E72EE032892}"/>
              </a:ext>
            </a:extLst>
          </p:cNvPr>
          <p:cNvSpPr>
            <a:spLocks noGrp="1"/>
          </p:cNvSpPr>
          <p:nvPr>
            <p:ph idx="1"/>
          </p:nvPr>
        </p:nvSpPr>
        <p:spPr>
          <a:xfrm>
            <a:off x="762000" y="3809999"/>
            <a:ext cx="9388415" cy="1390651"/>
          </a:xfrm>
        </p:spPr>
        <p:txBody>
          <a:bodyPr vert="horz" lIns="91440" tIns="45720" rIns="91440" bIns="45720" rtlCol="0" anchor="t">
            <a:normAutofit/>
          </a:bodyPr>
          <a:lstStyle/>
          <a:p>
            <a:pPr marL="0" indent="0">
              <a:buNone/>
            </a:pPr>
            <a:r>
              <a:rPr lang="en-US" b="1" dirty="0"/>
              <a:t>What Major League Baseball (MLB) team stats impact team wins the most? </a:t>
            </a:r>
            <a:endParaRPr lang="en-US" dirty="0"/>
          </a:p>
        </p:txBody>
      </p:sp>
    </p:spTree>
    <p:extLst>
      <p:ext uri="{BB962C8B-B14F-4D97-AF65-F5344CB8AC3E}">
        <p14:creationId xmlns:p14="http://schemas.microsoft.com/office/powerpoint/2010/main" val="291910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46869-E59C-44B0-9CDC-C1A36FD4F486}"/>
              </a:ext>
            </a:extLst>
          </p:cNvPr>
          <p:cNvSpPr>
            <a:spLocks noGrp="1"/>
          </p:cNvSpPr>
          <p:nvPr>
            <p:ph type="title"/>
          </p:nvPr>
        </p:nvSpPr>
        <p:spPr>
          <a:xfrm>
            <a:off x="7619523" y="885825"/>
            <a:ext cx="3810001" cy="1901824"/>
          </a:xfrm>
        </p:spPr>
        <p:txBody>
          <a:bodyPr lIns="109728" tIns="109728" rIns="109728" bIns="91440" anchor="t">
            <a:normAutofit/>
          </a:bodyPr>
          <a:lstStyle/>
          <a:p>
            <a:r>
              <a:rPr lang="en-US" dirty="0">
                <a:solidFill>
                  <a:srgbClr val="0070C0"/>
                </a:solidFill>
              </a:rPr>
              <a:t>Hypothesis Test</a:t>
            </a:r>
          </a:p>
        </p:txBody>
      </p:sp>
      <p:pic>
        <p:nvPicPr>
          <p:cNvPr id="4" name="Picture 4" descr="Chart, line chart&#10;&#10;Description automatically generated">
            <a:extLst>
              <a:ext uri="{FF2B5EF4-FFF2-40B4-BE49-F238E27FC236}">
                <a16:creationId xmlns:a16="http://schemas.microsoft.com/office/drawing/2014/main" id="{DB133E41-D17A-49EC-A220-E123BA1F16FA}"/>
              </a:ext>
            </a:extLst>
          </p:cNvPr>
          <p:cNvPicPr>
            <a:picLocks noChangeAspect="1"/>
          </p:cNvPicPr>
          <p:nvPr/>
        </p:nvPicPr>
        <p:blipFill>
          <a:blip r:embed="rId2"/>
          <a:stretch>
            <a:fillRect/>
          </a:stretch>
        </p:blipFill>
        <p:spPr>
          <a:xfrm>
            <a:off x="878321" y="251210"/>
            <a:ext cx="5299867" cy="3823589"/>
          </a:xfrm>
          <a:prstGeom prst="rect">
            <a:avLst/>
          </a:prstGeom>
        </p:spPr>
      </p:pic>
      <p:sp>
        <p:nvSpPr>
          <p:cNvPr id="8" name="Content Placeholder 7">
            <a:extLst>
              <a:ext uri="{FF2B5EF4-FFF2-40B4-BE49-F238E27FC236}">
                <a16:creationId xmlns:a16="http://schemas.microsoft.com/office/drawing/2014/main" id="{D64A626A-2239-4687-8644-096A71A45BED}"/>
              </a:ext>
            </a:extLst>
          </p:cNvPr>
          <p:cNvSpPr>
            <a:spLocks noGrp="1"/>
          </p:cNvSpPr>
          <p:nvPr>
            <p:ph idx="1"/>
          </p:nvPr>
        </p:nvSpPr>
        <p:spPr>
          <a:xfrm>
            <a:off x="7619524" y="2384777"/>
            <a:ext cx="4221891" cy="3954544"/>
          </a:xfrm>
        </p:spPr>
        <p:txBody>
          <a:bodyPr lIns="109728" tIns="109728" rIns="109728" bIns="91440" anchor="t">
            <a:normAutofit fontScale="62500" lnSpcReduction="20000"/>
          </a:bodyPr>
          <a:lstStyle/>
          <a:p>
            <a:r>
              <a:rPr lang="en-US" dirty="0">
                <a:solidFill>
                  <a:srgbClr val="0070C0"/>
                </a:solidFill>
                <a:ea typeface="+mn-lt"/>
                <a:cs typeface="+mn-lt"/>
              </a:rPr>
              <a:t>Results: </a:t>
            </a:r>
            <a:r>
              <a:rPr lang="en-US" sz="2900" dirty="0">
                <a:ea typeface="+mn-lt"/>
                <a:cs typeface="+mn-lt"/>
              </a:rPr>
              <a:t>In looking at the difference in wins between the American and National Leagues, a</a:t>
            </a:r>
            <a:r>
              <a:rPr lang="en-US" dirty="0">
                <a:ea typeface="+mn-lt"/>
                <a:cs typeface="+mn-lt"/>
              </a:rPr>
              <a:t> p-value of 0.877 or 87% was found which "means that we expect to see a difference as big as the observed effect about 87%of the time. So, this effect is not statistically significant" (Downey, 2021) </a:t>
            </a:r>
          </a:p>
          <a:p>
            <a:r>
              <a:rPr lang="en-US" dirty="0">
                <a:ea typeface="+mn-lt"/>
                <a:cs typeface="+mn-lt"/>
              </a:rPr>
              <a:t>87% is bigger than 5%, which is the threshold of statistical significance. So, this effect is not statistically significant</a:t>
            </a:r>
            <a:endParaRPr lang="en-US" dirty="0"/>
          </a:p>
        </p:txBody>
      </p:sp>
      <p:pic>
        <p:nvPicPr>
          <p:cNvPr id="3" name="Picture 4" descr="Text&#10;&#10;Description automatically generated">
            <a:extLst>
              <a:ext uri="{FF2B5EF4-FFF2-40B4-BE49-F238E27FC236}">
                <a16:creationId xmlns:a16="http://schemas.microsoft.com/office/drawing/2014/main" id="{237DFC04-0BB5-44B4-AEBF-82C1636E3AEE}"/>
              </a:ext>
            </a:extLst>
          </p:cNvPr>
          <p:cNvPicPr>
            <a:picLocks noChangeAspect="1"/>
          </p:cNvPicPr>
          <p:nvPr/>
        </p:nvPicPr>
        <p:blipFill>
          <a:blip r:embed="rId3"/>
          <a:stretch>
            <a:fillRect/>
          </a:stretch>
        </p:blipFill>
        <p:spPr>
          <a:xfrm>
            <a:off x="875117" y="4232207"/>
            <a:ext cx="5303794" cy="1895429"/>
          </a:xfrm>
          <a:prstGeom prst="rect">
            <a:avLst/>
          </a:prstGeom>
        </p:spPr>
      </p:pic>
    </p:spTree>
    <p:extLst>
      <p:ext uri="{BB962C8B-B14F-4D97-AF65-F5344CB8AC3E}">
        <p14:creationId xmlns:p14="http://schemas.microsoft.com/office/powerpoint/2010/main" val="43216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5B704-DA7F-4B93-910C-3AD0B36DAC8A}"/>
              </a:ext>
            </a:extLst>
          </p:cNvPr>
          <p:cNvSpPr>
            <a:spLocks noGrp="1"/>
          </p:cNvSpPr>
          <p:nvPr>
            <p:ph type="title"/>
          </p:nvPr>
        </p:nvSpPr>
        <p:spPr>
          <a:xfrm>
            <a:off x="762001" y="882596"/>
            <a:ext cx="4571999" cy="1905054"/>
          </a:xfrm>
        </p:spPr>
        <p:txBody>
          <a:bodyPr lIns="109728" tIns="109728" rIns="109728" bIns="91440" anchor="t">
            <a:normAutofit/>
          </a:bodyPr>
          <a:lstStyle/>
          <a:p>
            <a:r>
              <a:rPr lang="en-US" dirty="0">
                <a:solidFill>
                  <a:srgbClr val="0070C0"/>
                </a:solidFill>
              </a:rPr>
              <a:t>Regression Analysis</a:t>
            </a:r>
          </a:p>
        </p:txBody>
      </p:sp>
      <p:sp>
        <p:nvSpPr>
          <p:cNvPr id="12" name="Content Placeholder 11">
            <a:extLst>
              <a:ext uri="{FF2B5EF4-FFF2-40B4-BE49-F238E27FC236}">
                <a16:creationId xmlns:a16="http://schemas.microsoft.com/office/drawing/2014/main" id="{892707CB-C029-407A-91E4-FC5E9FCD4BE2}"/>
              </a:ext>
            </a:extLst>
          </p:cNvPr>
          <p:cNvSpPr>
            <a:spLocks noGrp="1"/>
          </p:cNvSpPr>
          <p:nvPr>
            <p:ph idx="1"/>
          </p:nvPr>
        </p:nvSpPr>
        <p:spPr>
          <a:xfrm>
            <a:off x="366890" y="2793999"/>
            <a:ext cx="5055971" cy="3048001"/>
          </a:xfrm>
        </p:spPr>
        <p:txBody>
          <a:bodyPr lIns="109728" tIns="109728" rIns="109728" bIns="91440" anchor="t">
            <a:normAutofit fontScale="77500" lnSpcReduction="20000"/>
          </a:bodyPr>
          <a:lstStyle/>
          <a:p>
            <a:r>
              <a:rPr lang="en-US" dirty="0">
                <a:solidFill>
                  <a:srgbClr val="0070C0"/>
                </a:solidFill>
                <a:ea typeface="+mn-lt"/>
                <a:cs typeface="+mn-lt"/>
              </a:rPr>
              <a:t>Results: </a:t>
            </a:r>
            <a:r>
              <a:rPr lang="en-US" dirty="0">
                <a:ea typeface="+mn-lt"/>
                <a:cs typeface="+mn-lt"/>
              </a:rPr>
              <a:t>When we control for BB and Doubles, R-Squared increases from 0.75 (single regression) to 0.82 (multiple regression)</a:t>
            </a:r>
            <a:endParaRPr lang="en-US" dirty="0"/>
          </a:p>
          <a:p>
            <a:r>
              <a:rPr lang="en-US" dirty="0">
                <a:ea typeface="+mn-lt"/>
                <a:cs typeface="+mn-lt"/>
              </a:rPr>
              <a:t>These results suggest that the apparent difference in Team Wins being  may be explained by the number of Bases on Walks/Balls and Doubles (strong correlation)</a:t>
            </a:r>
            <a:endParaRPr lang="en-US"/>
          </a:p>
        </p:txBody>
      </p:sp>
      <p:sp>
        <p:nvSpPr>
          <p:cNvPr id="17" name="Freeform: Shape 16">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8" descr="Table&#10;&#10;Description automatically generated">
            <a:extLst>
              <a:ext uri="{FF2B5EF4-FFF2-40B4-BE49-F238E27FC236}">
                <a16:creationId xmlns:a16="http://schemas.microsoft.com/office/drawing/2014/main" id="{DB062BC3-5913-4938-B015-82DAF125E170}"/>
              </a:ext>
            </a:extLst>
          </p:cNvPr>
          <p:cNvPicPr>
            <a:picLocks noChangeAspect="1"/>
          </p:cNvPicPr>
          <p:nvPr/>
        </p:nvPicPr>
        <p:blipFill>
          <a:blip r:embed="rId3"/>
          <a:stretch>
            <a:fillRect/>
          </a:stretch>
        </p:blipFill>
        <p:spPr>
          <a:xfrm>
            <a:off x="9651519" y="3937000"/>
            <a:ext cx="2258736" cy="2783415"/>
          </a:xfrm>
          <a:prstGeom prst="rect">
            <a:avLst/>
          </a:prstGeom>
        </p:spPr>
      </p:pic>
      <p:pic>
        <p:nvPicPr>
          <p:cNvPr id="6" name="Picture 6">
            <a:extLst>
              <a:ext uri="{FF2B5EF4-FFF2-40B4-BE49-F238E27FC236}">
                <a16:creationId xmlns:a16="http://schemas.microsoft.com/office/drawing/2014/main" id="{69844DB8-4DCD-416F-8578-A5C030D3C245}"/>
              </a:ext>
            </a:extLst>
          </p:cNvPr>
          <p:cNvPicPr>
            <a:picLocks noChangeAspect="1"/>
          </p:cNvPicPr>
          <p:nvPr/>
        </p:nvPicPr>
        <p:blipFill>
          <a:blip r:embed="rId4"/>
          <a:stretch>
            <a:fillRect/>
          </a:stretch>
        </p:blipFill>
        <p:spPr>
          <a:xfrm>
            <a:off x="6866918" y="786696"/>
            <a:ext cx="2296380" cy="2571749"/>
          </a:xfrm>
          <a:prstGeom prst="rect">
            <a:avLst/>
          </a:prstGeom>
        </p:spPr>
      </p:pic>
      <p:pic>
        <p:nvPicPr>
          <p:cNvPr id="25" name="Picture 25" descr="Graphical user interface, text&#10;&#10;Description automatically generated">
            <a:extLst>
              <a:ext uri="{FF2B5EF4-FFF2-40B4-BE49-F238E27FC236}">
                <a16:creationId xmlns:a16="http://schemas.microsoft.com/office/drawing/2014/main" id="{9ED1B07F-39B9-4931-B4C8-E7BF36625974}"/>
              </a:ext>
            </a:extLst>
          </p:cNvPr>
          <p:cNvPicPr>
            <a:picLocks noChangeAspect="1"/>
          </p:cNvPicPr>
          <p:nvPr/>
        </p:nvPicPr>
        <p:blipFill>
          <a:blip r:embed="rId5"/>
          <a:stretch>
            <a:fillRect/>
          </a:stretch>
        </p:blipFill>
        <p:spPr>
          <a:xfrm>
            <a:off x="6629400" y="222183"/>
            <a:ext cx="2743200" cy="430522"/>
          </a:xfrm>
          <a:prstGeom prst="rect">
            <a:avLst/>
          </a:prstGeom>
        </p:spPr>
      </p:pic>
      <p:pic>
        <p:nvPicPr>
          <p:cNvPr id="26" name="Picture 26" descr="Text&#10;&#10;Description automatically generated">
            <a:extLst>
              <a:ext uri="{FF2B5EF4-FFF2-40B4-BE49-F238E27FC236}">
                <a16:creationId xmlns:a16="http://schemas.microsoft.com/office/drawing/2014/main" id="{2CE2BC23-70A1-4010-B7A0-CE5F5C3F7D18}"/>
              </a:ext>
            </a:extLst>
          </p:cNvPr>
          <p:cNvPicPr>
            <a:picLocks noChangeAspect="1"/>
          </p:cNvPicPr>
          <p:nvPr/>
        </p:nvPicPr>
        <p:blipFill>
          <a:blip r:embed="rId6"/>
          <a:stretch>
            <a:fillRect/>
          </a:stretch>
        </p:blipFill>
        <p:spPr>
          <a:xfrm>
            <a:off x="9409289" y="3354058"/>
            <a:ext cx="2743200" cy="375661"/>
          </a:xfrm>
          <a:prstGeom prst="rect">
            <a:avLst/>
          </a:prstGeom>
        </p:spPr>
      </p:pic>
    </p:spTree>
    <p:extLst>
      <p:ext uri="{BB962C8B-B14F-4D97-AF65-F5344CB8AC3E}">
        <p14:creationId xmlns:p14="http://schemas.microsoft.com/office/powerpoint/2010/main" val="50313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B337-E50B-4157-AA52-91F52CDFEB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7CBC45E-77C2-4653-A99D-9C331DB7B051}"/>
              </a:ext>
            </a:extLst>
          </p:cNvPr>
          <p:cNvSpPr>
            <a:spLocks noGrp="1"/>
          </p:cNvSpPr>
          <p:nvPr>
            <p:ph idx="1"/>
          </p:nvPr>
        </p:nvSpPr>
        <p:spPr/>
        <p:txBody>
          <a:bodyPr lIns="109728" tIns="109728" rIns="109728" bIns="91440" anchor="t"/>
          <a:lstStyle/>
          <a:p>
            <a:r>
              <a:rPr lang="en-US" dirty="0">
                <a:ea typeface="+mn-lt"/>
                <a:cs typeface="+mn-lt"/>
              </a:rPr>
              <a:t>Downey, A. (2011). </a:t>
            </a:r>
            <a:r>
              <a:rPr lang="en-US" i="1" dirty="0">
                <a:ea typeface="+mn-lt"/>
                <a:cs typeface="+mn-lt"/>
              </a:rPr>
              <a:t>Think stats: Probability and statistics for programmers</a:t>
            </a:r>
            <a:r>
              <a:rPr lang="en-US" dirty="0">
                <a:ea typeface="+mn-lt"/>
                <a:cs typeface="+mn-lt"/>
              </a:rPr>
              <a:t>. O'Reilly. </a:t>
            </a:r>
            <a:endParaRPr lang="en-US" dirty="0"/>
          </a:p>
        </p:txBody>
      </p:sp>
    </p:spTree>
    <p:extLst>
      <p:ext uri="{BB962C8B-B14F-4D97-AF65-F5344CB8AC3E}">
        <p14:creationId xmlns:p14="http://schemas.microsoft.com/office/powerpoint/2010/main" val="179090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31C1C-7FE9-46A9-BBC0-99822B2821A4}"/>
              </a:ext>
            </a:extLst>
          </p:cNvPr>
          <p:cNvSpPr>
            <a:spLocks noGrp="1"/>
          </p:cNvSpPr>
          <p:nvPr>
            <p:ph type="title"/>
          </p:nvPr>
        </p:nvSpPr>
        <p:spPr>
          <a:xfrm>
            <a:off x="762000" y="4351322"/>
            <a:ext cx="3952875" cy="2049478"/>
          </a:xfrm>
        </p:spPr>
        <p:txBody>
          <a:bodyPr>
            <a:normAutofit/>
          </a:bodyPr>
          <a:lstStyle/>
          <a:p>
            <a:r>
              <a:rPr lang="en-US" dirty="0">
                <a:solidFill>
                  <a:srgbClr val="0070C0"/>
                </a:solidFill>
              </a:rPr>
              <a:t>Dataset Variables</a:t>
            </a:r>
          </a:p>
        </p:txBody>
      </p:sp>
      <p:pic>
        <p:nvPicPr>
          <p:cNvPr id="4" name="Picture 4" descr="Table&#10;&#10;Description automatically generated">
            <a:extLst>
              <a:ext uri="{FF2B5EF4-FFF2-40B4-BE49-F238E27FC236}">
                <a16:creationId xmlns:a16="http://schemas.microsoft.com/office/drawing/2014/main" id="{5D929D15-3CF4-4791-8E85-CBD263F4C86F}"/>
              </a:ext>
            </a:extLst>
          </p:cNvPr>
          <p:cNvPicPr>
            <a:picLocks noChangeAspect="1"/>
          </p:cNvPicPr>
          <p:nvPr/>
        </p:nvPicPr>
        <p:blipFill rotWithShape="1">
          <a:blip r:embed="rId3"/>
          <a:srcRect r="5874"/>
          <a:stretch/>
        </p:blipFill>
        <p:spPr>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effectLst>
            <a:outerShdw blurRad="381000" dist="152400" dir="5400000" algn="t" rotWithShape="0">
              <a:prstClr val="black">
                <a:alpha val="10000"/>
              </a:prstClr>
            </a:outerShdw>
          </a:effectLst>
        </p:spPr>
      </p:pic>
      <p:sp>
        <p:nvSpPr>
          <p:cNvPr id="20" name="Freeform: Shape 19">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5B63F2-90C2-42AC-AA05-485AE92DD846}"/>
              </a:ext>
            </a:extLst>
          </p:cNvPr>
          <p:cNvSpPr>
            <a:spLocks noGrp="1"/>
          </p:cNvSpPr>
          <p:nvPr>
            <p:ph idx="1"/>
          </p:nvPr>
        </p:nvSpPr>
        <p:spPr>
          <a:xfrm>
            <a:off x="5066581" y="4009524"/>
            <a:ext cx="5181432" cy="2506677"/>
          </a:xfrm>
        </p:spPr>
        <p:txBody>
          <a:bodyPr lIns="109728" tIns="109728" rIns="109728" bIns="91440" anchor="t">
            <a:noAutofit/>
          </a:bodyPr>
          <a:lstStyle/>
          <a:p>
            <a:pPr>
              <a:buAutoNum type="arabicPeriod"/>
            </a:pPr>
            <a:r>
              <a:rPr lang="en-US" sz="1600" i="1" dirty="0"/>
              <a:t>W: Number of Wins</a:t>
            </a:r>
            <a:endParaRPr lang="en-US" sz="1600" dirty="0"/>
          </a:p>
          <a:p>
            <a:pPr>
              <a:buAutoNum type="arabicPeriod"/>
            </a:pPr>
            <a:r>
              <a:rPr lang="en-US" sz="1600" i="1" dirty="0"/>
              <a:t>BB: Bases on Balls/Walks</a:t>
            </a:r>
          </a:p>
          <a:p>
            <a:pPr>
              <a:buAutoNum type="arabicPeriod"/>
            </a:pPr>
            <a:r>
              <a:rPr lang="en-US" sz="1600" dirty="0"/>
              <a:t>OPS</a:t>
            </a:r>
            <a:r>
              <a:rPr lang="en-US" sz="1600" dirty="0">
                <a:ea typeface="+mn-lt"/>
                <a:cs typeface="+mn-lt"/>
              </a:rPr>
              <a:t>: On </a:t>
            </a:r>
            <a:r>
              <a:rPr lang="en-US" sz="1600" dirty="0" err="1">
                <a:ea typeface="+mn-lt"/>
                <a:cs typeface="+mn-lt"/>
              </a:rPr>
              <a:t>Base+Slugging</a:t>
            </a:r>
            <a:r>
              <a:rPr lang="en-US" sz="1600" dirty="0">
                <a:ea typeface="+mn-lt"/>
                <a:cs typeface="+mn-lt"/>
              </a:rPr>
              <a:t> Percentage</a:t>
            </a:r>
            <a:endParaRPr lang="en-US" sz="1600" i="1" dirty="0">
              <a:ea typeface="+mn-lt"/>
              <a:cs typeface="+mn-lt"/>
            </a:endParaRPr>
          </a:p>
          <a:p>
            <a:pPr>
              <a:buAutoNum type="arabicPeriod"/>
            </a:pPr>
            <a:r>
              <a:rPr lang="en-US" sz="1600" i="1" dirty="0">
                <a:ea typeface="+mn-lt"/>
                <a:cs typeface="+mn-lt"/>
              </a:rPr>
              <a:t>Double</a:t>
            </a:r>
            <a:r>
              <a:rPr lang="en-US" sz="1600" i="1" dirty="0"/>
              <a:t>: Doubles</a:t>
            </a:r>
          </a:p>
          <a:p>
            <a:pPr>
              <a:buAutoNum type="arabicPeriod"/>
            </a:pPr>
            <a:r>
              <a:rPr lang="en-US" sz="1600" i="1" dirty="0"/>
              <a:t>HR: Home Runs</a:t>
            </a:r>
          </a:p>
          <a:p>
            <a:pPr>
              <a:buAutoNum type="arabicPeriod"/>
            </a:pPr>
            <a:r>
              <a:rPr lang="en-US" sz="1600" i="1" dirty="0"/>
              <a:t>OBP: On Base Percentage</a:t>
            </a:r>
          </a:p>
          <a:p>
            <a:pPr>
              <a:buAutoNum type="arabicPeriod"/>
            </a:pPr>
            <a:r>
              <a:rPr lang="en-US" sz="1600" i="1" dirty="0"/>
              <a:t>SLG: Slugging Percentage</a:t>
            </a:r>
            <a:endParaRPr lang="en-US" sz="1600" dirty="0"/>
          </a:p>
          <a:p>
            <a:endParaRPr lang="en-US" sz="1100" i="1"/>
          </a:p>
          <a:p>
            <a:endParaRPr lang="en-US" sz="1100" i="1"/>
          </a:p>
        </p:txBody>
      </p:sp>
    </p:spTree>
    <p:extLst>
      <p:ext uri="{BB962C8B-B14F-4D97-AF65-F5344CB8AC3E}">
        <p14:creationId xmlns:p14="http://schemas.microsoft.com/office/powerpoint/2010/main" val="228455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5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52">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35DD2B-7043-4A5C-AD8E-7F005B13133B}"/>
              </a:ext>
            </a:extLst>
          </p:cNvPr>
          <p:cNvSpPr>
            <a:spLocks noGrp="1"/>
          </p:cNvSpPr>
          <p:nvPr>
            <p:ph type="title"/>
          </p:nvPr>
        </p:nvSpPr>
        <p:spPr>
          <a:xfrm>
            <a:off x="740" y="1143000"/>
            <a:ext cx="4387500" cy="4572000"/>
          </a:xfrm>
        </p:spPr>
        <p:txBody>
          <a:bodyPr vert="horz" lIns="91440" tIns="45720" rIns="91440" bIns="45720" rtlCol="0" anchor="ctr" anchorCtr="0">
            <a:normAutofit/>
          </a:bodyPr>
          <a:lstStyle/>
          <a:p>
            <a:pPr algn="r"/>
            <a:r>
              <a:rPr lang="en-US" dirty="0">
                <a:solidFill>
                  <a:srgbClr val="0070C0"/>
                </a:solidFill>
              </a:rPr>
              <a:t>Description of Dataset Variables</a:t>
            </a:r>
          </a:p>
        </p:txBody>
      </p:sp>
      <p:grpSp>
        <p:nvGrpSpPr>
          <p:cNvPr id="55" name="Group 54">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56" name="Freeform: Shape 55">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0" name="Content Placeholder 29">
            <a:extLst>
              <a:ext uri="{FF2B5EF4-FFF2-40B4-BE49-F238E27FC236}">
                <a16:creationId xmlns:a16="http://schemas.microsoft.com/office/drawing/2014/main" id="{E872F988-AD79-4C8B-9CCE-FA14896F073D}"/>
              </a:ext>
            </a:extLst>
          </p:cNvPr>
          <p:cNvSpPr>
            <a:spLocks noGrp="1"/>
          </p:cNvSpPr>
          <p:nvPr>
            <p:ph idx="1"/>
          </p:nvPr>
        </p:nvSpPr>
        <p:spPr>
          <a:xfrm>
            <a:off x="5292169" y="127959"/>
            <a:ext cx="6163942" cy="6441056"/>
          </a:xfrm>
        </p:spPr>
        <p:txBody>
          <a:bodyPr lIns="109728" tIns="109728" rIns="109728" bIns="91440" anchor="ctr">
            <a:normAutofit/>
          </a:bodyPr>
          <a:lstStyle/>
          <a:p>
            <a:pPr marL="514350" indent="-514350">
              <a:buAutoNum type="arabicPeriod"/>
            </a:pPr>
            <a:r>
              <a:rPr lang="en-US" sz="1400" b="1" dirty="0">
                <a:ea typeface="+mn-lt"/>
                <a:cs typeface="+mn-lt"/>
              </a:rPr>
              <a:t>W (Wins): </a:t>
            </a:r>
            <a:r>
              <a:rPr lang="en-US" sz="1400" dirty="0">
                <a:ea typeface="+mn-lt"/>
                <a:cs typeface="+mn-lt"/>
              </a:rPr>
              <a:t>Number of Team Wins</a:t>
            </a:r>
          </a:p>
          <a:p>
            <a:pPr marL="514350" indent="-514350">
              <a:buAutoNum type="arabicPeriod"/>
            </a:pPr>
            <a:r>
              <a:rPr lang="en-US" sz="1400" b="1" dirty="0">
                <a:ea typeface="+mn-lt"/>
                <a:cs typeface="+mn-lt"/>
              </a:rPr>
              <a:t>BB (Bases on Balls/Walks):</a:t>
            </a:r>
            <a:r>
              <a:rPr lang="en-US" sz="1400" dirty="0">
                <a:ea typeface="+mn-lt"/>
                <a:cs typeface="+mn-lt"/>
              </a:rPr>
              <a:t> A walk (or base on balls) occurs when a pitcher throws four pitches out of the strike zone, none of which are swung at by the hitter. After refraining from swinging at four pitches out of the zone, the batter is awarded first base</a:t>
            </a:r>
          </a:p>
          <a:p>
            <a:pPr marL="514350" indent="-514350">
              <a:buAutoNum type="arabicPeriod"/>
            </a:pPr>
            <a:r>
              <a:rPr lang="en-US" sz="1400" b="1" dirty="0">
                <a:ea typeface="+mn-lt"/>
                <a:cs typeface="+mn-lt"/>
              </a:rPr>
              <a:t>OPS (On </a:t>
            </a:r>
            <a:r>
              <a:rPr lang="en-US" sz="1400" b="1" err="1">
                <a:ea typeface="+mn-lt"/>
                <a:cs typeface="+mn-lt"/>
              </a:rPr>
              <a:t>Base+Slugging</a:t>
            </a:r>
            <a:r>
              <a:rPr lang="en-US" sz="1400" b="1" dirty="0">
                <a:ea typeface="+mn-lt"/>
                <a:cs typeface="+mn-lt"/>
              </a:rPr>
              <a:t> Percentage): </a:t>
            </a:r>
            <a:r>
              <a:rPr lang="en-US" sz="1400" dirty="0">
                <a:ea typeface="+mn-lt"/>
                <a:cs typeface="+mn-lt"/>
              </a:rPr>
              <a:t>Adds on-base percentage and slugging percentage to get one number that unites the two. It's meant to combine how well a hitter can reach base, with how well he can hit for average and for power</a:t>
            </a:r>
          </a:p>
          <a:p>
            <a:pPr marL="514350" indent="-514350">
              <a:buAutoNum type="arabicPeriod"/>
            </a:pPr>
            <a:r>
              <a:rPr lang="en-US" sz="1400" b="1" dirty="0">
                <a:ea typeface="+mn-lt"/>
                <a:cs typeface="+mn-lt"/>
              </a:rPr>
              <a:t>Doubles (Double): </a:t>
            </a:r>
            <a:r>
              <a:rPr lang="en-US" sz="1400" dirty="0">
                <a:ea typeface="+mn-lt"/>
                <a:cs typeface="+mn-lt"/>
              </a:rPr>
              <a:t>When batter hits the ball into play and reaches second base without the help of an intervening error or attempt to put out another </a:t>
            </a:r>
            <a:r>
              <a:rPr lang="en-US" sz="1400">
                <a:ea typeface="+mn-lt"/>
                <a:cs typeface="+mn-lt"/>
              </a:rPr>
              <a:t>baserunner</a:t>
            </a:r>
          </a:p>
          <a:p>
            <a:pPr marL="514350" indent="-514350">
              <a:buAutoNum type="arabicPeriod"/>
            </a:pPr>
            <a:r>
              <a:rPr lang="en-US" sz="1400" b="1" dirty="0">
                <a:ea typeface="+mn-lt"/>
                <a:cs typeface="+mn-lt"/>
              </a:rPr>
              <a:t>HR (Home Run):</a:t>
            </a:r>
            <a:r>
              <a:rPr lang="en-US" sz="1400" dirty="0">
                <a:ea typeface="+mn-lt"/>
                <a:cs typeface="+mn-lt"/>
              </a:rPr>
              <a:t> When a batter hits a fair ball and scores on the play without being put out or without the benefit of an error</a:t>
            </a:r>
          </a:p>
          <a:p>
            <a:pPr marL="514350" indent="-514350">
              <a:buAutoNum type="arabicPeriod"/>
            </a:pPr>
            <a:r>
              <a:rPr lang="en-US" sz="1400" b="1" dirty="0">
                <a:ea typeface="+mn-lt"/>
                <a:cs typeface="+mn-lt"/>
              </a:rPr>
              <a:t>OBP (On Base Percentage): </a:t>
            </a:r>
            <a:r>
              <a:rPr lang="en-US" sz="1400" dirty="0">
                <a:ea typeface="+mn-lt"/>
                <a:cs typeface="+mn-lt"/>
              </a:rPr>
              <a:t>How frequently a batter reaches base per plate appearance (hits, walks and hit-by-pitches). Does not include errors, times reached on a fielder's choice or a dropped third strike</a:t>
            </a:r>
          </a:p>
          <a:p>
            <a:pPr marL="514350" indent="-514350">
              <a:buAutoNum type="arabicPeriod"/>
            </a:pPr>
            <a:r>
              <a:rPr lang="en-US" sz="1400" b="1" dirty="0">
                <a:ea typeface="+mn-lt"/>
                <a:cs typeface="+mn-lt"/>
              </a:rPr>
              <a:t>SLG (Slugging Percentage):</a:t>
            </a:r>
            <a:r>
              <a:rPr lang="en-US" sz="1400" dirty="0">
                <a:ea typeface="+mn-lt"/>
                <a:cs typeface="+mn-lt"/>
              </a:rPr>
              <a:t> Total number of bases a player records per at-bat (does not include walks and hit-by-pitches in its equation)</a:t>
            </a:r>
            <a:endParaRPr lang="en-US" sz="1400" dirty="0"/>
          </a:p>
        </p:txBody>
      </p:sp>
    </p:spTree>
    <p:extLst>
      <p:ext uri="{BB962C8B-B14F-4D97-AF65-F5344CB8AC3E}">
        <p14:creationId xmlns:p14="http://schemas.microsoft.com/office/powerpoint/2010/main" val="207290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6857999" y="702991"/>
            <a:ext cx="5003321" cy="1753979"/>
          </a:xfrm>
        </p:spPr>
        <p:txBody>
          <a:bodyPr lIns="109728" tIns="109728" rIns="109728" bIns="91440" anchor="t">
            <a:normAutofit/>
          </a:bodyPr>
          <a:lstStyle/>
          <a:p>
            <a:r>
              <a:rPr lang="en-US" sz="3700" dirty="0">
                <a:solidFill>
                  <a:srgbClr val="0070C0"/>
                </a:solidFill>
                <a:ea typeface="+mj-lt"/>
                <a:cs typeface="+mj-lt"/>
              </a:rPr>
              <a:t>Histograms of Variables</a:t>
            </a:r>
            <a:endParaRPr lang="en-US" sz="3700" dirty="0">
              <a:solidFill>
                <a:srgbClr val="0070C0"/>
              </a:solidFill>
            </a:endParaRPr>
          </a:p>
        </p:txBody>
      </p:sp>
      <p:sp>
        <p:nvSpPr>
          <p:cNvPr id="20" name="Freeform: Shape 19">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857999" y="2127848"/>
            <a:ext cx="4572001" cy="2228493"/>
          </a:xfrm>
        </p:spPr>
        <p:txBody>
          <a:bodyPr lIns="109728" tIns="109728" rIns="109728" bIns="91440" anchor="t">
            <a:normAutofit fontScale="92500" lnSpcReduction="20000"/>
          </a:bodyPr>
          <a:lstStyle/>
          <a:p>
            <a:pPr marL="342900" indent="-342900"/>
            <a:r>
              <a:rPr lang="en-US" sz="1800" dirty="0">
                <a:ea typeface="+mn-lt"/>
                <a:cs typeface="+mn-lt"/>
              </a:rPr>
              <a:t>In this particular dataset, all the values sit very close to each other, so the histograms do not show outliers clearly (if there are any)</a:t>
            </a:r>
          </a:p>
          <a:p>
            <a:pPr marL="342900" indent="-342900"/>
            <a:r>
              <a:rPr lang="en-US" sz="1800" dirty="0">
                <a:ea typeface="+mn-lt"/>
                <a:cs typeface="+mn-lt"/>
              </a:rPr>
              <a:t>To double check for outliers, a boxplot was created to confirm the outliers that the histogram could not show easily</a:t>
            </a:r>
            <a:endParaRPr lang="en-US" dirty="0">
              <a:ea typeface="+mn-lt"/>
              <a:cs typeface="+mn-lt"/>
            </a:endParaRPr>
          </a:p>
        </p:txBody>
      </p:sp>
      <p:sp>
        <p:nvSpPr>
          <p:cNvPr id="24" name="Freeform: Shape 23">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4" descr="Text&#10;&#10;Description automatically generated">
            <a:extLst>
              <a:ext uri="{FF2B5EF4-FFF2-40B4-BE49-F238E27FC236}">
                <a16:creationId xmlns:a16="http://schemas.microsoft.com/office/drawing/2014/main" id="{753AB467-5D18-432B-9325-A74D6E46F80F}"/>
              </a:ext>
            </a:extLst>
          </p:cNvPr>
          <p:cNvPicPr>
            <a:picLocks noChangeAspect="1"/>
          </p:cNvPicPr>
          <p:nvPr/>
        </p:nvPicPr>
        <p:blipFill>
          <a:blip r:embed="rId3"/>
          <a:stretch>
            <a:fillRect/>
          </a:stretch>
        </p:blipFill>
        <p:spPr>
          <a:xfrm>
            <a:off x="3143956" y="1188558"/>
            <a:ext cx="2743200" cy="783771"/>
          </a:xfrm>
          <a:prstGeom prst="rect">
            <a:avLst/>
          </a:prstGeom>
        </p:spPr>
      </p:pic>
      <p:pic>
        <p:nvPicPr>
          <p:cNvPr id="5" name="Picture 5" descr="Text&#10;&#10;Description automatically generated">
            <a:extLst>
              <a:ext uri="{FF2B5EF4-FFF2-40B4-BE49-F238E27FC236}">
                <a16:creationId xmlns:a16="http://schemas.microsoft.com/office/drawing/2014/main" id="{9432E30E-2796-4812-A55D-16A083047324}"/>
              </a:ext>
            </a:extLst>
          </p:cNvPr>
          <p:cNvPicPr>
            <a:picLocks noChangeAspect="1"/>
          </p:cNvPicPr>
          <p:nvPr/>
        </p:nvPicPr>
        <p:blipFill>
          <a:blip r:embed="rId4"/>
          <a:stretch>
            <a:fillRect/>
          </a:stretch>
        </p:blipFill>
        <p:spPr>
          <a:xfrm>
            <a:off x="3143956" y="4357179"/>
            <a:ext cx="2743200" cy="627198"/>
          </a:xfrm>
          <a:prstGeom prst="rect">
            <a:avLst/>
          </a:prstGeom>
        </p:spPr>
      </p:pic>
      <p:pic>
        <p:nvPicPr>
          <p:cNvPr id="6" name="Picture 6" descr="Chart, histogram&#10;&#10;Description automatically generated">
            <a:extLst>
              <a:ext uri="{FF2B5EF4-FFF2-40B4-BE49-F238E27FC236}">
                <a16:creationId xmlns:a16="http://schemas.microsoft.com/office/drawing/2014/main" id="{F3F69A33-16D1-4218-9E42-AE1B99B17F00}"/>
              </a:ext>
            </a:extLst>
          </p:cNvPr>
          <p:cNvPicPr>
            <a:picLocks noChangeAspect="1"/>
          </p:cNvPicPr>
          <p:nvPr/>
        </p:nvPicPr>
        <p:blipFill>
          <a:blip r:embed="rId5"/>
          <a:stretch>
            <a:fillRect/>
          </a:stretch>
        </p:blipFill>
        <p:spPr>
          <a:xfrm>
            <a:off x="307622" y="3696557"/>
            <a:ext cx="2743200" cy="1948441"/>
          </a:xfrm>
          <a:prstGeom prst="rect">
            <a:avLst/>
          </a:prstGeom>
        </p:spPr>
      </p:pic>
      <p:pic>
        <p:nvPicPr>
          <p:cNvPr id="7" name="Picture 10" descr="Chart, histogram&#10;&#10;Description automatically generated">
            <a:extLst>
              <a:ext uri="{FF2B5EF4-FFF2-40B4-BE49-F238E27FC236}">
                <a16:creationId xmlns:a16="http://schemas.microsoft.com/office/drawing/2014/main" id="{2D32BFD5-077D-44C0-96FB-275188C22E52}"/>
              </a:ext>
            </a:extLst>
          </p:cNvPr>
          <p:cNvPicPr>
            <a:picLocks noChangeAspect="1"/>
          </p:cNvPicPr>
          <p:nvPr/>
        </p:nvPicPr>
        <p:blipFill>
          <a:blip r:embed="rId6"/>
          <a:stretch>
            <a:fillRect/>
          </a:stretch>
        </p:blipFill>
        <p:spPr>
          <a:xfrm>
            <a:off x="307622" y="557807"/>
            <a:ext cx="2743200" cy="2073499"/>
          </a:xfrm>
          <a:prstGeom prst="rect">
            <a:avLst/>
          </a:prstGeom>
        </p:spPr>
      </p:pic>
    </p:spTree>
    <p:extLst>
      <p:ext uri="{BB962C8B-B14F-4D97-AF65-F5344CB8AC3E}">
        <p14:creationId xmlns:p14="http://schemas.microsoft.com/office/powerpoint/2010/main" val="377105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6857999" y="702991"/>
            <a:ext cx="5003321" cy="1753979"/>
          </a:xfrm>
        </p:spPr>
        <p:txBody>
          <a:bodyPr lIns="109728" tIns="109728" rIns="109728" bIns="91440" anchor="t">
            <a:normAutofit/>
          </a:bodyPr>
          <a:lstStyle/>
          <a:p>
            <a:r>
              <a:rPr lang="en-US" sz="3700" dirty="0">
                <a:solidFill>
                  <a:srgbClr val="0070C0"/>
                </a:solidFill>
                <a:ea typeface="+mj-lt"/>
                <a:cs typeface="+mj-lt"/>
              </a:rPr>
              <a:t>Histograms of Variables</a:t>
            </a:r>
            <a:endParaRPr lang="en-US" sz="3700" dirty="0">
              <a:solidFill>
                <a:srgbClr val="0070C0"/>
              </a:solidFill>
            </a:endParaRPr>
          </a:p>
        </p:txBody>
      </p:sp>
      <p:sp>
        <p:nvSpPr>
          <p:cNvPr id="20" name="Freeform: Shape 19">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857999" y="2127848"/>
            <a:ext cx="4572001" cy="2228493"/>
          </a:xfrm>
        </p:spPr>
        <p:txBody>
          <a:bodyPr lIns="109728" tIns="109728" rIns="109728" bIns="91440" anchor="t">
            <a:normAutofit fontScale="92500" lnSpcReduction="20000"/>
          </a:bodyPr>
          <a:lstStyle/>
          <a:p>
            <a:pPr marL="342900" indent="-342900"/>
            <a:r>
              <a:rPr lang="en-US" sz="1800" dirty="0">
                <a:ea typeface="+mn-lt"/>
                <a:cs typeface="+mn-lt"/>
              </a:rPr>
              <a:t>In this particular dataset, all the values sit very close to each other, so the histograms do not show outliers clearly (if there are any)</a:t>
            </a:r>
          </a:p>
          <a:p>
            <a:pPr marL="342900" indent="-342900"/>
            <a:r>
              <a:rPr lang="en-US" sz="1800" dirty="0">
                <a:ea typeface="+mn-lt"/>
                <a:cs typeface="+mn-lt"/>
              </a:rPr>
              <a:t>To double check for outliers, a boxplot was created to confirm the outliers that the histogram could not show easily</a:t>
            </a:r>
            <a:endParaRPr lang="en-US" dirty="0">
              <a:ea typeface="+mn-lt"/>
              <a:cs typeface="+mn-lt"/>
            </a:endParaRPr>
          </a:p>
        </p:txBody>
      </p:sp>
      <p:sp>
        <p:nvSpPr>
          <p:cNvPr id="24" name="Freeform: Shape 23">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4" descr="Text&#10;&#10;Description automatically generated">
            <a:extLst>
              <a:ext uri="{FF2B5EF4-FFF2-40B4-BE49-F238E27FC236}">
                <a16:creationId xmlns:a16="http://schemas.microsoft.com/office/drawing/2014/main" id="{6FC19D8F-C7C3-45D6-90FC-529CF3331892}"/>
              </a:ext>
            </a:extLst>
          </p:cNvPr>
          <p:cNvPicPr>
            <a:picLocks noChangeAspect="1"/>
          </p:cNvPicPr>
          <p:nvPr/>
        </p:nvPicPr>
        <p:blipFill>
          <a:blip r:embed="rId3"/>
          <a:stretch>
            <a:fillRect/>
          </a:stretch>
        </p:blipFill>
        <p:spPr>
          <a:xfrm>
            <a:off x="3172178" y="1448329"/>
            <a:ext cx="2743200" cy="546454"/>
          </a:xfrm>
          <a:prstGeom prst="rect">
            <a:avLst/>
          </a:prstGeom>
        </p:spPr>
      </p:pic>
      <p:pic>
        <p:nvPicPr>
          <p:cNvPr id="5" name="Picture 5" descr="Text&#10;&#10;Description automatically generated">
            <a:extLst>
              <a:ext uri="{FF2B5EF4-FFF2-40B4-BE49-F238E27FC236}">
                <a16:creationId xmlns:a16="http://schemas.microsoft.com/office/drawing/2014/main" id="{0724E168-3D50-4F91-B0E4-8D28184768D7}"/>
              </a:ext>
            </a:extLst>
          </p:cNvPr>
          <p:cNvPicPr>
            <a:picLocks noChangeAspect="1"/>
          </p:cNvPicPr>
          <p:nvPr/>
        </p:nvPicPr>
        <p:blipFill>
          <a:blip r:embed="rId4"/>
          <a:stretch>
            <a:fillRect/>
          </a:stretch>
        </p:blipFill>
        <p:spPr>
          <a:xfrm>
            <a:off x="3045941" y="3991426"/>
            <a:ext cx="2743200" cy="728662"/>
          </a:xfrm>
          <a:prstGeom prst="rect">
            <a:avLst/>
          </a:prstGeom>
        </p:spPr>
      </p:pic>
      <p:pic>
        <p:nvPicPr>
          <p:cNvPr id="6" name="Picture 6" descr="Chart, histogram&#10;&#10;Description automatically generated">
            <a:extLst>
              <a:ext uri="{FF2B5EF4-FFF2-40B4-BE49-F238E27FC236}">
                <a16:creationId xmlns:a16="http://schemas.microsoft.com/office/drawing/2014/main" id="{1A020572-6C2A-45BA-82B6-E627B1BDF439}"/>
              </a:ext>
            </a:extLst>
          </p:cNvPr>
          <p:cNvPicPr>
            <a:picLocks noChangeAspect="1"/>
          </p:cNvPicPr>
          <p:nvPr/>
        </p:nvPicPr>
        <p:blipFill>
          <a:blip r:embed="rId5"/>
          <a:stretch>
            <a:fillRect/>
          </a:stretch>
        </p:blipFill>
        <p:spPr>
          <a:xfrm>
            <a:off x="237066" y="868251"/>
            <a:ext cx="2743200" cy="2073499"/>
          </a:xfrm>
          <a:prstGeom prst="rect">
            <a:avLst/>
          </a:prstGeom>
        </p:spPr>
      </p:pic>
      <p:pic>
        <p:nvPicPr>
          <p:cNvPr id="7" name="Picture 10" descr="Chart, histogram&#10;&#10;Description automatically generated">
            <a:extLst>
              <a:ext uri="{FF2B5EF4-FFF2-40B4-BE49-F238E27FC236}">
                <a16:creationId xmlns:a16="http://schemas.microsoft.com/office/drawing/2014/main" id="{BBF668EC-9842-47B0-A606-010D92D65E21}"/>
              </a:ext>
            </a:extLst>
          </p:cNvPr>
          <p:cNvPicPr>
            <a:picLocks noChangeAspect="1"/>
          </p:cNvPicPr>
          <p:nvPr/>
        </p:nvPicPr>
        <p:blipFill>
          <a:blip r:embed="rId6"/>
          <a:stretch>
            <a:fillRect/>
          </a:stretch>
        </p:blipFill>
        <p:spPr>
          <a:xfrm>
            <a:off x="237066" y="3425239"/>
            <a:ext cx="2743200" cy="2124188"/>
          </a:xfrm>
          <a:prstGeom prst="rect">
            <a:avLst/>
          </a:prstGeom>
        </p:spPr>
      </p:pic>
    </p:spTree>
    <p:extLst>
      <p:ext uri="{BB962C8B-B14F-4D97-AF65-F5344CB8AC3E}">
        <p14:creationId xmlns:p14="http://schemas.microsoft.com/office/powerpoint/2010/main" val="392831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6857999" y="702991"/>
            <a:ext cx="5003321" cy="1753979"/>
          </a:xfrm>
        </p:spPr>
        <p:txBody>
          <a:bodyPr lIns="109728" tIns="109728" rIns="109728" bIns="91440" anchor="t">
            <a:normAutofit/>
          </a:bodyPr>
          <a:lstStyle/>
          <a:p>
            <a:r>
              <a:rPr lang="en-US" sz="3700" dirty="0">
                <a:solidFill>
                  <a:srgbClr val="0070C0"/>
                </a:solidFill>
                <a:ea typeface="+mj-lt"/>
                <a:cs typeface="+mj-lt"/>
              </a:rPr>
              <a:t>Histograms of Variables</a:t>
            </a:r>
            <a:endParaRPr lang="en-US" sz="3700" dirty="0">
              <a:solidFill>
                <a:srgbClr val="0070C0"/>
              </a:solidFill>
            </a:endParaRPr>
          </a:p>
        </p:txBody>
      </p:sp>
      <p:sp>
        <p:nvSpPr>
          <p:cNvPr id="20" name="Freeform: Shape 19">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857999" y="2127848"/>
            <a:ext cx="4572001" cy="2578601"/>
          </a:xfrm>
        </p:spPr>
        <p:txBody>
          <a:bodyPr lIns="109728" tIns="109728" rIns="109728" bIns="91440" anchor="t">
            <a:normAutofit fontScale="92500" lnSpcReduction="10000"/>
          </a:bodyPr>
          <a:lstStyle/>
          <a:p>
            <a:pPr marL="342900" indent="-342900"/>
            <a:r>
              <a:rPr lang="en-US" sz="1800" dirty="0">
                <a:ea typeface="+mn-lt"/>
                <a:cs typeface="+mn-lt"/>
              </a:rPr>
              <a:t>In this particular dataset, all the values sit very close to each other, so the histograms do not show outliers clearly (if there are any)</a:t>
            </a:r>
          </a:p>
          <a:p>
            <a:pPr marL="342900" indent="-342900"/>
            <a:r>
              <a:rPr lang="en-US" sz="1800" dirty="0">
                <a:ea typeface="+mn-lt"/>
                <a:cs typeface="+mn-lt"/>
              </a:rPr>
              <a:t>To double check for outliers, a boxplot was created to confirm the outliers that the histogram could not show easily</a:t>
            </a:r>
            <a:endParaRPr lang="en-US" dirty="0">
              <a:ea typeface="+mn-lt"/>
              <a:cs typeface="+mn-lt"/>
            </a:endParaRPr>
          </a:p>
        </p:txBody>
      </p:sp>
      <p:sp>
        <p:nvSpPr>
          <p:cNvPr id="24" name="Freeform: Shape 23">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8" descr="Chart, histogram&#10;&#10;Description automatically generated">
            <a:extLst>
              <a:ext uri="{FF2B5EF4-FFF2-40B4-BE49-F238E27FC236}">
                <a16:creationId xmlns:a16="http://schemas.microsoft.com/office/drawing/2014/main" id="{F3886615-4E6A-4A8A-95F5-4CCDC3396FB2}"/>
              </a:ext>
            </a:extLst>
          </p:cNvPr>
          <p:cNvPicPr>
            <a:picLocks noChangeAspect="1"/>
          </p:cNvPicPr>
          <p:nvPr/>
        </p:nvPicPr>
        <p:blipFill>
          <a:blip r:embed="rId3"/>
          <a:stretch>
            <a:fillRect/>
          </a:stretch>
        </p:blipFill>
        <p:spPr>
          <a:xfrm>
            <a:off x="234778" y="158011"/>
            <a:ext cx="2743200" cy="2031763"/>
          </a:xfrm>
          <a:prstGeom prst="rect">
            <a:avLst/>
          </a:prstGeom>
        </p:spPr>
      </p:pic>
      <p:pic>
        <p:nvPicPr>
          <p:cNvPr id="9" name="Picture 9" descr="Chart, histogram&#10;&#10;Description automatically generated">
            <a:extLst>
              <a:ext uri="{FF2B5EF4-FFF2-40B4-BE49-F238E27FC236}">
                <a16:creationId xmlns:a16="http://schemas.microsoft.com/office/drawing/2014/main" id="{05B407E9-1856-4C68-A634-4D9679AE16FE}"/>
              </a:ext>
            </a:extLst>
          </p:cNvPr>
          <p:cNvPicPr>
            <a:picLocks noChangeAspect="1"/>
          </p:cNvPicPr>
          <p:nvPr/>
        </p:nvPicPr>
        <p:blipFill>
          <a:blip r:embed="rId4"/>
          <a:stretch>
            <a:fillRect/>
          </a:stretch>
        </p:blipFill>
        <p:spPr>
          <a:xfrm>
            <a:off x="234778" y="2430887"/>
            <a:ext cx="2743200" cy="1996225"/>
          </a:xfrm>
          <a:prstGeom prst="rect">
            <a:avLst/>
          </a:prstGeom>
        </p:spPr>
      </p:pic>
      <p:pic>
        <p:nvPicPr>
          <p:cNvPr id="10" name="Picture 10" descr="Chart, histogram&#10;&#10;Description automatically generated">
            <a:extLst>
              <a:ext uri="{FF2B5EF4-FFF2-40B4-BE49-F238E27FC236}">
                <a16:creationId xmlns:a16="http://schemas.microsoft.com/office/drawing/2014/main" id="{E52244D8-A7F8-40FB-8148-41C4EF7D9897}"/>
              </a:ext>
            </a:extLst>
          </p:cNvPr>
          <p:cNvPicPr>
            <a:picLocks noChangeAspect="1"/>
          </p:cNvPicPr>
          <p:nvPr/>
        </p:nvPicPr>
        <p:blipFill>
          <a:blip r:embed="rId5"/>
          <a:stretch>
            <a:fillRect/>
          </a:stretch>
        </p:blipFill>
        <p:spPr>
          <a:xfrm>
            <a:off x="234778" y="4710223"/>
            <a:ext cx="2743200" cy="2009553"/>
          </a:xfrm>
          <a:prstGeom prst="rect">
            <a:avLst/>
          </a:prstGeom>
        </p:spPr>
      </p:pic>
      <p:pic>
        <p:nvPicPr>
          <p:cNvPr id="11" name="Picture 11" descr="Text&#10;&#10;Description automatically generated">
            <a:extLst>
              <a:ext uri="{FF2B5EF4-FFF2-40B4-BE49-F238E27FC236}">
                <a16:creationId xmlns:a16="http://schemas.microsoft.com/office/drawing/2014/main" id="{F2CCC0E0-C4D6-4A58-91C6-D78890518078}"/>
              </a:ext>
            </a:extLst>
          </p:cNvPr>
          <p:cNvPicPr>
            <a:picLocks noChangeAspect="1"/>
          </p:cNvPicPr>
          <p:nvPr/>
        </p:nvPicPr>
        <p:blipFill>
          <a:blip r:embed="rId6"/>
          <a:stretch>
            <a:fillRect/>
          </a:stretch>
        </p:blipFill>
        <p:spPr>
          <a:xfrm>
            <a:off x="3045941" y="5394331"/>
            <a:ext cx="2743200" cy="661932"/>
          </a:xfrm>
          <a:prstGeom prst="rect">
            <a:avLst/>
          </a:prstGeom>
        </p:spPr>
      </p:pic>
      <p:pic>
        <p:nvPicPr>
          <p:cNvPr id="12" name="Picture 12" descr="Text&#10;&#10;Description automatically generated">
            <a:extLst>
              <a:ext uri="{FF2B5EF4-FFF2-40B4-BE49-F238E27FC236}">
                <a16:creationId xmlns:a16="http://schemas.microsoft.com/office/drawing/2014/main" id="{9F2BA6F5-5185-495E-BAF5-8EAAEDFEF524}"/>
              </a:ext>
            </a:extLst>
          </p:cNvPr>
          <p:cNvPicPr>
            <a:picLocks noChangeAspect="1"/>
          </p:cNvPicPr>
          <p:nvPr/>
        </p:nvPicPr>
        <p:blipFill>
          <a:blip r:embed="rId7"/>
          <a:stretch>
            <a:fillRect/>
          </a:stretch>
        </p:blipFill>
        <p:spPr>
          <a:xfrm>
            <a:off x="3045941" y="3095805"/>
            <a:ext cx="2743200" cy="666391"/>
          </a:xfrm>
          <a:prstGeom prst="rect">
            <a:avLst/>
          </a:prstGeom>
        </p:spPr>
      </p:pic>
      <p:pic>
        <p:nvPicPr>
          <p:cNvPr id="13" name="Picture 13" descr="Text&#10;&#10;Description automatically generated">
            <a:extLst>
              <a:ext uri="{FF2B5EF4-FFF2-40B4-BE49-F238E27FC236}">
                <a16:creationId xmlns:a16="http://schemas.microsoft.com/office/drawing/2014/main" id="{1325B0C7-AD3B-423C-A13D-96B88D431D8C}"/>
              </a:ext>
            </a:extLst>
          </p:cNvPr>
          <p:cNvPicPr>
            <a:picLocks noChangeAspect="1"/>
          </p:cNvPicPr>
          <p:nvPr/>
        </p:nvPicPr>
        <p:blipFill>
          <a:blip r:embed="rId8"/>
          <a:stretch>
            <a:fillRect/>
          </a:stretch>
        </p:blipFill>
        <p:spPr>
          <a:xfrm>
            <a:off x="3045941" y="762819"/>
            <a:ext cx="2743200" cy="822146"/>
          </a:xfrm>
          <a:prstGeom prst="rect">
            <a:avLst/>
          </a:prstGeom>
        </p:spPr>
      </p:pic>
    </p:spTree>
    <p:extLst>
      <p:ext uri="{BB962C8B-B14F-4D97-AF65-F5344CB8AC3E}">
        <p14:creationId xmlns:p14="http://schemas.microsoft.com/office/powerpoint/2010/main" val="128151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7159447" y="258792"/>
            <a:ext cx="4902680" cy="1780068"/>
          </a:xfrm>
        </p:spPr>
        <p:txBody>
          <a:bodyPr lIns="109728" tIns="109728" rIns="109728" bIns="91440" anchor="t">
            <a:normAutofit fontScale="90000"/>
          </a:bodyPr>
          <a:lstStyle/>
          <a:p>
            <a:r>
              <a:rPr lang="en-US" b="0" dirty="0">
                <a:solidFill>
                  <a:srgbClr val="0070C0"/>
                </a:solidFill>
                <a:ea typeface="+mj-lt"/>
                <a:cs typeface="+mj-lt"/>
              </a:rPr>
              <a:t>Boxplot of MLB Leagues &amp; Number of Wins</a:t>
            </a:r>
            <a:endParaRPr lang="en-US" b="0" dirty="0">
              <a:solidFill>
                <a:srgbClr val="0070C0"/>
              </a:solidFill>
            </a:endParaRPr>
          </a:p>
        </p:txBody>
      </p:sp>
      <p:pic>
        <p:nvPicPr>
          <p:cNvPr id="4" name="Picture 4" descr="Chart, box and whisker chart&#10;&#10;Description automatically generated">
            <a:extLst>
              <a:ext uri="{FF2B5EF4-FFF2-40B4-BE49-F238E27FC236}">
                <a16:creationId xmlns:a16="http://schemas.microsoft.com/office/drawing/2014/main" id="{2DDB0394-CABD-4AB0-8A9E-8C7468A99350}"/>
              </a:ext>
            </a:extLst>
          </p:cNvPr>
          <p:cNvPicPr>
            <a:picLocks noChangeAspect="1"/>
          </p:cNvPicPr>
          <p:nvPr/>
        </p:nvPicPr>
        <p:blipFill rotWithShape="1">
          <a:blip r:embed="rId2"/>
          <a:srcRect l="3002" r="46177" b="1"/>
          <a:stretch/>
        </p:blipFill>
        <p:spPr>
          <a:xfrm>
            <a:off x="656492" y="386863"/>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11" name="Freeform: Shape 10">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958165" y="1710905"/>
            <a:ext cx="5246202" cy="3401024"/>
          </a:xfrm>
        </p:spPr>
        <p:txBody>
          <a:bodyPr lIns="109728" tIns="109728" rIns="109728" bIns="91440" anchor="t">
            <a:normAutofit lnSpcReduction="10000"/>
          </a:bodyPr>
          <a:lstStyle/>
          <a:p>
            <a:pPr marL="342900" indent="-342900"/>
            <a:endParaRPr lang="en-US" sz="2400" dirty="0">
              <a:ea typeface="+mn-lt"/>
              <a:cs typeface="+mn-lt"/>
            </a:endParaRPr>
          </a:p>
          <a:p>
            <a:r>
              <a:rPr lang="en-US" sz="2400" dirty="0">
                <a:ea typeface="+mn-lt"/>
                <a:cs typeface="+mn-lt"/>
              </a:rPr>
              <a:t>In this 5-year dataset (2016-2020), there are no outliers in this dataset because no team is going to be truly bad or truly good over a 5-year span</a:t>
            </a:r>
            <a:endParaRPr lang="en-US" dirty="0">
              <a:ea typeface="+mn-lt"/>
              <a:cs typeface="+mn-lt"/>
            </a:endParaRPr>
          </a:p>
          <a:p>
            <a:r>
              <a:rPr lang="en-US" sz="2400" dirty="0">
                <a:ea typeface="+mn-lt"/>
                <a:cs typeface="+mn-lt"/>
              </a:rPr>
              <a:t>Outliers would only be seen in single 1 season</a:t>
            </a:r>
            <a:endParaRPr lang="en-US" dirty="0">
              <a:ea typeface="+mn-lt"/>
              <a:cs typeface="+mn-lt"/>
            </a:endParaRPr>
          </a:p>
        </p:txBody>
      </p:sp>
    </p:spTree>
    <p:extLst>
      <p:ext uri="{BB962C8B-B14F-4D97-AF65-F5344CB8AC3E}">
        <p14:creationId xmlns:p14="http://schemas.microsoft.com/office/powerpoint/2010/main" val="363258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762001" y="882596"/>
            <a:ext cx="4571999" cy="1905054"/>
          </a:xfrm>
        </p:spPr>
        <p:txBody>
          <a:bodyPr lIns="109728" tIns="109728" rIns="109728" bIns="91440" anchor="b">
            <a:normAutofit/>
          </a:bodyPr>
          <a:lstStyle/>
          <a:p>
            <a:r>
              <a:rPr lang="en-US" sz="3400" b="0">
                <a:solidFill>
                  <a:srgbClr val="0070C0"/>
                </a:solidFill>
                <a:ea typeface="+mj-lt"/>
                <a:cs typeface="+mj-lt"/>
              </a:rPr>
              <a:t>Descriptive variable characteristics: Mean</a:t>
            </a:r>
            <a:endParaRPr lang="en-US" sz="3400" b="0">
              <a:solidFill>
                <a:srgbClr val="FFFFFF"/>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762001" y="3047999"/>
            <a:ext cx="4571999" cy="3048001"/>
          </a:xfrm>
        </p:spPr>
        <p:txBody>
          <a:bodyPr lIns="109728" tIns="109728" rIns="109728" bIns="91440">
            <a:normAutofit/>
          </a:bodyPr>
          <a:lstStyle/>
          <a:p>
            <a:pPr marL="0" indent="0">
              <a:buNone/>
            </a:pPr>
            <a:r>
              <a:rPr lang="en-US" spc="200">
                <a:latin typeface="+mj-lt"/>
                <a:ea typeface="+mj-lt"/>
                <a:cs typeface="+mj-lt"/>
              </a:rPr>
              <a:t>These are the Mean values over 5 years:</a:t>
            </a:r>
            <a:endParaRPr lang="en-US" dirty="0">
              <a:latin typeface="Verdana Pro"/>
              <a:ea typeface="+mj-lt"/>
              <a:cs typeface="+mj-lt"/>
            </a:endParaRPr>
          </a:p>
          <a:p>
            <a:endParaRPr lang="en-US" spc="200">
              <a:latin typeface="Verdana Pro Cond SemiBold"/>
              <a:ea typeface="+mn-lt"/>
              <a:cs typeface="+mn-lt"/>
            </a:endParaRPr>
          </a:p>
        </p:txBody>
      </p:sp>
      <p:sp>
        <p:nvSpPr>
          <p:cNvPr id="16" name="Freeform: Shape 15">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5" descr="Text, letter&#10;&#10;Description automatically generated">
            <a:extLst>
              <a:ext uri="{FF2B5EF4-FFF2-40B4-BE49-F238E27FC236}">
                <a16:creationId xmlns:a16="http://schemas.microsoft.com/office/drawing/2014/main" id="{BAD64293-555A-4133-A4D3-F49A6405F4C5}"/>
              </a:ext>
            </a:extLst>
          </p:cNvPr>
          <p:cNvPicPr>
            <a:picLocks noChangeAspect="1"/>
          </p:cNvPicPr>
          <p:nvPr/>
        </p:nvPicPr>
        <p:blipFill>
          <a:blip r:embed="rId3"/>
          <a:stretch>
            <a:fillRect/>
          </a:stretch>
        </p:blipFill>
        <p:spPr>
          <a:xfrm>
            <a:off x="762610" y="4083217"/>
            <a:ext cx="4126088" cy="1544748"/>
          </a:xfrm>
          <a:prstGeom prst="rect">
            <a:avLst/>
          </a:prstGeom>
        </p:spPr>
      </p:pic>
      <p:pic>
        <p:nvPicPr>
          <p:cNvPr id="6" name="Picture 6" descr="Text&#10;&#10;Description automatically generated">
            <a:extLst>
              <a:ext uri="{FF2B5EF4-FFF2-40B4-BE49-F238E27FC236}">
                <a16:creationId xmlns:a16="http://schemas.microsoft.com/office/drawing/2014/main" id="{C6477D08-F59B-447A-936F-DD162791C1F5}"/>
              </a:ext>
            </a:extLst>
          </p:cNvPr>
          <p:cNvPicPr>
            <a:picLocks noChangeAspect="1"/>
          </p:cNvPicPr>
          <p:nvPr/>
        </p:nvPicPr>
        <p:blipFill>
          <a:blip r:embed="rId4"/>
          <a:stretch>
            <a:fillRect/>
          </a:stretch>
        </p:blipFill>
        <p:spPr>
          <a:xfrm>
            <a:off x="6601178" y="1904330"/>
            <a:ext cx="5325533" cy="2827375"/>
          </a:xfrm>
          <a:prstGeom prst="rect">
            <a:avLst/>
          </a:prstGeom>
        </p:spPr>
      </p:pic>
    </p:spTree>
    <p:extLst>
      <p:ext uri="{BB962C8B-B14F-4D97-AF65-F5344CB8AC3E}">
        <p14:creationId xmlns:p14="http://schemas.microsoft.com/office/powerpoint/2010/main" val="156793218"/>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32231C"/>
      </a:dk2>
      <a:lt2>
        <a:srgbClr val="F0F0F3"/>
      </a:lt2>
      <a:accent1>
        <a:srgbClr val="A3A37B"/>
      </a:accent1>
      <a:accent2>
        <a:srgbClr val="B69E7A"/>
      </a:accent2>
      <a:accent3>
        <a:srgbClr val="C1958C"/>
      </a:accent3>
      <a:accent4>
        <a:srgbClr val="BA7F8D"/>
      </a:accent4>
      <a:accent5>
        <a:srgbClr val="C390B2"/>
      </a:accent5>
      <a:accent6>
        <a:srgbClr val="B57FBA"/>
      </a:accent6>
      <a:hlink>
        <a:srgbClr val="6E6DB0"/>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TornVTI</vt:lpstr>
      <vt:lpstr>Term Paper Presentation: Major League Baseball</vt:lpstr>
      <vt:lpstr>Statistical Question</vt:lpstr>
      <vt:lpstr>Dataset Variables</vt:lpstr>
      <vt:lpstr>Description of Dataset Variables</vt:lpstr>
      <vt:lpstr>Histograms of Variables</vt:lpstr>
      <vt:lpstr>Histograms of Variables</vt:lpstr>
      <vt:lpstr>Histograms of Variables</vt:lpstr>
      <vt:lpstr>Boxplot of MLB Leagues &amp; Number of Wins</vt:lpstr>
      <vt:lpstr>Descriptive variable characteristics: Mean</vt:lpstr>
      <vt:lpstr>Descriptive variable characteristics: Mode</vt:lpstr>
      <vt:lpstr>Descriptive variable characteristics: Spread</vt:lpstr>
      <vt:lpstr>Descriptive variable characteristics: Standard Deviation</vt:lpstr>
      <vt:lpstr>Descriptive variable characteristics: Tails</vt:lpstr>
      <vt:lpstr>PMF: Comparing Two Scenarios</vt:lpstr>
      <vt:lpstr>CDF With 1 Variable</vt:lpstr>
      <vt:lpstr>Analytical Distribution Plot</vt:lpstr>
      <vt:lpstr>Analytical Distribution Plot</vt:lpstr>
      <vt:lpstr>Analytical Distribution Plots</vt:lpstr>
      <vt:lpstr>Scatterplots </vt:lpstr>
      <vt:lpstr>Hypothesis Test</vt:lpstr>
      <vt:lpstr>Regression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823</cp:revision>
  <dcterms:created xsi:type="dcterms:W3CDTF">2021-06-13T15:32:55Z</dcterms:created>
  <dcterms:modified xsi:type="dcterms:W3CDTF">2021-08-12T15:38:45Z</dcterms:modified>
</cp:coreProperties>
</file>