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25"/>
  </p:notesMasterIdLst>
  <p:sldIdLst>
    <p:sldId id="256" r:id="rId2"/>
    <p:sldId id="280" r:id="rId3"/>
    <p:sldId id="279" r:id="rId4"/>
    <p:sldId id="257" r:id="rId5"/>
    <p:sldId id="258" r:id="rId6"/>
    <p:sldId id="273" r:id="rId7"/>
    <p:sldId id="261" r:id="rId8"/>
    <p:sldId id="274" r:id="rId9"/>
    <p:sldId id="281" r:id="rId10"/>
    <p:sldId id="282" r:id="rId11"/>
    <p:sldId id="283" r:id="rId12"/>
    <p:sldId id="284" r:id="rId13"/>
    <p:sldId id="285" r:id="rId14"/>
    <p:sldId id="272" r:id="rId15"/>
    <p:sldId id="277" r:id="rId16"/>
    <p:sldId id="275" r:id="rId17"/>
    <p:sldId id="268" r:id="rId18"/>
    <p:sldId id="286" r:id="rId19"/>
    <p:sldId id="263" r:id="rId20"/>
    <p:sldId id="287" r:id="rId21"/>
    <p:sldId id="264" r:id="rId22"/>
    <p:sldId id="290" r:id="rId23"/>
    <p:sldId id="288" r:id="rId24"/>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093E14-78BA-B214-3D7E-CCB746A97065}" v="475" dt="2023-01-29T19:11:22.065"/>
    <p1510:client id="{35492DE5-10CA-4FCE-AAAA-A1603573F443}" v="867" dt="2022-05-26T20:21:30.119"/>
    <p1510:client id="{59D8CC8A-6D05-F7E9-B2D3-88E78A12615C}" v="69" dt="2023-01-06T20:07:45.939"/>
    <p1510:client id="{66CC0EDD-2462-5C36-E825-7157E2231C8C}" v="8" dt="2022-12-20T00:42:38.909"/>
    <p1510:client id="{7CE8012F-EFBD-1768-EC63-4A9E9A798901}" v="429" dt="2022-12-19T19:52:41.600"/>
    <p1510:client id="{8FBF965B-3497-F268-E20B-803450835091}" v="2509" dt="2022-05-29T22:39:37.428"/>
    <p1510:client id="{D0CD72B5-857C-0057-ED36-438D14272E02}" v="679" dt="2022-12-19T19:27:24.419"/>
    <p1510:client id="{F14996D9-D87A-2209-16EB-978E6D3FE24C}" v="1767" dt="2022-12-22T19:42:18.7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616" autoAdjust="0"/>
  </p:normalViewPr>
  <p:slideViewPr>
    <p:cSldViewPr snapToGrid="0">
      <p:cViewPr varScale="1">
        <p:scale>
          <a:sx n="87" d="100"/>
          <a:sy n="87" d="100"/>
        </p:scale>
        <p:origin x="1476" y="90"/>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4532C6-8CFD-449C-B19E-76FEFE164118}"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4381DF43-E04A-4115-B883-11E4F39006EC}">
      <dgm:prSet/>
      <dgm:spPr/>
      <dgm:t>
        <a:bodyPr/>
        <a:lstStyle/>
        <a:p>
          <a:r>
            <a:rPr lang="en-US" b="1" dirty="0"/>
            <a:t>The majority of email campaigns:</a:t>
          </a:r>
          <a:endParaRPr lang="en-US" dirty="0"/>
        </a:p>
      </dgm:t>
    </dgm:pt>
    <dgm:pt modelId="{A736930A-14AC-406D-A997-FEB92937108A}" type="parTrans" cxnId="{FF89AC6E-277F-40B0-94BD-54743BA7F5C6}">
      <dgm:prSet/>
      <dgm:spPr/>
      <dgm:t>
        <a:bodyPr/>
        <a:lstStyle/>
        <a:p>
          <a:endParaRPr lang="en-US"/>
        </a:p>
      </dgm:t>
    </dgm:pt>
    <dgm:pt modelId="{67E0A636-AA3B-4A00-B917-EB1682FF7747}" type="sibTrans" cxnId="{FF89AC6E-277F-40B0-94BD-54743BA7F5C6}">
      <dgm:prSet/>
      <dgm:spPr/>
      <dgm:t>
        <a:bodyPr/>
        <a:lstStyle/>
        <a:p>
          <a:endParaRPr lang="en-US"/>
        </a:p>
      </dgm:t>
    </dgm:pt>
    <dgm:pt modelId="{3F0429DC-B1F7-4676-9644-052A1B0F2A36}">
      <dgm:prSet/>
      <dgm:spPr/>
      <dgm:t>
        <a:bodyPr/>
        <a:lstStyle/>
        <a:p>
          <a:r>
            <a:rPr lang="en-US" dirty="0"/>
            <a:t>Have 50-100 characters in a subject, a mean character count of 10-50, between 0 and 5 Call to Actions, a target audience of cluster number 12, and an average mean character length between 40-50</a:t>
          </a:r>
        </a:p>
      </dgm:t>
    </dgm:pt>
    <dgm:pt modelId="{CEC54B19-2F04-44B4-80EB-E5AFE402E2EE}" type="parTrans" cxnId="{A8B957FF-6412-4DC0-8D8C-C99E8DC13B3A}">
      <dgm:prSet/>
      <dgm:spPr/>
      <dgm:t>
        <a:bodyPr/>
        <a:lstStyle/>
        <a:p>
          <a:endParaRPr lang="en-US"/>
        </a:p>
      </dgm:t>
    </dgm:pt>
    <dgm:pt modelId="{A928739D-5210-4774-8791-D2CD66D3B9B7}" type="sibTrans" cxnId="{A8B957FF-6412-4DC0-8D8C-C99E8DC13B3A}">
      <dgm:prSet/>
      <dgm:spPr/>
      <dgm:t>
        <a:bodyPr/>
        <a:lstStyle/>
        <a:p>
          <a:endParaRPr lang="en-US"/>
        </a:p>
      </dgm:t>
    </dgm:pt>
    <dgm:pt modelId="{8FA61821-217E-460C-B8DB-3EB93B697D23}">
      <dgm:prSet/>
      <dgm:spPr/>
      <dgm:t>
        <a:bodyPr/>
        <a:lstStyle/>
        <a:p>
          <a:r>
            <a:rPr lang="en-US" dirty="0"/>
            <a:t>Are related to product category 15 and product type 9, 5, and 34</a:t>
          </a:r>
        </a:p>
      </dgm:t>
    </dgm:pt>
    <dgm:pt modelId="{FAE69122-CE33-4C05-9507-C61EF8BBFA77}" type="parTrans" cxnId="{34F4641F-B2EA-4810-8525-23F15115582C}">
      <dgm:prSet/>
      <dgm:spPr/>
      <dgm:t>
        <a:bodyPr/>
        <a:lstStyle/>
        <a:p>
          <a:endParaRPr lang="en-US"/>
        </a:p>
      </dgm:t>
    </dgm:pt>
    <dgm:pt modelId="{4C55CEC9-0C6D-44D8-A96F-E4C7ED7D1952}" type="sibTrans" cxnId="{34F4641F-B2EA-4810-8525-23F15115582C}">
      <dgm:prSet/>
      <dgm:spPr/>
      <dgm:t>
        <a:bodyPr/>
        <a:lstStyle/>
        <a:p>
          <a:endParaRPr lang="en-US"/>
        </a:p>
      </dgm:t>
    </dgm:pt>
    <dgm:pt modelId="{84D447DD-5AA4-4425-A70F-1D9B8BE23D4B}">
      <dgm:prSet/>
      <dgm:spPr/>
      <dgm:t>
        <a:bodyPr/>
        <a:lstStyle/>
        <a:p>
          <a:r>
            <a:rPr lang="en-US" dirty="0"/>
            <a:t>Were sent on Tuesday-Thursday (weekdays) and in the evening</a:t>
          </a:r>
        </a:p>
      </dgm:t>
    </dgm:pt>
    <dgm:pt modelId="{CCAFF7B4-84D5-46C9-A635-A299F1164CF0}" type="parTrans" cxnId="{F2E00069-DC33-44B0-80BE-1AF4F80926C1}">
      <dgm:prSet/>
      <dgm:spPr/>
      <dgm:t>
        <a:bodyPr/>
        <a:lstStyle/>
        <a:p>
          <a:endParaRPr lang="en-US"/>
        </a:p>
      </dgm:t>
    </dgm:pt>
    <dgm:pt modelId="{01A3D360-E2AF-47BD-8E70-98C6D9E64E23}" type="sibTrans" cxnId="{F2E00069-DC33-44B0-80BE-1AF4F80926C1}">
      <dgm:prSet/>
      <dgm:spPr/>
      <dgm:t>
        <a:bodyPr/>
        <a:lstStyle/>
        <a:p>
          <a:endParaRPr lang="en-US"/>
        </a:p>
      </dgm:t>
    </dgm:pt>
    <dgm:pt modelId="{B090FA7A-FAB7-4FA0-BBFA-602C83A28D15}">
      <dgm:prSet/>
      <dgm:spPr/>
      <dgm:t>
        <a:bodyPr/>
        <a:lstStyle/>
        <a:p>
          <a:r>
            <a:rPr lang="en-US" dirty="0"/>
            <a:t>Contained 0-2 images, 0-3 quotes, no emoticons, no </a:t>
          </a:r>
          <a:r>
            <a:rPr lang="en-US" dirty="0" err="1"/>
            <a:t>personalizations</a:t>
          </a:r>
          <a:r>
            <a:rPr lang="en-US" dirty="0"/>
            <a:t>, no discounts, no urgent flags and all contained email timers</a:t>
          </a:r>
        </a:p>
      </dgm:t>
    </dgm:pt>
    <dgm:pt modelId="{85B4B045-8A60-4EE4-88EF-3655ABB2261C}" type="parTrans" cxnId="{F754BACB-18C9-4422-97ED-B78E722E354E}">
      <dgm:prSet/>
      <dgm:spPr/>
      <dgm:t>
        <a:bodyPr/>
        <a:lstStyle/>
        <a:p>
          <a:endParaRPr lang="en-US"/>
        </a:p>
      </dgm:t>
    </dgm:pt>
    <dgm:pt modelId="{A5AFC342-CE0F-419D-894C-7F0E3BD6C232}" type="sibTrans" cxnId="{F754BACB-18C9-4422-97ED-B78E722E354E}">
      <dgm:prSet/>
      <dgm:spPr/>
      <dgm:t>
        <a:bodyPr/>
        <a:lstStyle/>
        <a:p>
          <a:endParaRPr lang="en-US"/>
        </a:p>
      </dgm:t>
    </dgm:pt>
    <dgm:pt modelId="{B22D1B04-DA04-45F1-8E62-51053AFC3B32}">
      <dgm:prSet/>
      <dgm:spPr/>
      <dgm:t>
        <a:bodyPr/>
        <a:lstStyle/>
        <a:p>
          <a:r>
            <a:rPr lang="en-US" dirty="0"/>
            <a:t>Email campaigns related to products 3, 22, 27, 36 and 40, flagged as urgent, have an embedded price between 0 and 1500, have a discount embedded, 0-5 Calls to Action (CTA), and Product 27 have the highest click-through rate (CTR)</a:t>
          </a:r>
          <a:endParaRPr lang="en-US" b="1" dirty="0"/>
        </a:p>
      </dgm:t>
    </dgm:pt>
    <dgm:pt modelId="{4841CE15-C837-492D-8A32-C3E6366E542F}" type="parTrans" cxnId="{024B228B-0AE6-4112-80AD-85090B647775}">
      <dgm:prSet/>
      <dgm:spPr/>
      <dgm:t>
        <a:bodyPr/>
        <a:lstStyle/>
        <a:p>
          <a:endParaRPr lang="en-US"/>
        </a:p>
      </dgm:t>
    </dgm:pt>
    <dgm:pt modelId="{6AEE571A-EA8B-406D-BEA2-B09A1C010355}" type="sibTrans" cxnId="{024B228B-0AE6-4112-80AD-85090B647775}">
      <dgm:prSet/>
      <dgm:spPr/>
      <dgm:t>
        <a:bodyPr/>
        <a:lstStyle/>
        <a:p>
          <a:endParaRPr lang="en-US"/>
        </a:p>
      </dgm:t>
    </dgm:pt>
    <dgm:pt modelId="{D804BD45-37AA-476C-826B-990D402BABC8}">
      <dgm:prSet/>
      <dgm:spPr/>
      <dgm:t>
        <a:bodyPr/>
        <a:lstStyle/>
        <a:p>
          <a:r>
            <a:rPr lang="en-US" b="1" dirty="0"/>
            <a:t>Correlations</a:t>
          </a:r>
          <a:endParaRPr lang="en-US" dirty="0"/>
        </a:p>
      </dgm:t>
    </dgm:pt>
    <dgm:pt modelId="{B5D3B414-C2B4-4F76-8B31-D4686C91C4F1}" type="parTrans" cxnId="{24EEB80F-A768-4544-86A9-C7BE5D0DBC80}">
      <dgm:prSet/>
      <dgm:spPr/>
      <dgm:t>
        <a:bodyPr/>
        <a:lstStyle/>
        <a:p>
          <a:endParaRPr lang="en-US"/>
        </a:p>
      </dgm:t>
    </dgm:pt>
    <dgm:pt modelId="{68C07B79-2E87-44BA-A2F0-CE070181DCCD}" type="sibTrans" cxnId="{24EEB80F-A768-4544-86A9-C7BE5D0DBC80}">
      <dgm:prSet/>
      <dgm:spPr/>
      <dgm:t>
        <a:bodyPr/>
        <a:lstStyle/>
        <a:p>
          <a:endParaRPr lang="en-US"/>
        </a:p>
      </dgm:t>
    </dgm:pt>
    <dgm:pt modelId="{E20EC81C-75A7-4775-92D4-78D7875BF514}">
      <dgm:prSet/>
      <dgm:spPr/>
      <dgm:t>
        <a:bodyPr/>
        <a:lstStyle/>
        <a:p>
          <a:r>
            <a:rPr lang="en-US" dirty="0">
              <a:latin typeface="Bierstadt"/>
            </a:rPr>
            <a:t>Positively</a:t>
          </a:r>
          <a:r>
            <a:rPr lang="en-US" dirty="0"/>
            <a:t> correlated </a:t>
          </a:r>
          <a:r>
            <a:rPr lang="en-US" dirty="0">
              <a:latin typeface="Bierstadt"/>
            </a:rPr>
            <a:t>features</a:t>
          </a:r>
          <a:r>
            <a:rPr lang="en-US" dirty="0"/>
            <a:t>: </a:t>
          </a:r>
          <a:r>
            <a:rPr lang="en-US" b="1" dirty="0" err="1"/>
            <a:t>mean_paragraph_length</a:t>
          </a:r>
          <a:r>
            <a:rPr lang="en-US" b="1" dirty="0"/>
            <a:t>, </a:t>
          </a:r>
          <a:r>
            <a:rPr lang="en-US" b="1" dirty="0" err="1"/>
            <a:t>day_of_week</a:t>
          </a:r>
          <a:r>
            <a:rPr lang="en-US" b="1" dirty="0"/>
            <a:t>, </a:t>
          </a:r>
          <a:r>
            <a:rPr lang="en-US" b="1" dirty="0" err="1"/>
            <a:t>is_weekend</a:t>
          </a:r>
          <a:r>
            <a:rPr lang="en-US" b="1" dirty="0"/>
            <a:t>, and product</a:t>
          </a:r>
          <a:endParaRPr lang="en-US" dirty="0"/>
        </a:p>
      </dgm:t>
    </dgm:pt>
    <dgm:pt modelId="{DE3E2613-F8C0-4139-8FA0-72A5DDFE13D0}" type="parTrans" cxnId="{E9124ACE-EF55-4058-AA13-B664EB4D4E4F}">
      <dgm:prSet/>
      <dgm:spPr/>
      <dgm:t>
        <a:bodyPr/>
        <a:lstStyle/>
        <a:p>
          <a:endParaRPr lang="en-US"/>
        </a:p>
      </dgm:t>
    </dgm:pt>
    <dgm:pt modelId="{6425BF58-0DD2-48A2-B38B-05B80348F3F8}" type="sibTrans" cxnId="{E9124ACE-EF55-4058-AA13-B664EB4D4E4F}">
      <dgm:prSet/>
      <dgm:spPr/>
      <dgm:t>
        <a:bodyPr/>
        <a:lstStyle/>
        <a:p>
          <a:endParaRPr lang="en-US"/>
        </a:p>
      </dgm:t>
    </dgm:pt>
    <dgm:pt modelId="{29C29523-D709-4E62-8ECA-E78776A99C15}">
      <dgm:prSet/>
      <dgm:spPr/>
      <dgm:t>
        <a:bodyPr/>
        <a:lstStyle/>
        <a:p>
          <a:pPr rtl="0"/>
          <a:r>
            <a:rPr lang="en-US" dirty="0">
              <a:latin typeface="Bierstadt"/>
            </a:rPr>
            <a:t>Negatively correlated features</a:t>
          </a:r>
          <a:r>
            <a:rPr lang="en-US" dirty="0"/>
            <a:t>: </a:t>
          </a:r>
          <a:r>
            <a:rPr lang="en-US" b="1" dirty="0" err="1"/>
            <a:t>subject_len</a:t>
          </a:r>
          <a:r>
            <a:rPr lang="en-US" b="1" dirty="0"/>
            <a:t>, </a:t>
          </a:r>
          <a:r>
            <a:rPr lang="en-US" b="1" dirty="0" err="1"/>
            <a:t>body_len</a:t>
          </a:r>
          <a:r>
            <a:rPr lang="en-US" b="1" dirty="0"/>
            <a:t>, category, and </a:t>
          </a:r>
          <a:r>
            <a:rPr lang="en-US" b="1" dirty="0" err="1"/>
            <a:t>no_of_CTA</a:t>
          </a:r>
          <a:endParaRPr lang="en-US" dirty="0" err="1"/>
        </a:p>
      </dgm:t>
    </dgm:pt>
    <dgm:pt modelId="{6EF6E1E6-A862-48EB-8199-46E92290C0BF}" type="parTrans" cxnId="{21E99EDC-C584-4026-9302-D74A98EDEB5A}">
      <dgm:prSet/>
      <dgm:spPr/>
      <dgm:t>
        <a:bodyPr/>
        <a:lstStyle/>
        <a:p>
          <a:endParaRPr lang="en-US"/>
        </a:p>
      </dgm:t>
    </dgm:pt>
    <dgm:pt modelId="{A7BF630B-E568-4577-ADF9-4AD21FB90351}" type="sibTrans" cxnId="{21E99EDC-C584-4026-9302-D74A98EDEB5A}">
      <dgm:prSet/>
      <dgm:spPr/>
      <dgm:t>
        <a:bodyPr/>
        <a:lstStyle/>
        <a:p>
          <a:endParaRPr lang="en-US"/>
        </a:p>
      </dgm:t>
    </dgm:pt>
    <dgm:pt modelId="{F782FC4A-ECB4-4877-9EA3-CF83738C4F34}">
      <dgm:prSet/>
      <dgm:spPr/>
      <dgm:t>
        <a:bodyPr/>
        <a:lstStyle/>
        <a:p>
          <a:r>
            <a:rPr lang="en-US" b="1" dirty="0"/>
            <a:t>Chi-Squared</a:t>
          </a:r>
          <a:endParaRPr lang="en-US" dirty="0"/>
        </a:p>
      </dgm:t>
    </dgm:pt>
    <dgm:pt modelId="{54D89CBA-9B61-4D88-8D1B-4B8582DB8BB4}" type="parTrans" cxnId="{E55E3C5C-606F-486F-8B3B-5D3E0FFD0742}">
      <dgm:prSet/>
      <dgm:spPr/>
      <dgm:t>
        <a:bodyPr/>
        <a:lstStyle/>
        <a:p>
          <a:endParaRPr lang="en-US"/>
        </a:p>
      </dgm:t>
    </dgm:pt>
    <dgm:pt modelId="{5E3F7A69-CC89-44CF-ACB0-7713BE5BC1CF}" type="sibTrans" cxnId="{E55E3C5C-606F-486F-8B3B-5D3E0FFD0742}">
      <dgm:prSet/>
      <dgm:spPr/>
      <dgm:t>
        <a:bodyPr/>
        <a:lstStyle/>
        <a:p>
          <a:endParaRPr lang="en-US"/>
        </a:p>
      </dgm:t>
    </dgm:pt>
    <dgm:pt modelId="{14C57942-2E5B-4142-91F6-C5ED1BB30D1A}">
      <dgm:prSet/>
      <dgm:spPr/>
      <dgm:t>
        <a:bodyPr/>
        <a:lstStyle/>
        <a:p>
          <a:r>
            <a:rPr lang="en-US" dirty="0"/>
            <a:t>These are the Chi-Squared 5 Best Features: </a:t>
          </a:r>
          <a:r>
            <a:rPr lang="en-US" dirty="0" err="1"/>
            <a:t>is_emoticons</a:t>
          </a:r>
          <a:r>
            <a:rPr lang="en-US" dirty="0"/>
            <a:t>, </a:t>
          </a:r>
          <a:r>
            <a:rPr lang="en-US" dirty="0" err="1"/>
            <a:t>is_discount</a:t>
          </a:r>
          <a:r>
            <a:rPr lang="en-US" dirty="0"/>
            <a:t>, </a:t>
          </a:r>
          <a:r>
            <a:rPr lang="en-US" dirty="0" err="1"/>
            <a:t>is_price</a:t>
          </a:r>
          <a:r>
            <a:rPr lang="en-US" dirty="0"/>
            <a:t>, </a:t>
          </a:r>
          <a:r>
            <a:rPr lang="en-US" dirty="0" err="1"/>
            <a:t>is_urgency</a:t>
          </a:r>
          <a:r>
            <a:rPr lang="en-US" dirty="0"/>
            <a:t>, </a:t>
          </a:r>
          <a:r>
            <a:rPr lang="en-US" dirty="0" err="1"/>
            <a:t>target_audience</a:t>
          </a:r>
          <a:endParaRPr lang="en-US" dirty="0"/>
        </a:p>
      </dgm:t>
    </dgm:pt>
    <dgm:pt modelId="{E6E6497F-A40F-498C-839D-5F43EA59C866}" type="parTrans" cxnId="{977089F5-1BA2-45CB-9CF2-2CB4DC464601}">
      <dgm:prSet/>
      <dgm:spPr/>
      <dgm:t>
        <a:bodyPr/>
        <a:lstStyle/>
        <a:p>
          <a:endParaRPr lang="en-US"/>
        </a:p>
      </dgm:t>
    </dgm:pt>
    <dgm:pt modelId="{87B143CC-F281-4A26-85C3-CABB01E4F909}" type="sibTrans" cxnId="{977089F5-1BA2-45CB-9CF2-2CB4DC464601}">
      <dgm:prSet/>
      <dgm:spPr/>
      <dgm:t>
        <a:bodyPr/>
        <a:lstStyle/>
        <a:p>
          <a:endParaRPr lang="en-US"/>
        </a:p>
      </dgm:t>
    </dgm:pt>
    <dgm:pt modelId="{95BFCB98-D8E3-4456-9F3E-A19F03AF93CA}" type="pres">
      <dgm:prSet presAssocID="{4A4532C6-8CFD-449C-B19E-76FEFE164118}" presName="diagram" presStyleCnt="0">
        <dgm:presLayoutVars>
          <dgm:dir/>
          <dgm:resizeHandles val="exact"/>
        </dgm:presLayoutVars>
      </dgm:prSet>
      <dgm:spPr/>
    </dgm:pt>
    <dgm:pt modelId="{D468CC1A-27A7-40EE-B7DE-AB70CBA19636}" type="pres">
      <dgm:prSet presAssocID="{4381DF43-E04A-4115-B883-11E4F39006EC}" presName="node" presStyleLbl="node1" presStyleIdx="0" presStyleCnt="8">
        <dgm:presLayoutVars>
          <dgm:bulletEnabled val="1"/>
        </dgm:presLayoutVars>
      </dgm:prSet>
      <dgm:spPr/>
    </dgm:pt>
    <dgm:pt modelId="{09289B85-FF92-42FF-95D1-78125C8EC31E}" type="pres">
      <dgm:prSet presAssocID="{67E0A636-AA3B-4A00-B917-EB1682FF7747}" presName="sibTrans" presStyleCnt="0"/>
      <dgm:spPr/>
    </dgm:pt>
    <dgm:pt modelId="{C4B012D7-911A-4654-AE2F-016820A096A1}" type="pres">
      <dgm:prSet presAssocID="{3F0429DC-B1F7-4676-9644-052A1B0F2A36}" presName="node" presStyleLbl="node1" presStyleIdx="1" presStyleCnt="8">
        <dgm:presLayoutVars>
          <dgm:bulletEnabled val="1"/>
        </dgm:presLayoutVars>
      </dgm:prSet>
      <dgm:spPr/>
    </dgm:pt>
    <dgm:pt modelId="{725E71DE-DD5A-4649-A58F-56AAD4452EED}" type="pres">
      <dgm:prSet presAssocID="{A928739D-5210-4774-8791-D2CD66D3B9B7}" presName="sibTrans" presStyleCnt="0"/>
      <dgm:spPr/>
    </dgm:pt>
    <dgm:pt modelId="{D45EAE78-8825-4AA4-AAA0-CE9394935FB5}" type="pres">
      <dgm:prSet presAssocID="{8FA61821-217E-460C-B8DB-3EB93B697D23}" presName="node" presStyleLbl="node1" presStyleIdx="2" presStyleCnt="8">
        <dgm:presLayoutVars>
          <dgm:bulletEnabled val="1"/>
        </dgm:presLayoutVars>
      </dgm:prSet>
      <dgm:spPr/>
    </dgm:pt>
    <dgm:pt modelId="{2D2DD50D-B5C0-4CF3-88EC-7B2C480F7F95}" type="pres">
      <dgm:prSet presAssocID="{4C55CEC9-0C6D-44D8-A96F-E4C7ED7D1952}" presName="sibTrans" presStyleCnt="0"/>
      <dgm:spPr/>
    </dgm:pt>
    <dgm:pt modelId="{74351292-759E-4DFA-9E34-34BA9EADDF64}" type="pres">
      <dgm:prSet presAssocID="{84D447DD-5AA4-4425-A70F-1D9B8BE23D4B}" presName="node" presStyleLbl="node1" presStyleIdx="3" presStyleCnt="8">
        <dgm:presLayoutVars>
          <dgm:bulletEnabled val="1"/>
        </dgm:presLayoutVars>
      </dgm:prSet>
      <dgm:spPr/>
    </dgm:pt>
    <dgm:pt modelId="{40D9E390-BA72-4542-9690-4207E5922395}" type="pres">
      <dgm:prSet presAssocID="{01A3D360-E2AF-47BD-8E70-98C6D9E64E23}" presName="sibTrans" presStyleCnt="0"/>
      <dgm:spPr/>
    </dgm:pt>
    <dgm:pt modelId="{AD869D31-DC80-40D9-8194-468D19239919}" type="pres">
      <dgm:prSet presAssocID="{B090FA7A-FAB7-4FA0-BBFA-602C83A28D15}" presName="node" presStyleLbl="node1" presStyleIdx="4" presStyleCnt="8">
        <dgm:presLayoutVars>
          <dgm:bulletEnabled val="1"/>
        </dgm:presLayoutVars>
      </dgm:prSet>
      <dgm:spPr/>
    </dgm:pt>
    <dgm:pt modelId="{DC520304-FB37-4F30-9C04-434870E89396}" type="pres">
      <dgm:prSet presAssocID="{A5AFC342-CE0F-419D-894C-7F0E3BD6C232}" presName="sibTrans" presStyleCnt="0"/>
      <dgm:spPr/>
    </dgm:pt>
    <dgm:pt modelId="{E20EB512-47C1-41BF-AA86-F40EEC9167FA}" type="pres">
      <dgm:prSet presAssocID="{B22D1B04-DA04-45F1-8E62-51053AFC3B32}" presName="node" presStyleLbl="node1" presStyleIdx="5" presStyleCnt="8">
        <dgm:presLayoutVars>
          <dgm:bulletEnabled val="1"/>
        </dgm:presLayoutVars>
      </dgm:prSet>
      <dgm:spPr/>
    </dgm:pt>
    <dgm:pt modelId="{5F0EBBB0-6DD4-488F-A01E-8EA1F26FB179}" type="pres">
      <dgm:prSet presAssocID="{6AEE571A-EA8B-406D-BEA2-B09A1C010355}" presName="sibTrans" presStyleCnt="0"/>
      <dgm:spPr/>
    </dgm:pt>
    <dgm:pt modelId="{CB182A20-B1C2-4CDA-B7F6-3F7C2E5FDEB3}" type="pres">
      <dgm:prSet presAssocID="{D804BD45-37AA-476C-826B-990D402BABC8}" presName="node" presStyleLbl="node1" presStyleIdx="6" presStyleCnt="8">
        <dgm:presLayoutVars>
          <dgm:bulletEnabled val="1"/>
        </dgm:presLayoutVars>
      </dgm:prSet>
      <dgm:spPr/>
    </dgm:pt>
    <dgm:pt modelId="{E5F88D31-9BD5-4FD0-9F3B-EDB066292145}" type="pres">
      <dgm:prSet presAssocID="{68C07B79-2E87-44BA-A2F0-CE070181DCCD}" presName="sibTrans" presStyleCnt="0"/>
      <dgm:spPr/>
    </dgm:pt>
    <dgm:pt modelId="{D987F750-8F86-4F77-A7D8-078FDD3F1BCD}" type="pres">
      <dgm:prSet presAssocID="{F782FC4A-ECB4-4877-9EA3-CF83738C4F34}" presName="node" presStyleLbl="node1" presStyleIdx="7" presStyleCnt="8">
        <dgm:presLayoutVars>
          <dgm:bulletEnabled val="1"/>
        </dgm:presLayoutVars>
      </dgm:prSet>
      <dgm:spPr/>
    </dgm:pt>
  </dgm:ptLst>
  <dgm:cxnLst>
    <dgm:cxn modelId="{24EEB80F-A768-4544-86A9-C7BE5D0DBC80}" srcId="{4A4532C6-8CFD-449C-B19E-76FEFE164118}" destId="{D804BD45-37AA-476C-826B-990D402BABC8}" srcOrd="6" destOrd="0" parTransId="{B5D3B414-C2B4-4F76-8B31-D4686C91C4F1}" sibTransId="{68C07B79-2E87-44BA-A2F0-CE070181DCCD}"/>
    <dgm:cxn modelId="{1083391C-B20F-4F49-8EB1-46A9F6989F2A}" type="presOf" srcId="{4381DF43-E04A-4115-B883-11E4F39006EC}" destId="{D468CC1A-27A7-40EE-B7DE-AB70CBA19636}" srcOrd="0" destOrd="0" presId="urn:microsoft.com/office/officeart/2005/8/layout/default"/>
    <dgm:cxn modelId="{34F4641F-B2EA-4810-8525-23F15115582C}" srcId="{4A4532C6-8CFD-449C-B19E-76FEFE164118}" destId="{8FA61821-217E-460C-B8DB-3EB93B697D23}" srcOrd="2" destOrd="0" parTransId="{FAE69122-CE33-4C05-9507-C61EF8BBFA77}" sibTransId="{4C55CEC9-0C6D-44D8-A96F-E4C7ED7D1952}"/>
    <dgm:cxn modelId="{7FD3B12B-1010-4A68-9074-09EAC25930FE}" type="presOf" srcId="{4A4532C6-8CFD-449C-B19E-76FEFE164118}" destId="{95BFCB98-D8E3-4456-9F3E-A19F03AF93CA}" srcOrd="0" destOrd="0" presId="urn:microsoft.com/office/officeart/2005/8/layout/default"/>
    <dgm:cxn modelId="{E55E3C5C-606F-486F-8B3B-5D3E0FFD0742}" srcId="{4A4532C6-8CFD-449C-B19E-76FEFE164118}" destId="{F782FC4A-ECB4-4877-9EA3-CF83738C4F34}" srcOrd="7" destOrd="0" parTransId="{54D89CBA-9B61-4D88-8D1B-4B8582DB8BB4}" sibTransId="{5E3F7A69-CC89-44CF-ACB0-7713BE5BC1CF}"/>
    <dgm:cxn modelId="{F2E00069-DC33-44B0-80BE-1AF4F80926C1}" srcId="{4A4532C6-8CFD-449C-B19E-76FEFE164118}" destId="{84D447DD-5AA4-4425-A70F-1D9B8BE23D4B}" srcOrd="3" destOrd="0" parTransId="{CCAFF7B4-84D5-46C9-A635-A299F1164CF0}" sibTransId="{01A3D360-E2AF-47BD-8E70-98C6D9E64E23}"/>
    <dgm:cxn modelId="{BDAECE6C-F41E-4D5E-B308-D949C0E7CEF8}" type="presOf" srcId="{D804BD45-37AA-476C-826B-990D402BABC8}" destId="{CB182A20-B1C2-4CDA-B7F6-3F7C2E5FDEB3}" srcOrd="0" destOrd="0" presId="urn:microsoft.com/office/officeart/2005/8/layout/default"/>
    <dgm:cxn modelId="{D4E5D46C-8D93-4F3B-A49F-E9569A63FFAE}" type="presOf" srcId="{3F0429DC-B1F7-4676-9644-052A1B0F2A36}" destId="{C4B012D7-911A-4654-AE2F-016820A096A1}" srcOrd="0" destOrd="0" presId="urn:microsoft.com/office/officeart/2005/8/layout/default"/>
    <dgm:cxn modelId="{FF89AC6E-277F-40B0-94BD-54743BA7F5C6}" srcId="{4A4532C6-8CFD-449C-B19E-76FEFE164118}" destId="{4381DF43-E04A-4115-B883-11E4F39006EC}" srcOrd="0" destOrd="0" parTransId="{A736930A-14AC-406D-A997-FEB92937108A}" sibTransId="{67E0A636-AA3B-4A00-B917-EB1682FF7747}"/>
    <dgm:cxn modelId="{A7070487-F157-4EB7-9708-3DB32B78D88A}" type="presOf" srcId="{14C57942-2E5B-4142-91F6-C5ED1BB30D1A}" destId="{D987F750-8F86-4F77-A7D8-078FDD3F1BCD}" srcOrd="0" destOrd="1" presId="urn:microsoft.com/office/officeart/2005/8/layout/default"/>
    <dgm:cxn modelId="{024B228B-0AE6-4112-80AD-85090B647775}" srcId="{4A4532C6-8CFD-449C-B19E-76FEFE164118}" destId="{B22D1B04-DA04-45F1-8E62-51053AFC3B32}" srcOrd="5" destOrd="0" parTransId="{4841CE15-C837-492D-8A32-C3E6366E542F}" sibTransId="{6AEE571A-EA8B-406D-BEA2-B09A1C010355}"/>
    <dgm:cxn modelId="{207F288E-8938-4111-8591-DE71607A6A30}" type="presOf" srcId="{8FA61821-217E-460C-B8DB-3EB93B697D23}" destId="{D45EAE78-8825-4AA4-AAA0-CE9394935FB5}" srcOrd="0" destOrd="0" presId="urn:microsoft.com/office/officeart/2005/8/layout/default"/>
    <dgm:cxn modelId="{208A8B90-331B-4DD2-A93D-26E5F9366B44}" type="presOf" srcId="{29C29523-D709-4E62-8ECA-E78776A99C15}" destId="{CB182A20-B1C2-4CDA-B7F6-3F7C2E5FDEB3}" srcOrd="0" destOrd="2" presId="urn:microsoft.com/office/officeart/2005/8/layout/default"/>
    <dgm:cxn modelId="{E6DB0CA8-76EC-43DD-9D4B-34E6FD581FEE}" type="presOf" srcId="{F782FC4A-ECB4-4877-9EA3-CF83738C4F34}" destId="{D987F750-8F86-4F77-A7D8-078FDD3F1BCD}" srcOrd="0" destOrd="0" presId="urn:microsoft.com/office/officeart/2005/8/layout/default"/>
    <dgm:cxn modelId="{6B81BEA9-48EE-4E71-A20B-23BF5833B227}" type="presOf" srcId="{E20EC81C-75A7-4775-92D4-78D7875BF514}" destId="{CB182A20-B1C2-4CDA-B7F6-3F7C2E5FDEB3}" srcOrd="0" destOrd="1" presId="urn:microsoft.com/office/officeart/2005/8/layout/default"/>
    <dgm:cxn modelId="{F754BACB-18C9-4422-97ED-B78E722E354E}" srcId="{4A4532C6-8CFD-449C-B19E-76FEFE164118}" destId="{B090FA7A-FAB7-4FA0-BBFA-602C83A28D15}" srcOrd="4" destOrd="0" parTransId="{85B4B045-8A60-4EE4-88EF-3655ABB2261C}" sibTransId="{A5AFC342-CE0F-419D-894C-7F0E3BD6C232}"/>
    <dgm:cxn modelId="{07803BCC-D340-4819-82B1-69691317C3BD}" type="presOf" srcId="{84D447DD-5AA4-4425-A70F-1D9B8BE23D4B}" destId="{74351292-759E-4DFA-9E34-34BA9EADDF64}" srcOrd="0" destOrd="0" presId="urn:microsoft.com/office/officeart/2005/8/layout/default"/>
    <dgm:cxn modelId="{E9124ACE-EF55-4058-AA13-B664EB4D4E4F}" srcId="{D804BD45-37AA-476C-826B-990D402BABC8}" destId="{E20EC81C-75A7-4775-92D4-78D7875BF514}" srcOrd="0" destOrd="0" parTransId="{DE3E2613-F8C0-4139-8FA0-72A5DDFE13D0}" sibTransId="{6425BF58-0DD2-48A2-B38B-05B80348F3F8}"/>
    <dgm:cxn modelId="{21E99EDC-C584-4026-9302-D74A98EDEB5A}" srcId="{D804BD45-37AA-476C-826B-990D402BABC8}" destId="{29C29523-D709-4E62-8ECA-E78776A99C15}" srcOrd="1" destOrd="0" parTransId="{6EF6E1E6-A862-48EB-8199-46E92290C0BF}" sibTransId="{A7BF630B-E568-4577-ADF9-4AD21FB90351}"/>
    <dgm:cxn modelId="{6F79C2EC-2DF3-4698-B8C9-CCE365F8D81E}" type="presOf" srcId="{B090FA7A-FAB7-4FA0-BBFA-602C83A28D15}" destId="{AD869D31-DC80-40D9-8194-468D19239919}" srcOrd="0" destOrd="0" presId="urn:microsoft.com/office/officeart/2005/8/layout/default"/>
    <dgm:cxn modelId="{977089F5-1BA2-45CB-9CF2-2CB4DC464601}" srcId="{F782FC4A-ECB4-4877-9EA3-CF83738C4F34}" destId="{14C57942-2E5B-4142-91F6-C5ED1BB30D1A}" srcOrd="0" destOrd="0" parTransId="{E6E6497F-A40F-498C-839D-5F43EA59C866}" sibTransId="{87B143CC-F281-4A26-85C3-CABB01E4F909}"/>
    <dgm:cxn modelId="{B44E50FD-4AE9-466C-B98D-CBAAEACAE82A}" type="presOf" srcId="{B22D1B04-DA04-45F1-8E62-51053AFC3B32}" destId="{E20EB512-47C1-41BF-AA86-F40EEC9167FA}" srcOrd="0" destOrd="0" presId="urn:microsoft.com/office/officeart/2005/8/layout/default"/>
    <dgm:cxn modelId="{A8B957FF-6412-4DC0-8D8C-C99E8DC13B3A}" srcId="{4A4532C6-8CFD-449C-B19E-76FEFE164118}" destId="{3F0429DC-B1F7-4676-9644-052A1B0F2A36}" srcOrd="1" destOrd="0" parTransId="{CEC54B19-2F04-44B4-80EB-E5AFE402E2EE}" sibTransId="{A928739D-5210-4774-8791-D2CD66D3B9B7}"/>
    <dgm:cxn modelId="{067B2B18-E07F-439D-9403-7496E2ACC7E2}" type="presParOf" srcId="{95BFCB98-D8E3-4456-9F3E-A19F03AF93CA}" destId="{D468CC1A-27A7-40EE-B7DE-AB70CBA19636}" srcOrd="0" destOrd="0" presId="urn:microsoft.com/office/officeart/2005/8/layout/default"/>
    <dgm:cxn modelId="{7B48ED2A-1A6E-494D-9C8B-ABDC2DC33538}" type="presParOf" srcId="{95BFCB98-D8E3-4456-9F3E-A19F03AF93CA}" destId="{09289B85-FF92-42FF-95D1-78125C8EC31E}" srcOrd="1" destOrd="0" presId="urn:microsoft.com/office/officeart/2005/8/layout/default"/>
    <dgm:cxn modelId="{E42DB41B-D2AF-4853-B94C-7E95211D2D8C}" type="presParOf" srcId="{95BFCB98-D8E3-4456-9F3E-A19F03AF93CA}" destId="{C4B012D7-911A-4654-AE2F-016820A096A1}" srcOrd="2" destOrd="0" presId="urn:microsoft.com/office/officeart/2005/8/layout/default"/>
    <dgm:cxn modelId="{B15C7723-DC95-468D-B89B-358C16321871}" type="presParOf" srcId="{95BFCB98-D8E3-4456-9F3E-A19F03AF93CA}" destId="{725E71DE-DD5A-4649-A58F-56AAD4452EED}" srcOrd="3" destOrd="0" presId="urn:microsoft.com/office/officeart/2005/8/layout/default"/>
    <dgm:cxn modelId="{0739DCA3-B38F-46AE-9061-CB7D8359560F}" type="presParOf" srcId="{95BFCB98-D8E3-4456-9F3E-A19F03AF93CA}" destId="{D45EAE78-8825-4AA4-AAA0-CE9394935FB5}" srcOrd="4" destOrd="0" presId="urn:microsoft.com/office/officeart/2005/8/layout/default"/>
    <dgm:cxn modelId="{E4E54AC2-AAE5-4D06-A929-DF00E4177045}" type="presParOf" srcId="{95BFCB98-D8E3-4456-9F3E-A19F03AF93CA}" destId="{2D2DD50D-B5C0-4CF3-88EC-7B2C480F7F95}" srcOrd="5" destOrd="0" presId="urn:microsoft.com/office/officeart/2005/8/layout/default"/>
    <dgm:cxn modelId="{F80C7AA4-81BD-4E6D-BFAD-A2F8C251FD7A}" type="presParOf" srcId="{95BFCB98-D8E3-4456-9F3E-A19F03AF93CA}" destId="{74351292-759E-4DFA-9E34-34BA9EADDF64}" srcOrd="6" destOrd="0" presId="urn:microsoft.com/office/officeart/2005/8/layout/default"/>
    <dgm:cxn modelId="{5AA559DC-6034-4F02-84D8-313D83467637}" type="presParOf" srcId="{95BFCB98-D8E3-4456-9F3E-A19F03AF93CA}" destId="{40D9E390-BA72-4542-9690-4207E5922395}" srcOrd="7" destOrd="0" presId="urn:microsoft.com/office/officeart/2005/8/layout/default"/>
    <dgm:cxn modelId="{4F4AA778-049D-4BB7-A34C-7613989E9DC6}" type="presParOf" srcId="{95BFCB98-D8E3-4456-9F3E-A19F03AF93CA}" destId="{AD869D31-DC80-40D9-8194-468D19239919}" srcOrd="8" destOrd="0" presId="urn:microsoft.com/office/officeart/2005/8/layout/default"/>
    <dgm:cxn modelId="{A1A51BD4-3F81-4663-827B-82EA29B6CCA8}" type="presParOf" srcId="{95BFCB98-D8E3-4456-9F3E-A19F03AF93CA}" destId="{DC520304-FB37-4F30-9C04-434870E89396}" srcOrd="9" destOrd="0" presId="urn:microsoft.com/office/officeart/2005/8/layout/default"/>
    <dgm:cxn modelId="{0409C9DC-6F8C-48D4-9D1E-35F2F1B1C91A}" type="presParOf" srcId="{95BFCB98-D8E3-4456-9F3E-A19F03AF93CA}" destId="{E20EB512-47C1-41BF-AA86-F40EEC9167FA}" srcOrd="10" destOrd="0" presId="urn:microsoft.com/office/officeart/2005/8/layout/default"/>
    <dgm:cxn modelId="{EDC14A49-B145-4C08-975C-BFE79FD1008F}" type="presParOf" srcId="{95BFCB98-D8E3-4456-9F3E-A19F03AF93CA}" destId="{5F0EBBB0-6DD4-488F-A01E-8EA1F26FB179}" srcOrd="11" destOrd="0" presId="urn:microsoft.com/office/officeart/2005/8/layout/default"/>
    <dgm:cxn modelId="{1AAAA9B5-7331-4242-997A-D278233AF9A8}" type="presParOf" srcId="{95BFCB98-D8E3-4456-9F3E-A19F03AF93CA}" destId="{CB182A20-B1C2-4CDA-B7F6-3F7C2E5FDEB3}" srcOrd="12" destOrd="0" presId="urn:microsoft.com/office/officeart/2005/8/layout/default"/>
    <dgm:cxn modelId="{F88D8E60-D5AD-4486-BACD-0754A1439A45}" type="presParOf" srcId="{95BFCB98-D8E3-4456-9F3E-A19F03AF93CA}" destId="{E5F88D31-9BD5-4FD0-9F3B-EDB066292145}" srcOrd="13" destOrd="0" presId="urn:microsoft.com/office/officeart/2005/8/layout/default"/>
    <dgm:cxn modelId="{998A16EA-C3B3-419B-BC3D-F8B2C5A33333}" type="presParOf" srcId="{95BFCB98-D8E3-4456-9F3E-A19F03AF93CA}" destId="{D987F750-8F86-4F77-A7D8-078FDD3F1BCD}"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9BC29A-BB64-492D-856C-9254D58402C5}"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603C2BDB-29E6-4D6E-B27A-1A10AA887C69}">
      <dgm:prSet/>
      <dgm:spPr/>
      <dgm:t>
        <a:bodyPr/>
        <a:lstStyle/>
        <a:p>
          <a:r>
            <a:rPr lang="en-US" dirty="0"/>
            <a:t>The </a:t>
          </a:r>
          <a:r>
            <a:rPr lang="en-US" b="1" dirty="0"/>
            <a:t>XGBoost Regressor model with the target variable and all features</a:t>
          </a:r>
          <a:r>
            <a:rPr lang="en-US" dirty="0"/>
            <a:t> performed well, with an R2 of 0.56</a:t>
          </a:r>
        </a:p>
      </dgm:t>
    </dgm:pt>
    <dgm:pt modelId="{CCDFBD51-30DD-43DD-B784-C499B10724EF}" type="parTrans" cxnId="{92F8CCAA-0AAF-4BB7-A335-915B7895AD03}">
      <dgm:prSet/>
      <dgm:spPr/>
      <dgm:t>
        <a:bodyPr/>
        <a:lstStyle/>
        <a:p>
          <a:endParaRPr lang="en-US"/>
        </a:p>
      </dgm:t>
    </dgm:pt>
    <dgm:pt modelId="{1CE67EF8-BE14-4ABB-BD9B-5970389AF19C}" type="sibTrans" cxnId="{92F8CCAA-0AAF-4BB7-A335-915B7895AD03}">
      <dgm:prSet/>
      <dgm:spPr/>
      <dgm:t>
        <a:bodyPr/>
        <a:lstStyle/>
        <a:p>
          <a:endParaRPr lang="en-US"/>
        </a:p>
      </dgm:t>
    </dgm:pt>
    <dgm:pt modelId="{BB46AE40-BE4E-4C4E-932A-7F2831A87244}">
      <dgm:prSet/>
      <dgm:spPr/>
      <dgm:t>
        <a:bodyPr/>
        <a:lstStyle/>
        <a:p>
          <a:r>
            <a:rPr lang="en-US" dirty="0"/>
            <a:t>The </a:t>
          </a:r>
          <a:r>
            <a:rPr lang="en-US" b="1" dirty="0"/>
            <a:t>XGBoost Regressor model with the target variable and the 5 best features</a:t>
          </a:r>
          <a:r>
            <a:rPr lang="en-US" dirty="0"/>
            <a:t> from chi squared did not perform well, with an R2 of 0.07</a:t>
          </a:r>
        </a:p>
      </dgm:t>
    </dgm:pt>
    <dgm:pt modelId="{364989AD-B92A-4182-870F-116AF09CA2EF}" type="parTrans" cxnId="{98834D25-E3BC-4FC6-8DFC-B9A2CF0EFC56}">
      <dgm:prSet/>
      <dgm:spPr/>
      <dgm:t>
        <a:bodyPr/>
        <a:lstStyle/>
        <a:p>
          <a:endParaRPr lang="en-US"/>
        </a:p>
      </dgm:t>
    </dgm:pt>
    <dgm:pt modelId="{44B7D28B-AA9E-4610-AA76-61C69FE9FC41}" type="sibTrans" cxnId="{98834D25-E3BC-4FC6-8DFC-B9A2CF0EFC56}">
      <dgm:prSet/>
      <dgm:spPr/>
      <dgm:t>
        <a:bodyPr/>
        <a:lstStyle/>
        <a:p>
          <a:endParaRPr lang="en-US"/>
        </a:p>
      </dgm:t>
    </dgm:pt>
    <dgm:pt modelId="{16C1002E-B1D7-42C9-B217-D8ACBBF1EC2C}">
      <dgm:prSet/>
      <dgm:spPr/>
      <dgm:t>
        <a:bodyPr/>
        <a:lstStyle/>
        <a:p>
          <a:pPr rtl="0"/>
          <a:r>
            <a:rPr lang="en-US" dirty="0"/>
            <a:t>The </a:t>
          </a:r>
          <a:r>
            <a:rPr lang="en-US" b="1" dirty="0"/>
            <a:t>XGBoost Regressor model with the target variable transformed to its log</a:t>
          </a:r>
          <a:r>
            <a:rPr lang="en-US" dirty="0"/>
            <a:t> </a:t>
          </a:r>
          <a:r>
            <a:rPr lang="en-US" b="1" dirty="0"/>
            <a:t>and all features</a:t>
          </a:r>
          <a:r>
            <a:rPr lang="en-US" dirty="0"/>
            <a:t> performed the best, with an R2 of </a:t>
          </a:r>
          <a:r>
            <a:rPr lang="en-US" dirty="0">
              <a:latin typeface="Bierstadt"/>
            </a:rPr>
            <a:t>1.00</a:t>
          </a:r>
        </a:p>
      </dgm:t>
    </dgm:pt>
    <dgm:pt modelId="{F61E7732-50C9-44F0-BFCB-497D511DD114}" type="parTrans" cxnId="{32911291-13C2-4C2B-B2C5-E4CAF7D08606}">
      <dgm:prSet/>
      <dgm:spPr/>
      <dgm:t>
        <a:bodyPr/>
        <a:lstStyle/>
        <a:p>
          <a:endParaRPr lang="en-US"/>
        </a:p>
      </dgm:t>
    </dgm:pt>
    <dgm:pt modelId="{9F1EFD4D-9B7E-4F9B-AE13-7A16A1DD3E8C}" type="sibTrans" cxnId="{32911291-13C2-4C2B-B2C5-E4CAF7D08606}">
      <dgm:prSet/>
      <dgm:spPr/>
      <dgm:t>
        <a:bodyPr/>
        <a:lstStyle/>
        <a:p>
          <a:endParaRPr lang="en-US"/>
        </a:p>
      </dgm:t>
    </dgm:pt>
    <dgm:pt modelId="{0AB96AFD-0DF6-4E2D-932D-35896191A3BF}">
      <dgm:prSet phldr="0"/>
      <dgm:spPr/>
      <dgm:t>
        <a:bodyPr/>
        <a:lstStyle/>
        <a:p>
          <a:r>
            <a:rPr lang="en-US" dirty="0">
              <a:latin typeface="Bierstadt"/>
            </a:rPr>
            <a:t>This</a:t>
          </a:r>
          <a:r>
            <a:rPr lang="en-US" dirty="0"/>
            <a:t> will be </a:t>
          </a:r>
          <a:r>
            <a:rPr lang="en-US" b="1" dirty="0"/>
            <a:t>the model of choice to implement with the Product Team to predict the click-through rate</a:t>
          </a:r>
          <a:r>
            <a:rPr lang="en-US" dirty="0"/>
            <a:t> of the email campaigns</a:t>
          </a:r>
        </a:p>
      </dgm:t>
    </dgm:pt>
    <dgm:pt modelId="{96990D8F-9A14-43E6-BC72-3702F508B344}" type="parTrans" cxnId="{6693373C-B0A7-418B-BFF5-A770A825E766}">
      <dgm:prSet/>
      <dgm:spPr/>
    </dgm:pt>
    <dgm:pt modelId="{767EAD59-CFE5-4DAA-B602-57CD6575A0AD}" type="sibTrans" cxnId="{6693373C-B0A7-418B-BFF5-A770A825E766}">
      <dgm:prSet/>
      <dgm:spPr/>
    </dgm:pt>
    <dgm:pt modelId="{3D95CF2E-AEDB-44B2-BC23-75D47F053161}" type="pres">
      <dgm:prSet presAssocID="{739BC29A-BB64-492D-856C-9254D58402C5}" presName="Name0" presStyleCnt="0">
        <dgm:presLayoutVars>
          <dgm:dir/>
          <dgm:animLvl val="lvl"/>
          <dgm:resizeHandles val="exact"/>
        </dgm:presLayoutVars>
      </dgm:prSet>
      <dgm:spPr/>
    </dgm:pt>
    <dgm:pt modelId="{D1D4D9E0-C09D-49F0-BBA8-57A2125099E7}" type="pres">
      <dgm:prSet presAssocID="{603C2BDB-29E6-4D6E-B27A-1A10AA887C69}" presName="composite" presStyleCnt="0"/>
      <dgm:spPr/>
    </dgm:pt>
    <dgm:pt modelId="{EC9C223D-23EF-462A-9E56-53CEC198DD42}" type="pres">
      <dgm:prSet presAssocID="{603C2BDB-29E6-4D6E-B27A-1A10AA887C69}" presName="parTx" presStyleLbl="alignNode1" presStyleIdx="0" presStyleCnt="3">
        <dgm:presLayoutVars>
          <dgm:chMax val="0"/>
          <dgm:chPref val="0"/>
          <dgm:bulletEnabled val="1"/>
        </dgm:presLayoutVars>
      </dgm:prSet>
      <dgm:spPr/>
    </dgm:pt>
    <dgm:pt modelId="{D65F6381-9BDF-4FA3-AF90-ECAE1AA8272B}" type="pres">
      <dgm:prSet presAssocID="{603C2BDB-29E6-4D6E-B27A-1A10AA887C69}" presName="desTx" presStyleLbl="alignAccFollowNode1" presStyleIdx="0" presStyleCnt="3">
        <dgm:presLayoutVars>
          <dgm:bulletEnabled val="1"/>
        </dgm:presLayoutVars>
      </dgm:prSet>
      <dgm:spPr/>
    </dgm:pt>
    <dgm:pt modelId="{6F75331A-EBB4-4211-9FC7-518E7E0C992F}" type="pres">
      <dgm:prSet presAssocID="{1CE67EF8-BE14-4ABB-BD9B-5970389AF19C}" presName="space" presStyleCnt="0"/>
      <dgm:spPr/>
    </dgm:pt>
    <dgm:pt modelId="{0E737AE0-4BA2-4086-BC5C-F4BEEA8FABB2}" type="pres">
      <dgm:prSet presAssocID="{BB46AE40-BE4E-4C4E-932A-7F2831A87244}" presName="composite" presStyleCnt="0"/>
      <dgm:spPr/>
    </dgm:pt>
    <dgm:pt modelId="{4ADC02ED-7A80-4EA1-A05B-6A07973DB0E2}" type="pres">
      <dgm:prSet presAssocID="{BB46AE40-BE4E-4C4E-932A-7F2831A87244}" presName="parTx" presStyleLbl="alignNode1" presStyleIdx="1" presStyleCnt="3">
        <dgm:presLayoutVars>
          <dgm:chMax val="0"/>
          <dgm:chPref val="0"/>
          <dgm:bulletEnabled val="1"/>
        </dgm:presLayoutVars>
      </dgm:prSet>
      <dgm:spPr/>
    </dgm:pt>
    <dgm:pt modelId="{9A0AEDB1-A823-4225-8110-8385A9446FF2}" type="pres">
      <dgm:prSet presAssocID="{BB46AE40-BE4E-4C4E-932A-7F2831A87244}" presName="desTx" presStyleLbl="alignAccFollowNode1" presStyleIdx="1" presStyleCnt="3">
        <dgm:presLayoutVars>
          <dgm:bulletEnabled val="1"/>
        </dgm:presLayoutVars>
      </dgm:prSet>
      <dgm:spPr/>
    </dgm:pt>
    <dgm:pt modelId="{A587BBBC-9E07-4D3F-936D-74822ADE0AF0}" type="pres">
      <dgm:prSet presAssocID="{44B7D28B-AA9E-4610-AA76-61C69FE9FC41}" presName="space" presStyleCnt="0"/>
      <dgm:spPr/>
    </dgm:pt>
    <dgm:pt modelId="{8A1A36B1-D139-47AA-AF26-E43E56A7EAE5}" type="pres">
      <dgm:prSet presAssocID="{16C1002E-B1D7-42C9-B217-D8ACBBF1EC2C}" presName="composite" presStyleCnt="0"/>
      <dgm:spPr/>
    </dgm:pt>
    <dgm:pt modelId="{1BB3BD42-1ABD-4A45-9BF0-7327EF2332B5}" type="pres">
      <dgm:prSet presAssocID="{16C1002E-B1D7-42C9-B217-D8ACBBF1EC2C}" presName="parTx" presStyleLbl="alignNode1" presStyleIdx="2" presStyleCnt="3">
        <dgm:presLayoutVars>
          <dgm:chMax val="0"/>
          <dgm:chPref val="0"/>
          <dgm:bulletEnabled val="1"/>
        </dgm:presLayoutVars>
      </dgm:prSet>
      <dgm:spPr/>
    </dgm:pt>
    <dgm:pt modelId="{AFBD3B79-9E01-4B5D-BBB8-D76B2DDF75D9}" type="pres">
      <dgm:prSet presAssocID="{16C1002E-B1D7-42C9-B217-D8ACBBF1EC2C}" presName="desTx" presStyleLbl="alignAccFollowNode1" presStyleIdx="2" presStyleCnt="3">
        <dgm:presLayoutVars>
          <dgm:bulletEnabled val="1"/>
        </dgm:presLayoutVars>
      </dgm:prSet>
      <dgm:spPr/>
    </dgm:pt>
  </dgm:ptLst>
  <dgm:cxnLst>
    <dgm:cxn modelId="{5D042807-7498-4585-9ECC-60D1E060B9AA}" type="presOf" srcId="{603C2BDB-29E6-4D6E-B27A-1A10AA887C69}" destId="{EC9C223D-23EF-462A-9E56-53CEC198DD42}" srcOrd="0" destOrd="0" presId="urn:microsoft.com/office/officeart/2005/8/layout/hList1"/>
    <dgm:cxn modelId="{98834D25-E3BC-4FC6-8DFC-B9A2CF0EFC56}" srcId="{739BC29A-BB64-492D-856C-9254D58402C5}" destId="{BB46AE40-BE4E-4C4E-932A-7F2831A87244}" srcOrd="1" destOrd="0" parTransId="{364989AD-B92A-4182-870F-116AF09CA2EF}" sibTransId="{44B7D28B-AA9E-4610-AA76-61C69FE9FC41}"/>
    <dgm:cxn modelId="{55893A2D-C44B-4E99-A245-EE363F967A31}" type="presOf" srcId="{0AB96AFD-0DF6-4E2D-932D-35896191A3BF}" destId="{AFBD3B79-9E01-4B5D-BBB8-D76B2DDF75D9}" srcOrd="0" destOrd="0" presId="urn:microsoft.com/office/officeart/2005/8/layout/hList1"/>
    <dgm:cxn modelId="{6693373C-B0A7-418B-BFF5-A770A825E766}" srcId="{16C1002E-B1D7-42C9-B217-D8ACBBF1EC2C}" destId="{0AB96AFD-0DF6-4E2D-932D-35896191A3BF}" srcOrd="0" destOrd="0" parTransId="{96990D8F-9A14-43E6-BC72-3702F508B344}" sibTransId="{767EAD59-CFE5-4DAA-B602-57CD6575A0AD}"/>
    <dgm:cxn modelId="{948A026D-794C-4160-96CC-4CAB50E6A9FA}" type="presOf" srcId="{16C1002E-B1D7-42C9-B217-D8ACBBF1EC2C}" destId="{1BB3BD42-1ABD-4A45-9BF0-7327EF2332B5}" srcOrd="0" destOrd="0" presId="urn:microsoft.com/office/officeart/2005/8/layout/hList1"/>
    <dgm:cxn modelId="{32911291-13C2-4C2B-B2C5-E4CAF7D08606}" srcId="{739BC29A-BB64-492D-856C-9254D58402C5}" destId="{16C1002E-B1D7-42C9-B217-D8ACBBF1EC2C}" srcOrd="2" destOrd="0" parTransId="{F61E7732-50C9-44F0-BFCB-497D511DD114}" sibTransId="{9F1EFD4D-9B7E-4F9B-AE13-7A16A1DD3E8C}"/>
    <dgm:cxn modelId="{F4C1C49E-A438-4B48-872C-CEF498CF500B}" type="presOf" srcId="{739BC29A-BB64-492D-856C-9254D58402C5}" destId="{3D95CF2E-AEDB-44B2-BC23-75D47F053161}" srcOrd="0" destOrd="0" presId="urn:microsoft.com/office/officeart/2005/8/layout/hList1"/>
    <dgm:cxn modelId="{92F8CCAA-0AAF-4BB7-A335-915B7895AD03}" srcId="{739BC29A-BB64-492D-856C-9254D58402C5}" destId="{603C2BDB-29E6-4D6E-B27A-1A10AA887C69}" srcOrd="0" destOrd="0" parTransId="{CCDFBD51-30DD-43DD-B784-C499B10724EF}" sibTransId="{1CE67EF8-BE14-4ABB-BD9B-5970389AF19C}"/>
    <dgm:cxn modelId="{E9160CD0-966F-44F8-A496-FE1F0D91D2CE}" type="presOf" srcId="{BB46AE40-BE4E-4C4E-932A-7F2831A87244}" destId="{4ADC02ED-7A80-4EA1-A05B-6A07973DB0E2}" srcOrd="0" destOrd="0" presId="urn:microsoft.com/office/officeart/2005/8/layout/hList1"/>
    <dgm:cxn modelId="{5128D144-72ED-41EB-B803-BF1D8CFB0766}" type="presParOf" srcId="{3D95CF2E-AEDB-44B2-BC23-75D47F053161}" destId="{D1D4D9E0-C09D-49F0-BBA8-57A2125099E7}" srcOrd="0" destOrd="0" presId="urn:microsoft.com/office/officeart/2005/8/layout/hList1"/>
    <dgm:cxn modelId="{5BD5ADA3-B47D-4975-8489-A009552AC7CC}" type="presParOf" srcId="{D1D4D9E0-C09D-49F0-BBA8-57A2125099E7}" destId="{EC9C223D-23EF-462A-9E56-53CEC198DD42}" srcOrd="0" destOrd="0" presId="urn:microsoft.com/office/officeart/2005/8/layout/hList1"/>
    <dgm:cxn modelId="{8133486A-C730-4464-BCBA-45549D47A8D8}" type="presParOf" srcId="{D1D4D9E0-C09D-49F0-BBA8-57A2125099E7}" destId="{D65F6381-9BDF-4FA3-AF90-ECAE1AA8272B}" srcOrd="1" destOrd="0" presId="urn:microsoft.com/office/officeart/2005/8/layout/hList1"/>
    <dgm:cxn modelId="{67B73C29-5429-498B-9F34-836990882F18}" type="presParOf" srcId="{3D95CF2E-AEDB-44B2-BC23-75D47F053161}" destId="{6F75331A-EBB4-4211-9FC7-518E7E0C992F}" srcOrd="1" destOrd="0" presId="urn:microsoft.com/office/officeart/2005/8/layout/hList1"/>
    <dgm:cxn modelId="{8611B3AE-B27B-4721-BF29-ABEF81DE5E33}" type="presParOf" srcId="{3D95CF2E-AEDB-44B2-BC23-75D47F053161}" destId="{0E737AE0-4BA2-4086-BC5C-F4BEEA8FABB2}" srcOrd="2" destOrd="0" presId="urn:microsoft.com/office/officeart/2005/8/layout/hList1"/>
    <dgm:cxn modelId="{673CA753-FF50-4644-8CAB-06D633C11F91}" type="presParOf" srcId="{0E737AE0-4BA2-4086-BC5C-F4BEEA8FABB2}" destId="{4ADC02ED-7A80-4EA1-A05B-6A07973DB0E2}" srcOrd="0" destOrd="0" presId="urn:microsoft.com/office/officeart/2005/8/layout/hList1"/>
    <dgm:cxn modelId="{227EF6BE-551F-4B3A-9CCE-43CA8FD8DA38}" type="presParOf" srcId="{0E737AE0-4BA2-4086-BC5C-F4BEEA8FABB2}" destId="{9A0AEDB1-A823-4225-8110-8385A9446FF2}" srcOrd="1" destOrd="0" presId="urn:microsoft.com/office/officeart/2005/8/layout/hList1"/>
    <dgm:cxn modelId="{EB93F799-B0C4-4C80-A7F4-5618ED07868E}" type="presParOf" srcId="{3D95CF2E-AEDB-44B2-BC23-75D47F053161}" destId="{A587BBBC-9E07-4D3F-936D-74822ADE0AF0}" srcOrd="3" destOrd="0" presId="urn:microsoft.com/office/officeart/2005/8/layout/hList1"/>
    <dgm:cxn modelId="{FB4BD09C-F22C-44AE-9BCB-7793F0F837F3}" type="presParOf" srcId="{3D95CF2E-AEDB-44B2-BC23-75D47F053161}" destId="{8A1A36B1-D139-47AA-AF26-E43E56A7EAE5}" srcOrd="4" destOrd="0" presId="urn:microsoft.com/office/officeart/2005/8/layout/hList1"/>
    <dgm:cxn modelId="{12F4E9B5-0F60-4788-A64B-87C20EEB6F59}" type="presParOf" srcId="{8A1A36B1-D139-47AA-AF26-E43E56A7EAE5}" destId="{1BB3BD42-1ABD-4A45-9BF0-7327EF2332B5}" srcOrd="0" destOrd="0" presId="urn:microsoft.com/office/officeart/2005/8/layout/hList1"/>
    <dgm:cxn modelId="{43C404FD-0104-40FB-A04F-B856EB4A1FCE}" type="presParOf" srcId="{8A1A36B1-D139-47AA-AF26-E43E56A7EAE5}" destId="{AFBD3B79-9E01-4B5D-BBB8-D76B2DDF75D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8CC1A-27A7-40EE-B7DE-AB70CBA19636}">
      <dsp:nvSpPr>
        <dsp:cNvPr id="0" name=""/>
        <dsp:cNvSpPr/>
      </dsp:nvSpPr>
      <dsp:spPr>
        <a:xfrm>
          <a:off x="3268" y="508146"/>
          <a:ext cx="2592824" cy="1555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The majority of email campaigns:</a:t>
          </a:r>
          <a:endParaRPr lang="en-US" sz="1300" kern="1200" dirty="0"/>
        </a:p>
      </dsp:txBody>
      <dsp:txXfrm>
        <a:off x="3268" y="508146"/>
        <a:ext cx="2592824" cy="1555694"/>
      </dsp:txXfrm>
    </dsp:sp>
    <dsp:sp modelId="{C4B012D7-911A-4654-AE2F-016820A096A1}">
      <dsp:nvSpPr>
        <dsp:cNvPr id="0" name=""/>
        <dsp:cNvSpPr/>
      </dsp:nvSpPr>
      <dsp:spPr>
        <a:xfrm>
          <a:off x="2855374" y="508146"/>
          <a:ext cx="2592824" cy="15556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Have 50-100 characters in a subject, a mean character count of 10-50, between 0 and 5 Call to Actions, a target audience of cluster number 12, and an average mean character length between 40-50</a:t>
          </a:r>
        </a:p>
      </dsp:txBody>
      <dsp:txXfrm>
        <a:off x="2855374" y="508146"/>
        <a:ext cx="2592824" cy="1555694"/>
      </dsp:txXfrm>
    </dsp:sp>
    <dsp:sp modelId="{D45EAE78-8825-4AA4-AAA0-CE9394935FB5}">
      <dsp:nvSpPr>
        <dsp:cNvPr id="0" name=""/>
        <dsp:cNvSpPr/>
      </dsp:nvSpPr>
      <dsp:spPr>
        <a:xfrm>
          <a:off x="5707481" y="508146"/>
          <a:ext cx="2592824" cy="155569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Are related to product category 15 and product type 9, 5, and 34</a:t>
          </a:r>
        </a:p>
      </dsp:txBody>
      <dsp:txXfrm>
        <a:off x="5707481" y="508146"/>
        <a:ext cx="2592824" cy="1555694"/>
      </dsp:txXfrm>
    </dsp:sp>
    <dsp:sp modelId="{74351292-759E-4DFA-9E34-34BA9EADDF64}">
      <dsp:nvSpPr>
        <dsp:cNvPr id="0" name=""/>
        <dsp:cNvSpPr/>
      </dsp:nvSpPr>
      <dsp:spPr>
        <a:xfrm>
          <a:off x="8559587" y="508146"/>
          <a:ext cx="2592824" cy="1555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Were sent on Tuesday-Thursday (weekdays) and in the evening</a:t>
          </a:r>
        </a:p>
      </dsp:txBody>
      <dsp:txXfrm>
        <a:off x="8559587" y="508146"/>
        <a:ext cx="2592824" cy="1555694"/>
      </dsp:txXfrm>
    </dsp:sp>
    <dsp:sp modelId="{AD869D31-DC80-40D9-8194-468D19239919}">
      <dsp:nvSpPr>
        <dsp:cNvPr id="0" name=""/>
        <dsp:cNvSpPr/>
      </dsp:nvSpPr>
      <dsp:spPr>
        <a:xfrm>
          <a:off x="3268" y="2323123"/>
          <a:ext cx="2592824" cy="155569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Contained 0-2 images, 0-3 quotes, no emoticons, no </a:t>
          </a:r>
          <a:r>
            <a:rPr lang="en-US" sz="1300" kern="1200" dirty="0" err="1"/>
            <a:t>personalizations</a:t>
          </a:r>
          <a:r>
            <a:rPr lang="en-US" sz="1300" kern="1200" dirty="0"/>
            <a:t>, no discounts, no urgent flags and all contained email timers</a:t>
          </a:r>
        </a:p>
      </dsp:txBody>
      <dsp:txXfrm>
        <a:off x="3268" y="2323123"/>
        <a:ext cx="2592824" cy="1555694"/>
      </dsp:txXfrm>
    </dsp:sp>
    <dsp:sp modelId="{E20EB512-47C1-41BF-AA86-F40EEC9167FA}">
      <dsp:nvSpPr>
        <dsp:cNvPr id="0" name=""/>
        <dsp:cNvSpPr/>
      </dsp:nvSpPr>
      <dsp:spPr>
        <a:xfrm>
          <a:off x="2855374" y="2323123"/>
          <a:ext cx="2592824" cy="15556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Email campaigns related to products 3, 22, 27, 36 and 40, flagged as urgent, have an embedded price between 0 and 1500, have a discount embedded, 0-5 Calls to Action (CTA), and Product 27 have the highest click-through rate (CTR)</a:t>
          </a:r>
          <a:endParaRPr lang="en-US" sz="1300" b="1" kern="1200" dirty="0"/>
        </a:p>
      </dsp:txBody>
      <dsp:txXfrm>
        <a:off x="2855374" y="2323123"/>
        <a:ext cx="2592824" cy="1555694"/>
      </dsp:txXfrm>
    </dsp:sp>
    <dsp:sp modelId="{CB182A20-B1C2-4CDA-B7F6-3F7C2E5FDEB3}">
      <dsp:nvSpPr>
        <dsp:cNvPr id="0" name=""/>
        <dsp:cNvSpPr/>
      </dsp:nvSpPr>
      <dsp:spPr>
        <a:xfrm>
          <a:off x="5707481" y="2323123"/>
          <a:ext cx="2592824" cy="15556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Correlations</a:t>
          </a:r>
          <a:endParaRPr lang="en-US" sz="1300" kern="1200" dirty="0"/>
        </a:p>
        <a:p>
          <a:pPr marL="57150" lvl="1" indent="-57150" algn="l" defTabSz="444500">
            <a:lnSpc>
              <a:spcPct val="90000"/>
            </a:lnSpc>
            <a:spcBef>
              <a:spcPct val="0"/>
            </a:spcBef>
            <a:spcAft>
              <a:spcPct val="15000"/>
            </a:spcAft>
            <a:buChar char="•"/>
          </a:pPr>
          <a:r>
            <a:rPr lang="en-US" sz="1000" kern="1200" dirty="0">
              <a:latin typeface="Bierstadt"/>
            </a:rPr>
            <a:t>Positively</a:t>
          </a:r>
          <a:r>
            <a:rPr lang="en-US" sz="1000" kern="1200" dirty="0"/>
            <a:t> correlated </a:t>
          </a:r>
          <a:r>
            <a:rPr lang="en-US" sz="1000" kern="1200" dirty="0">
              <a:latin typeface="Bierstadt"/>
            </a:rPr>
            <a:t>features</a:t>
          </a:r>
          <a:r>
            <a:rPr lang="en-US" sz="1000" kern="1200" dirty="0"/>
            <a:t>: </a:t>
          </a:r>
          <a:r>
            <a:rPr lang="en-US" sz="1000" b="1" kern="1200" dirty="0" err="1"/>
            <a:t>mean_paragraph_length</a:t>
          </a:r>
          <a:r>
            <a:rPr lang="en-US" sz="1000" b="1" kern="1200" dirty="0"/>
            <a:t>, </a:t>
          </a:r>
          <a:r>
            <a:rPr lang="en-US" sz="1000" b="1" kern="1200" dirty="0" err="1"/>
            <a:t>day_of_week</a:t>
          </a:r>
          <a:r>
            <a:rPr lang="en-US" sz="1000" b="1" kern="1200" dirty="0"/>
            <a:t>, </a:t>
          </a:r>
          <a:r>
            <a:rPr lang="en-US" sz="1000" b="1" kern="1200" dirty="0" err="1"/>
            <a:t>is_weekend</a:t>
          </a:r>
          <a:r>
            <a:rPr lang="en-US" sz="1000" b="1" kern="1200" dirty="0"/>
            <a:t>, and product</a:t>
          </a:r>
          <a:endParaRPr lang="en-US" sz="1000" kern="1200" dirty="0"/>
        </a:p>
        <a:p>
          <a:pPr marL="57150" lvl="1" indent="-57150" algn="l" defTabSz="444500" rtl="0">
            <a:lnSpc>
              <a:spcPct val="90000"/>
            </a:lnSpc>
            <a:spcBef>
              <a:spcPct val="0"/>
            </a:spcBef>
            <a:spcAft>
              <a:spcPct val="15000"/>
            </a:spcAft>
            <a:buChar char="•"/>
          </a:pPr>
          <a:r>
            <a:rPr lang="en-US" sz="1000" kern="1200" dirty="0">
              <a:latin typeface="Bierstadt"/>
            </a:rPr>
            <a:t>Negatively correlated features</a:t>
          </a:r>
          <a:r>
            <a:rPr lang="en-US" sz="1000" kern="1200" dirty="0"/>
            <a:t>: </a:t>
          </a:r>
          <a:r>
            <a:rPr lang="en-US" sz="1000" b="1" kern="1200" dirty="0" err="1"/>
            <a:t>subject_len</a:t>
          </a:r>
          <a:r>
            <a:rPr lang="en-US" sz="1000" b="1" kern="1200" dirty="0"/>
            <a:t>, </a:t>
          </a:r>
          <a:r>
            <a:rPr lang="en-US" sz="1000" b="1" kern="1200" dirty="0" err="1"/>
            <a:t>body_len</a:t>
          </a:r>
          <a:r>
            <a:rPr lang="en-US" sz="1000" b="1" kern="1200" dirty="0"/>
            <a:t>, category, and </a:t>
          </a:r>
          <a:r>
            <a:rPr lang="en-US" sz="1000" b="1" kern="1200" dirty="0" err="1"/>
            <a:t>no_of_CTA</a:t>
          </a:r>
          <a:endParaRPr lang="en-US" sz="1000" kern="1200" dirty="0" err="1"/>
        </a:p>
      </dsp:txBody>
      <dsp:txXfrm>
        <a:off x="5707481" y="2323123"/>
        <a:ext cx="2592824" cy="1555694"/>
      </dsp:txXfrm>
    </dsp:sp>
    <dsp:sp modelId="{D987F750-8F86-4F77-A7D8-078FDD3F1BCD}">
      <dsp:nvSpPr>
        <dsp:cNvPr id="0" name=""/>
        <dsp:cNvSpPr/>
      </dsp:nvSpPr>
      <dsp:spPr>
        <a:xfrm>
          <a:off x="8559587" y="2323123"/>
          <a:ext cx="2592824" cy="155569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dirty="0"/>
            <a:t>Chi-Squared</a:t>
          </a:r>
          <a:endParaRPr lang="en-US" sz="1300" kern="1200" dirty="0"/>
        </a:p>
        <a:p>
          <a:pPr marL="57150" lvl="1" indent="-57150" algn="l" defTabSz="444500">
            <a:lnSpc>
              <a:spcPct val="90000"/>
            </a:lnSpc>
            <a:spcBef>
              <a:spcPct val="0"/>
            </a:spcBef>
            <a:spcAft>
              <a:spcPct val="15000"/>
            </a:spcAft>
            <a:buChar char="•"/>
          </a:pPr>
          <a:r>
            <a:rPr lang="en-US" sz="1000" kern="1200" dirty="0"/>
            <a:t>These are the Chi-Squared 5 Best Features: </a:t>
          </a:r>
          <a:r>
            <a:rPr lang="en-US" sz="1000" kern="1200" dirty="0" err="1"/>
            <a:t>is_emoticons</a:t>
          </a:r>
          <a:r>
            <a:rPr lang="en-US" sz="1000" kern="1200" dirty="0"/>
            <a:t>, </a:t>
          </a:r>
          <a:r>
            <a:rPr lang="en-US" sz="1000" kern="1200" dirty="0" err="1"/>
            <a:t>is_discount</a:t>
          </a:r>
          <a:r>
            <a:rPr lang="en-US" sz="1000" kern="1200" dirty="0"/>
            <a:t>, </a:t>
          </a:r>
          <a:r>
            <a:rPr lang="en-US" sz="1000" kern="1200" dirty="0" err="1"/>
            <a:t>is_price</a:t>
          </a:r>
          <a:r>
            <a:rPr lang="en-US" sz="1000" kern="1200" dirty="0"/>
            <a:t>, </a:t>
          </a:r>
          <a:r>
            <a:rPr lang="en-US" sz="1000" kern="1200" dirty="0" err="1"/>
            <a:t>is_urgency</a:t>
          </a:r>
          <a:r>
            <a:rPr lang="en-US" sz="1000" kern="1200" dirty="0"/>
            <a:t>, </a:t>
          </a:r>
          <a:r>
            <a:rPr lang="en-US" sz="1000" kern="1200" dirty="0" err="1"/>
            <a:t>target_audience</a:t>
          </a:r>
          <a:endParaRPr lang="en-US" sz="1000" kern="1200" dirty="0"/>
        </a:p>
      </dsp:txBody>
      <dsp:txXfrm>
        <a:off x="8559587" y="2323123"/>
        <a:ext cx="2592824" cy="1555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C223D-23EF-462A-9E56-53CEC198DD42}">
      <dsp:nvSpPr>
        <dsp:cNvPr id="0" name=""/>
        <dsp:cNvSpPr/>
      </dsp:nvSpPr>
      <dsp:spPr>
        <a:xfrm>
          <a:off x="3486" y="404534"/>
          <a:ext cx="3398996" cy="130862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The </a:t>
          </a:r>
          <a:r>
            <a:rPr lang="en-US" sz="1700" b="1" kern="1200" dirty="0"/>
            <a:t>XGBoost Regressor model with the target variable and all features</a:t>
          </a:r>
          <a:r>
            <a:rPr lang="en-US" sz="1700" kern="1200" dirty="0"/>
            <a:t> performed well, with an R2 of 0.56</a:t>
          </a:r>
        </a:p>
      </dsp:txBody>
      <dsp:txXfrm>
        <a:off x="3486" y="404534"/>
        <a:ext cx="3398996" cy="1308622"/>
      </dsp:txXfrm>
    </dsp:sp>
    <dsp:sp modelId="{D65F6381-9BDF-4FA3-AF90-ECAE1AA8272B}">
      <dsp:nvSpPr>
        <dsp:cNvPr id="0" name=""/>
        <dsp:cNvSpPr/>
      </dsp:nvSpPr>
      <dsp:spPr>
        <a:xfrm>
          <a:off x="3486" y="1713157"/>
          <a:ext cx="3398996" cy="139995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DC02ED-7A80-4EA1-A05B-6A07973DB0E2}">
      <dsp:nvSpPr>
        <dsp:cNvPr id="0" name=""/>
        <dsp:cNvSpPr/>
      </dsp:nvSpPr>
      <dsp:spPr>
        <a:xfrm>
          <a:off x="3878341" y="404534"/>
          <a:ext cx="3398996" cy="130862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The </a:t>
          </a:r>
          <a:r>
            <a:rPr lang="en-US" sz="1700" b="1" kern="1200" dirty="0"/>
            <a:t>XGBoost Regressor model with the target variable and the 5 best features</a:t>
          </a:r>
          <a:r>
            <a:rPr lang="en-US" sz="1700" kern="1200" dirty="0"/>
            <a:t> from chi squared did not perform well, with an R2 of 0.07</a:t>
          </a:r>
        </a:p>
      </dsp:txBody>
      <dsp:txXfrm>
        <a:off x="3878341" y="404534"/>
        <a:ext cx="3398996" cy="1308622"/>
      </dsp:txXfrm>
    </dsp:sp>
    <dsp:sp modelId="{9A0AEDB1-A823-4225-8110-8385A9446FF2}">
      <dsp:nvSpPr>
        <dsp:cNvPr id="0" name=""/>
        <dsp:cNvSpPr/>
      </dsp:nvSpPr>
      <dsp:spPr>
        <a:xfrm>
          <a:off x="3878341" y="1713157"/>
          <a:ext cx="3398996" cy="139995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B3BD42-1ABD-4A45-9BF0-7327EF2332B5}">
      <dsp:nvSpPr>
        <dsp:cNvPr id="0" name=""/>
        <dsp:cNvSpPr/>
      </dsp:nvSpPr>
      <dsp:spPr>
        <a:xfrm>
          <a:off x="7753197" y="404534"/>
          <a:ext cx="3398996" cy="130862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rtl="0">
            <a:lnSpc>
              <a:spcPct val="90000"/>
            </a:lnSpc>
            <a:spcBef>
              <a:spcPct val="0"/>
            </a:spcBef>
            <a:spcAft>
              <a:spcPct val="35000"/>
            </a:spcAft>
            <a:buNone/>
          </a:pPr>
          <a:r>
            <a:rPr lang="en-US" sz="1700" kern="1200" dirty="0"/>
            <a:t>The </a:t>
          </a:r>
          <a:r>
            <a:rPr lang="en-US" sz="1700" b="1" kern="1200" dirty="0"/>
            <a:t>XGBoost Regressor model with the target variable transformed to its log</a:t>
          </a:r>
          <a:r>
            <a:rPr lang="en-US" sz="1700" kern="1200" dirty="0"/>
            <a:t> </a:t>
          </a:r>
          <a:r>
            <a:rPr lang="en-US" sz="1700" b="1" kern="1200" dirty="0"/>
            <a:t>and all features</a:t>
          </a:r>
          <a:r>
            <a:rPr lang="en-US" sz="1700" kern="1200" dirty="0"/>
            <a:t> performed the best, with an R2 of </a:t>
          </a:r>
          <a:r>
            <a:rPr lang="en-US" sz="1700" kern="1200" dirty="0">
              <a:latin typeface="Bierstadt"/>
            </a:rPr>
            <a:t>1.00</a:t>
          </a:r>
        </a:p>
      </dsp:txBody>
      <dsp:txXfrm>
        <a:off x="7753197" y="404534"/>
        <a:ext cx="3398996" cy="1308622"/>
      </dsp:txXfrm>
    </dsp:sp>
    <dsp:sp modelId="{AFBD3B79-9E01-4B5D-BBB8-D76B2DDF75D9}">
      <dsp:nvSpPr>
        <dsp:cNvPr id="0" name=""/>
        <dsp:cNvSpPr/>
      </dsp:nvSpPr>
      <dsp:spPr>
        <a:xfrm>
          <a:off x="7753197" y="1713157"/>
          <a:ext cx="3398996" cy="139995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latin typeface="Bierstadt"/>
            </a:rPr>
            <a:t>This</a:t>
          </a:r>
          <a:r>
            <a:rPr lang="en-US" sz="1700" kern="1200" dirty="0"/>
            <a:t> will be </a:t>
          </a:r>
          <a:r>
            <a:rPr lang="en-US" sz="1700" b="1" kern="1200" dirty="0"/>
            <a:t>the model of choice to implement with the Product Team to predict the click-through rate</a:t>
          </a:r>
          <a:r>
            <a:rPr lang="en-US" sz="1700" kern="1200" dirty="0"/>
            <a:t> of the email campaigns</a:t>
          </a:r>
        </a:p>
      </dsp:txBody>
      <dsp:txXfrm>
        <a:off x="7753197" y="1713157"/>
        <a:ext cx="3398996" cy="139995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B500-5F8E-4761-A795-135DED64CEE4}" type="datetimeFigureOut">
              <a:t>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3DD2A-4BAE-4315-9F96-8B14E6121EA4}" type="slidenum">
              <a:t>‹#›</a:t>
            </a:fld>
            <a:endParaRPr lang="en-US"/>
          </a:p>
        </p:txBody>
      </p:sp>
    </p:spTree>
    <p:extLst>
      <p:ext uri="{BB962C8B-B14F-4D97-AF65-F5344CB8AC3E}">
        <p14:creationId xmlns:p14="http://schemas.microsoft.com/office/powerpoint/2010/main" val="1479246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000"/>
              </a:spcBef>
              <a:buFont typeface="Arial,Sans-Serif"/>
              <a:buChar char="•"/>
            </a:pPr>
            <a:r>
              <a:rPr lang="en-US" dirty="0"/>
              <a:t> </a:t>
            </a:r>
            <a:r>
              <a:rPr lang="en-US" b="1" dirty="0"/>
              <a:t>Email campaign success is measured on how often the end user opens the email campaign email and clicks on the call to action (CTA)</a:t>
            </a:r>
            <a:r>
              <a:rPr lang="en-US" dirty="0"/>
              <a:t> link embedded in the email. </a:t>
            </a:r>
          </a:p>
        </p:txBody>
      </p:sp>
      <p:sp>
        <p:nvSpPr>
          <p:cNvPr id="4" name="Slide Number Placeholder 3"/>
          <p:cNvSpPr>
            <a:spLocks noGrp="1"/>
          </p:cNvSpPr>
          <p:nvPr>
            <p:ph type="sldNum" sz="quarter" idx="5"/>
          </p:nvPr>
        </p:nvSpPr>
        <p:spPr/>
        <p:txBody>
          <a:bodyPr/>
          <a:lstStyle/>
          <a:p>
            <a:fld id="{45F3DD2A-4BAE-4315-9F96-8B14E6121EA4}" type="slidenum">
              <a:t>2</a:t>
            </a:fld>
            <a:endParaRPr lang="en-US"/>
          </a:p>
        </p:txBody>
      </p:sp>
    </p:spTree>
    <p:extLst>
      <p:ext uri="{BB962C8B-B14F-4D97-AF65-F5344CB8AC3E}">
        <p14:creationId xmlns:p14="http://schemas.microsoft.com/office/powerpoint/2010/main" val="2331475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F3DD2A-4BAE-4315-9F96-8B14E6121EA4}" type="slidenum">
              <a:rPr lang="en-US" smtClean="0"/>
              <a:t>16</a:t>
            </a:fld>
            <a:endParaRPr lang="en-US"/>
          </a:p>
        </p:txBody>
      </p:sp>
    </p:spTree>
    <p:extLst>
      <p:ext uri="{BB962C8B-B14F-4D97-AF65-F5344CB8AC3E}">
        <p14:creationId xmlns:p14="http://schemas.microsoft.com/office/powerpoint/2010/main" val="2869708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1" dirty="0">
                <a:cs typeface="Calibri"/>
              </a:rPr>
              <a:t>Reason why 5 best Features didn't perform well:</a:t>
            </a:r>
            <a:r>
              <a:rPr lang="en-US" dirty="0">
                <a:cs typeface="Calibri"/>
              </a:rPr>
              <a:t> </a:t>
            </a:r>
            <a:r>
              <a:rPr lang="en-US" dirty="0"/>
              <a:t>In this dataset, the subjects were not selected randomly so this is most likely why the model performance was lower than expected</a:t>
            </a:r>
            <a:endParaRPr lang="en-US" dirty="0">
              <a:cs typeface="Calibri"/>
            </a:endParaRPr>
          </a:p>
        </p:txBody>
      </p:sp>
      <p:sp>
        <p:nvSpPr>
          <p:cNvPr id="4" name="Slide Number Placeholder 3"/>
          <p:cNvSpPr>
            <a:spLocks noGrp="1"/>
          </p:cNvSpPr>
          <p:nvPr>
            <p:ph type="sldNum" sz="quarter" idx="5"/>
          </p:nvPr>
        </p:nvSpPr>
        <p:spPr/>
        <p:txBody>
          <a:bodyPr/>
          <a:lstStyle/>
          <a:p>
            <a:fld id="{45F3DD2A-4BAE-4315-9F96-8B14E6121EA4}" type="slidenum">
              <a:t>17</a:t>
            </a:fld>
            <a:endParaRPr lang="en-US"/>
          </a:p>
        </p:txBody>
      </p:sp>
    </p:spTree>
    <p:extLst>
      <p:ext uri="{BB962C8B-B14F-4D97-AF65-F5344CB8AC3E}">
        <p14:creationId xmlns:p14="http://schemas.microsoft.com/office/powerpoint/2010/main" val="3303104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If the predicted click-through rate is </a:t>
            </a:r>
            <a:r>
              <a:rPr lang="en-US" b="1" dirty="0"/>
              <a:t>2.5% or above</a:t>
            </a:r>
            <a:r>
              <a:rPr lang="en-US" dirty="0"/>
              <a:t> (as described above as a good click-through rate), the email campaign should be </a:t>
            </a:r>
            <a:r>
              <a:rPr lang="en-US" b="1" dirty="0"/>
              <a:t>sent out as-is</a:t>
            </a:r>
            <a:r>
              <a:rPr lang="en-US" dirty="0"/>
              <a:t>. If the click-through rate is </a:t>
            </a:r>
            <a:r>
              <a:rPr lang="en-US" b="1" dirty="0"/>
              <a:t>below 2.5%</a:t>
            </a:r>
            <a:r>
              <a:rPr lang="en-US" dirty="0"/>
              <a:t>, then the </a:t>
            </a:r>
            <a:r>
              <a:rPr lang="en-US" b="1" dirty="0"/>
              <a:t>email campaign features should be adjusted starting with the positively correlated features and then rerun through the model to determine the predicted click-through rate</a:t>
            </a:r>
            <a:r>
              <a:rPr lang="en-US" dirty="0"/>
              <a:t>. </a:t>
            </a:r>
            <a:endParaRPr lang="en-US"/>
          </a:p>
        </p:txBody>
      </p:sp>
      <p:sp>
        <p:nvSpPr>
          <p:cNvPr id="4" name="Slide Number Placeholder 3"/>
          <p:cNvSpPr>
            <a:spLocks noGrp="1"/>
          </p:cNvSpPr>
          <p:nvPr>
            <p:ph type="sldNum" sz="quarter" idx="5"/>
          </p:nvPr>
        </p:nvSpPr>
        <p:spPr/>
        <p:txBody>
          <a:bodyPr/>
          <a:lstStyle/>
          <a:p>
            <a:fld id="{45F3DD2A-4BAE-4315-9F96-8B14E6121EA4}" type="slidenum">
              <a:t>18</a:t>
            </a:fld>
            <a:endParaRPr lang="en-US"/>
          </a:p>
        </p:txBody>
      </p:sp>
    </p:spTree>
    <p:extLst>
      <p:ext uri="{BB962C8B-B14F-4D97-AF65-F5344CB8AC3E}">
        <p14:creationId xmlns:p14="http://schemas.microsoft.com/office/powerpoint/2010/main" val="4091638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5F3DD2A-4BAE-4315-9F96-8B14E6121EA4}" type="slidenum">
              <a:t>20</a:t>
            </a:fld>
            <a:endParaRPr lang="en-US"/>
          </a:p>
        </p:txBody>
      </p:sp>
    </p:spTree>
    <p:extLst>
      <p:ext uri="{BB962C8B-B14F-4D97-AF65-F5344CB8AC3E}">
        <p14:creationId xmlns:p14="http://schemas.microsoft.com/office/powerpoint/2010/main" val="1503481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ensure that more real-world scenarios that relate or do not relate to click-through rate are captured in the dataset </a:t>
            </a:r>
          </a:p>
        </p:txBody>
      </p:sp>
      <p:sp>
        <p:nvSpPr>
          <p:cNvPr id="4" name="Slide Number Placeholder 3"/>
          <p:cNvSpPr>
            <a:spLocks noGrp="1"/>
          </p:cNvSpPr>
          <p:nvPr>
            <p:ph type="sldNum" sz="quarter" idx="5"/>
          </p:nvPr>
        </p:nvSpPr>
        <p:spPr/>
        <p:txBody>
          <a:bodyPr/>
          <a:lstStyle/>
          <a:p>
            <a:fld id="{45F3DD2A-4BAE-4315-9F96-8B14E6121EA4}" type="slidenum">
              <a:t>21</a:t>
            </a:fld>
            <a:endParaRPr lang="en-US"/>
          </a:p>
        </p:txBody>
      </p:sp>
    </p:spTree>
    <p:extLst>
      <p:ext uri="{BB962C8B-B14F-4D97-AF65-F5344CB8AC3E}">
        <p14:creationId xmlns:p14="http://schemas.microsoft.com/office/powerpoint/2010/main" val="2817397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b="1" dirty="0"/>
              <a:t>To measure the success of the email campaign, Click Through Rate (CTR) of the CTA is used</a:t>
            </a:r>
            <a:r>
              <a:rPr lang="en-US" dirty="0"/>
              <a:t>, where</a:t>
            </a:r>
            <a:r>
              <a:rPr lang="en-US" b="1" dirty="0"/>
              <a:t> the higher the CTR the better the email campaign is</a:t>
            </a:r>
          </a:p>
          <a:p>
            <a:pPr marL="285750" indent="-285750">
              <a:spcBef>
                <a:spcPts val="1000"/>
              </a:spcBef>
              <a:buFont typeface="Arial,Sans-Serif"/>
              <a:buChar char="•"/>
            </a:pPr>
            <a:r>
              <a:rPr lang="en-US" dirty="0"/>
              <a:t> A good email click-through rate will vary by industry and type of email, but on average a </a:t>
            </a:r>
            <a:r>
              <a:rPr lang="en-US" b="1" dirty="0"/>
              <a:t>good click-through rate is about 2.5%</a:t>
            </a:r>
            <a:endParaRPr lang="en-US" dirty="0"/>
          </a:p>
          <a:p>
            <a:endParaRPr lang="en-US" dirty="0"/>
          </a:p>
        </p:txBody>
      </p:sp>
      <p:sp>
        <p:nvSpPr>
          <p:cNvPr id="4" name="Slide Number Placeholder 3"/>
          <p:cNvSpPr>
            <a:spLocks noGrp="1"/>
          </p:cNvSpPr>
          <p:nvPr>
            <p:ph type="sldNum" sz="quarter" idx="5"/>
          </p:nvPr>
        </p:nvSpPr>
        <p:spPr/>
        <p:txBody>
          <a:bodyPr/>
          <a:lstStyle/>
          <a:p>
            <a:fld id="{45F3DD2A-4BAE-4315-9F96-8B14E6121EA4}" type="slidenum">
              <a:t>3</a:t>
            </a:fld>
            <a:endParaRPr lang="en-US"/>
          </a:p>
        </p:txBody>
      </p:sp>
    </p:spTree>
    <p:extLst>
      <p:ext uri="{BB962C8B-B14F-4D97-AF65-F5344CB8AC3E}">
        <p14:creationId xmlns:p14="http://schemas.microsoft.com/office/powerpoint/2010/main" val="216919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000"/>
              </a:spcBef>
              <a:buFont typeface="Arial,Sans-Serif"/>
              <a:buChar char="•"/>
            </a:pPr>
            <a:r>
              <a:rPr lang="en-US" dirty="0"/>
              <a:t>“The formula for CTR looks like this: </a:t>
            </a:r>
            <a:r>
              <a:rPr lang="en-US" b="1" dirty="0"/>
              <a:t>(Total Clicks on Ad) / (Total Impressions) = Click-Through Rate</a:t>
            </a:r>
            <a:r>
              <a:rPr lang="en-US" dirty="0"/>
              <a:t>... A high CTR means that a high percentage of people who see your ad click it.” (</a:t>
            </a:r>
            <a:r>
              <a:rPr lang="en-US" dirty="0" err="1"/>
              <a:t>Wordstream</a:t>
            </a:r>
            <a:r>
              <a:rPr lang="en-US" dirty="0"/>
              <a:t>, 2022)</a:t>
            </a:r>
          </a:p>
        </p:txBody>
      </p:sp>
      <p:sp>
        <p:nvSpPr>
          <p:cNvPr id="4" name="Slide Number Placeholder 3"/>
          <p:cNvSpPr>
            <a:spLocks noGrp="1"/>
          </p:cNvSpPr>
          <p:nvPr>
            <p:ph type="sldNum" sz="quarter" idx="5"/>
          </p:nvPr>
        </p:nvSpPr>
        <p:spPr/>
        <p:txBody>
          <a:bodyPr/>
          <a:lstStyle/>
          <a:p>
            <a:fld id="{45F3DD2A-4BAE-4315-9F96-8B14E6121EA4}" type="slidenum">
              <a:t>4</a:t>
            </a:fld>
            <a:endParaRPr lang="en-US"/>
          </a:p>
        </p:txBody>
      </p:sp>
    </p:spTree>
    <p:extLst>
      <p:ext uri="{BB962C8B-B14F-4D97-AF65-F5344CB8AC3E}">
        <p14:creationId xmlns:p14="http://schemas.microsoft.com/office/powerpoint/2010/main" val="743526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10000"/>
              </a:lnSpc>
              <a:spcBef>
                <a:spcPts val="500"/>
              </a:spcBef>
              <a:buChar char="•"/>
            </a:pPr>
            <a:r>
              <a:rPr lang="en-US" dirty="0"/>
              <a:t>In looking at </a:t>
            </a:r>
            <a:r>
              <a:rPr lang="en-US" b="1" dirty="0"/>
              <a:t>past CTRs of email campaigns, we can use statistical modeling to predict the CTRs and if the model performance is acceptable,</a:t>
            </a:r>
            <a:r>
              <a:rPr lang="en-US" dirty="0"/>
              <a:t> use it for email campaigns going forward.</a:t>
            </a:r>
            <a:endParaRPr lang="en-US" dirty="0">
              <a:cs typeface="Calibri"/>
            </a:endParaRPr>
          </a:p>
        </p:txBody>
      </p:sp>
      <p:sp>
        <p:nvSpPr>
          <p:cNvPr id="4" name="Slide Number Placeholder 3"/>
          <p:cNvSpPr>
            <a:spLocks noGrp="1"/>
          </p:cNvSpPr>
          <p:nvPr>
            <p:ph type="sldNum" sz="quarter" idx="5"/>
          </p:nvPr>
        </p:nvSpPr>
        <p:spPr/>
        <p:txBody>
          <a:bodyPr/>
          <a:lstStyle/>
          <a:p>
            <a:fld id="{45F3DD2A-4BAE-4315-9F96-8B14E6121EA4}" type="slidenum">
              <a:t>5</a:t>
            </a:fld>
            <a:endParaRPr lang="en-US"/>
          </a:p>
        </p:txBody>
      </p:sp>
    </p:spTree>
    <p:extLst>
      <p:ext uri="{BB962C8B-B14F-4D97-AF65-F5344CB8AC3E}">
        <p14:creationId xmlns:p14="http://schemas.microsoft.com/office/powerpoint/2010/main" val="2601720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Each dataset </a:t>
            </a:r>
            <a:r>
              <a:rPr lang="en-US" b="1" dirty="0"/>
              <a:t>column represents a factor or feature </a:t>
            </a:r>
            <a:r>
              <a:rPr lang="en-US" dirty="0"/>
              <a:t>that is a measurable piece of data that can be used in this analysis</a:t>
            </a:r>
          </a:p>
        </p:txBody>
      </p:sp>
      <p:sp>
        <p:nvSpPr>
          <p:cNvPr id="4" name="Slide Number Placeholder 3"/>
          <p:cNvSpPr>
            <a:spLocks noGrp="1"/>
          </p:cNvSpPr>
          <p:nvPr>
            <p:ph type="sldNum" sz="quarter" idx="5"/>
          </p:nvPr>
        </p:nvSpPr>
        <p:spPr/>
        <p:txBody>
          <a:bodyPr/>
          <a:lstStyle/>
          <a:p>
            <a:fld id="{45F3DD2A-4BAE-4315-9F96-8B14E6121EA4}" type="slidenum">
              <a:t>6</a:t>
            </a:fld>
            <a:endParaRPr lang="en-US"/>
          </a:p>
        </p:txBody>
      </p:sp>
    </p:spTree>
    <p:extLst>
      <p:ext uri="{BB962C8B-B14F-4D97-AF65-F5344CB8AC3E}">
        <p14:creationId xmlns:p14="http://schemas.microsoft.com/office/powerpoint/2010/main" val="1848204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Char char="•"/>
            </a:pPr>
            <a:r>
              <a:rPr lang="en-US" dirty="0"/>
              <a:t>In simple words, higher the Chi-Square value the feature is more dependent on the response and it can be selected for model training." (</a:t>
            </a:r>
            <a:r>
              <a:rPr lang="en-US" dirty="0" err="1"/>
              <a:t>Gajawada</a:t>
            </a:r>
            <a:r>
              <a:rPr lang="en-US" dirty="0"/>
              <a:t>, 2022)</a:t>
            </a:r>
          </a:p>
          <a:p>
            <a:endParaRPr lang="en-US" dirty="0">
              <a:cs typeface="Calibri"/>
            </a:endParaRPr>
          </a:p>
        </p:txBody>
      </p:sp>
      <p:sp>
        <p:nvSpPr>
          <p:cNvPr id="4" name="Slide Number Placeholder 3"/>
          <p:cNvSpPr>
            <a:spLocks noGrp="1"/>
          </p:cNvSpPr>
          <p:nvPr>
            <p:ph type="sldNum" sz="quarter" idx="5"/>
          </p:nvPr>
        </p:nvSpPr>
        <p:spPr/>
        <p:txBody>
          <a:bodyPr/>
          <a:lstStyle/>
          <a:p>
            <a:fld id="{45F3DD2A-4BAE-4315-9F96-8B14E6121EA4}" type="slidenum">
              <a:t>7</a:t>
            </a:fld>
            <a:endParaRPr lang="en-US"/>
          </a:p>
        </p:txBody>
      </p:sp>
    </p:spTree>
    <p:extLst>
      <p:ext uri="{BB962C8B-B14F-4D97-AF65-F5344CB8AC3E}">
        <p14:creationId xmlns:p14="http://schemas.microsoft.com/office/powerpoint/2010/main" val="197779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5F3DD2A-4BAE-4315-9F96-8B14E6121EA4}" type="slidenum">
              <a:t>12</a:t>
            </a:fld>
            <a:endParaRPr lang="en-US"/>
          </a:p>
        </p:txBody>
      </p:sp>
    </p:spTree>
    <p:extLst>
      <p:ext uri="{BB962C8B-B14F-4D97-AF65-F5344CB8AC3E}">
        <p14:creationId xmlns:p14="http://schemas.microsoft.com/office/powerpoint/2010/main" val="1329472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simple words, higher the Chi-Square value the feature is more dependent on the response and it can be selected for model training." (</a:t>
            </a:r>
            <a:r>
              <a:rPr lang="en-US" dirty="0" err="1"/>
              <a:t>Gajawada</a:t>
            </a:r>
            <a:r>
              <a:rPr lang="en-US" dirty="0"/>
              <a:t>, 2022)</a:t>
            </a:r>
          </a:p>
          <a:p>
            <a:endParaRPr lang="en-US" dirty="0">
              <a:cs typeface="Calibri"/>
            </a:endParaRPr>
          </a:p>
        </p:txBody>
      </p:sp>
      <p:sp>
        <p:nvSpPr>
          <p:cNvPr id="4" name="Slide Number Placeholder 3"/>
          <p:cNvSpPr>
            <a:spLocks noGrp="1"/>
          </p:cNvSpPr>
          <p:nvPr>
            <p:ph type="sldNum" sz="quarter" idx="5"/>
          </p:nvPr>
        </p:nvSpPr>
        <p:spPr/>
        <p:txBody>
          <a:bodyPr/>
          <a:lstStyle/>
          <a:p>
            <a:fld id="{45F3DD2A-4BAE-4315-9F96-8B14E6121EA4}" type="slidenum">
              <a:t>13</a:t>
            </a:fld>
            <a:endParaRPr lang="en-US"/>
          </a:p>
        </p:txBody>
      </p:sp>
    </p:spTree>
    <p:extLst>
      <p:ext uri="{BB962C8B-B14F-4D97-AF65-F5344CB8AC3E}">
        <p14:creationId xmlns:p14="http://schemas.microsoft.com/office/powerpoint/2010/main" val="1993267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indent="0">
              <a:buFont typeface="Wingdings,Sans-Serif"/>
              <a:buNone/>
            </a:pPr>
            <a:endParaRPr lang="en-US" dirty="0"/>
          </a:p>
        </p:txBody>
      </p:sp>
      <p:sp>
        <p:nvSpPr>
          <p:cNvPr id="4" name="Slide Number Placeholder 3"/>
          <p:cNvSpPr>
            <a:spLocks noGrp="1"/>
          </p:cNvSpPr>
          <p:nvPr>
            <p:ph type="sldNum" sz="quarter" idx="5"/>
          </p:nvPr>
        </p:nvSpPr>
        <p:spPr/>
        <p:txBody>
          <a:bodyPr/>
          <a:lstStyle/>
          <a:p>
            <a:fld id="{45F3DD2A-4BAE-4315-9F96-8B14E6121EA4}" type="slidenum">
              <a:t>15</a:t>
            </a:fld>
            <a:endParaRPr lang="en-US"/>
          </a:p>
        </p:txBody>
      </p:sp>
    </p:spTree>
    <p:extLst>
      <p:ext uri="{BB962C8B-B14F-4D97-AF65-F5344CB8AC3E}">
        <p14:creationId xmlns:p14="http://schemas.microsoft.com/office/powerpoint/2010/main" val="3387382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1/30/2023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996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1/30/2023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13602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1/30/2023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653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1/30/2023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53493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1/30/2023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48064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1/30/2023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36616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1/30/2023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3643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1/30/2023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78405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1/30/2023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5342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1/30/2023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76474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1/30/2023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663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0DF0C57-311E-E0E7-DFFC-8AA6D576304D}"/>
              </a:ext>
            </a:extLst>
          </p:cNvPr>
          <p:cNvGraphicFramePr>
            <a:graphicFrameLocks noChangeAspect="1"/>
          </p:cNvGraphicFramePr>
          <p:nvPr userDrawn="1">
            <p:custDataLst>
              <p:tags r:id="rId13"/>
            </p:custDataLst>
            <p:extLst>
              <p:ext uri="{D42A27DB-BD31-4B8C-83A1-F6EECF244321}">
                <p14:modId xmlns:p14="http://schemas.microsoft.com/office/powerpoint/2010/main" val="23891341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05" imgH="303" progId="TCLayout.ActiveDocument.1">
                  <p:embed/>
                </p:oleObj>
              </mc:Choice>
              <mc:Fallback>
                <p:oleObj name="think-cell Slide" r:id="rId14" imgW="305" imgH="303" progId="TCLayout.ActiveDocument.1">
                  <p:embed/>
                  <p:pic>
                    <p:nvPicPr>
                      <p:cNvPr id="0" name=""/>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1/30/2023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95656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24.png"/><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towardsdatascience.com/chi-square-test-for-feature-selection-in-machine-learning-206b1f0b8223" TargetMode="External"/><Relationship Id="rId3" Type="http://schemas.openxmlformats.org/officeDocument/2006/relationships/hyperlink" Target="https://www.wordstream.com/click-through-rate" TargetMode="External"/><Relationship Id="rId7" Type="http://schemas.openxmlformats.org/officeDocument/2006/relationships/hyperlink" Target="https://www.statology.org/good-r-squared-value/" TargetMode="External"/><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hyperlink" Target="https://towardsdatascience.com/best-practices-in-ml-observability-for-click-through-rate-models-8a0c6755a49a" TargetMode="External"/><Relationship Id="rId5" Type="http://schemas.openxmlformats.org/officeDocument/2006/relationships/hyperlink" Target="https://towardsdatascience.com/evaluation-metrics-model-selection-in-linear-regression-73c7573208be" TargetMode="External"/><Relationship Id="rId10" Type="http://schemas.openxmlformats.org/officeDocument/2006/relationships/hyperlink" Target="https://sendpulse.com/support/glossary/email-campaign" TargetMode="External"/><Relationship Id="rId4" Type="http://schemas.openxmlformats.org/officeDocument/2006/relationships/hyperlink" Target="https://www.researchgate.net/publication/45436601_Cyber-rigging_click-through_rates_Exploring_the_ethical_dimensions" TargetMode="External"/><Relationship Id="rId9" Type="http://schemas.openxmlformats.org/officeDocument/2006/relationships/hyperlink" Target="https://blog.aweber.com/email-marketing/14-powerful-tactics-to-increase-your-email-click-through-rates.ht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41" descr="Colourful envelopes">
            <a:extLst>
              <a:ext uri="{FF2B5EF4-FFF2-40B4-BE49-F238E27FC236}">
                <a16:creationId xmlns:a16="http://schemas.microsoft.com/office/drawing/2014/main" id="{7556EDC0-7B54-8797-329A-35E512E86C71}"/>
              </a:ext>
            </a:extLst>
          </p:cNvPr>
          <p:cNvPicPr>
            <a:picLocks noChangeAspect="1"/>
          </p:cNvPicPr>
          <p:nvPr/>
        </p:nvPicPr>
        <p:blipFill rotWithShape="1">
          <a:blip r:embed="rId2"/>
          <a:srcRect t="8610" r="6" b="7102"/>
          <a:stretch/>
        </p:blipFill>
        <p:spPr>
          <a:xfrm>
            <a:off x="20" y="10"/>
            <a:ext cx="12188932" cy="6857990"/>
          </a:xfrm>
          <a:prstGeom prst="rect">
            <a:avLst/>
          </a:prstGeom>
        </p:spPr>
      </p:pic>
      <p:sp>
        <p:nvSpPr>
          <p:cNvPr id="48" name="Rectangle 47">
            <a:extLst>
              <a:ext uri="{FF2B5EF4-FFF2-40B4-BE49-F238E27FC236}">
                <a16:creationId xmlns:a16="http://schemas.microsoft.com/office/drawing/2014/main" id="{67B3E2DB-180D-4752-BBB6-987822D6B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944761"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55052" y="971397"/>
            <a:ext cx="5870184" cy="2333778"/>
          </a:xfrm>
        </p:spPr>
        <p:txBody>
          <a:bodyPr anchor="t">
            <a:normAutofit/>
          </a:bodyPr>
          <a:lstStyle/>
          <a:p>
            <a:pPr>
              <a:lnSpc>
                <a:spcPct val="90000"/>
              </a:lnSpc>
            </a:pPr>
            <a:r>
              <a:rPr lang="en-US" sz="4200" b="0">
                <a:solidFill>
                  <a:srgbClr val="FFFFFF"/>
                </a:solidFill>
                <a:ea typeface="+mj-lt"/>
                <a:cs typeface="+mj-lt"/>
              </a:rPr>
              <a:t>Click-Through Rate Predictions for Product Email Campaigns</a:t>
            </a:r>
          </a:p>
          <a:p>
            <a:pPr>
              <a:lnSpc>
                <a:spcPct val="90000"/>
              </a:lnSpc>
            </a:pPr>
            <a:endParaRPr lang="en-US" sz="4200" b="0">
              <a:solidFill>
                <a:srgbClr val="FFFFFF"/>
              </a:solidFill>
              <a:ea typeface="+mj-lt"/>
              <a:cs typeface="+mj-lt"/>
            </a:endParaRPr>
          </a:p>
        </p:txBody>
      </p:sp>
      <p:sp>
        <p:nvSpPr>
          <p:cNvPr id="3" name="Subtitle 2"/>
          <p:cNvSpPr>
            <a:spLocks noGrp="1"/>
          </p:cNvSpPr>
          <p:nvPr>
            <p:ph type="subTitle" idx="1"/>
          </p:nvPr>
        </p:nvSpPr>
        <p:spPr>
          <a:xfrm>
            <a:off x="5555052" y="4482450"/>
            <a:ext cx="5824468" cy="1724029"/>
          </a:xfrm>
        </p:spPr>
        <p:txBody>
          <a:bodyPr vert="horz" lIns="91440" tIns="45720" rIns="91440" bIns="45720" rtlCol="0" anchor="t">
            <a:normAutofit/>
          </a:bodyPr>
          <a:lstStyle/>
          <a:p>
            <a:r>
              <a:rPr lang="en-US">
                <a:solidFill>
                  <a:srgbClr val="FFFFFF"/>
                </a:solidFill>
                <a:ea typeface="+mn-lt"/>
                <a:cs typeface="+mn-lt"/>
              </a:rPr>
              <a:t>Katie Adams</a:t>
            </a:r>
          </a:p>
          <a:p>
            <a:r>
              <a:rPr lang="en-US">
                <a:solidFill>
                  <a:srgbClr val="FFFFFF"/>
                </a:solidFill>
                <a:ea typeface="+mn-lt"/>
                <a:cs typeface="+mn-lt"/>
              </a:rPr>
              <a:t>DSC 680 – Capstone</a:t>
            </a:r>
          </a:p>
          <a:p>
            <a:r>
              <a:rPr lang="en-US">
                <a:solidFill>
                  <a:srgbClr val="FFFFFF"/>
                </a:solidFill>
                <a:ea typeface="+mn-lt"/>
                <a:cs typeface="+mn-lt"/>
              </a:rPr>
              <a:t>Winter 2022/23</a:t>
            </a:r>
            <a:endParaRPr lang="en-US">
              <a:solidFill>
                <a:srgbClr val="FFFFFF"/>
              </a:solidFill>
            </a:endParaRPr>
          </a:p>
        </p:txBody>
      </p:sp>
      <p:sp>
        <p:nvSpPr>
          <p:cNvPr id="50" name="Rectangle 49">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9321" y="508090"/>
            <a:ext cx="6114810"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113F38-B5B2-BF02-0624-9F73BDD517A7}"/>
              </a:ext>
            </a:extLst>
          </p:cNvPr>
          <p:cNvSpPr>
            <a:spLocks noGrp="1"/>
          </p:cNvSpPr>
          <p:nvPr>
            <p:ph type="title"/>
          </p:nvPr>
        </p:nvSpPr>
        <p:spPr>
          <a:xfrm>
            <a:off x="467738" y="777882"/>
            <a:ext cx="11435485" cy="887413"/>
          </a:xfrm>
        </p:spPr>
        <p:txBody>
          <a:bodyPr vert="horz" lIns="91440" tIns="45720" rIns="91440" bIns="45720" rtlCol="0" anchor="t">
            <a:normAutofit fontScale="90000"/>
          </a:bodyPr>
          <a:lstStyle/>
          <a:p>
            <a:r>
              <a:rPr lang="en-US" dirty="0"/>
              <a:t>Discovery: Multiple Features</a:t>
            </a:r>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 bar chart&#10;&#10;Description automatically generated">
            <a:extLst>
              <a:ext uri="{FF2B5EF4-FFF2-40B4-BE49-F238E27FC236}">
                <a16:creationId xmlns:a16="http://schemas.microsoft.com/office/drawing/2014/main" id="{D9FAF94D-0500-544C-E898-1325D2AC90C7}"/>
              </a:ext>
            </a:extLst>
          </p:cNvPr>
          <p:cNvPicPr>
            <a:picLocks noChangeAspect="1"/>
          </p:cNvPicPr>
          <p:nvPr/>
        </p:nvPicPr>
        <p:blipFill>
          <a:blip r:embed="rId2"/>
          <a:stretch>
            <a:fillRect/>
          </a:stretch>
        </p:blipFill>
        <p:spPr>
          <a:xfrm>
            <a:off x="422476" y="1970481"/>
            <a:ext cx="5501832" cy="4238479"/>
          </a:xfrm>
          <a:prstGeom prst="rect">
            <a:avLst/>
          </a:prstGeom>
        </p:spPr>
      </p:pic>
      <p:pic>
        <p:nvPicPr>
          <p:cNvPr id="4" name="Picture 4" descr="Chart, line chart&#10;&#10;Description automatically generated">
            <a:extLst>
              <a:ext uri="{FF2B5EF4-FFF2-40B4-BE49-F238E27FC236}">
                <a16:creationId xmlns:a16="http://schemas.microsoft.com/office/drawing/2014/main" id="{AD5929D8-F11C-AD65-6D12-C34FD5181FB0}"/>
              </a:ext>
            </a:extLst>
          </p:cNvPr>
          <p:cNvPicPr>
            <a:picLocks noChangeAspect="1"/>
          </p:cNvPicPr>
          <p:nvPr/>
        </p:nvPicPr>
        <p:blipFill>
          <a:blip r:embed="rId3"/>
          <a:stretch>
            <a:fillRect/>
          </a:stretch>
        </p:blipFill>
        <p:spPr>
          <a:xfrm>
            <a:off x="6286982" y="1667622"/>
            <a:ext cx="2743200" cy="2789695"/>
          </a:xfrm>
          <a:prstGeom prst="rect">
            <a:avLst/>
          </a:prstGeom>
        </p:spPr>
      </p:pic>
      <p:pic>
        <p:nvPicPr>
          <p:cNvPr id="5" name="Picture 5" descr="Chart, line chart&#10;&#10;Description automatically generated">
            <a:extLst>
              <a:ext uri="{FF2B5EF4-FFF2-40B4-BE49-F238E27FC236}">
                <a16:creationId xmlns:a16="http://schemas.microsoft.com/office/drawing/2014/main" id="{DD85ADEA-E556-A1C1-7350-51F48C4BDB05}"/>
              </a:ext>
            </a:extLst>
          </p:cNvPr>
          <p:cNvPicPr>
            <a:picLocks noChangeAspect="1"/>
          </p:cNvPicPr>
          <p:nvPr/>
        </p:nvPicPr>
        <p:blipFill>
          <a:blip r:embed="rId4"/>
          <a:stretch>
            <a:fillRect/>
          </a:stretch>
        </p:blipFill>
        <p:spPr>
          <a:xfrm>
            <a:off x="9277109" y="3895879"/>
            <a:ext cx="2743200" cy="2789434"/>
          </a:xfrm>
          <a:prstGeom prst="rect">
            <a:avLst/>
          </a:prstGeom>
        </p:spPr>
      </p:pic>
    </p:spTree>
    <p:extLst>
      <p:ext uri="{BB962C8B-B14F-4D97-AF65-F5344CB8AC3E}">
        <p14:creationId xmlns:p14="http://schemas.microsoft.com/office/powerpoint/2010/main" val="2085079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113F38-B5B2-BF02-0624-9F73BDD517A7}"/>
              </a:ext>
            </a:extLst>
          </p:cNvPr>
          <p:cNvSpPr>
            <a:spLocks noGrp="1"/>
          </p:cNvSpPr>
          <p:nvPr>
            <p:ph type="title"/>
          </p:nvPr>
        </p:nvSpPr>
        <p:spPr>
          <a:xfrm>
            <a:off x="467738" y="777882"/>
            <a:ext cx="11435485" cy="887413"/>
          </a:xfrm>
        </p:spPr>
        <p:txBody>
          <a:bodyPr vert="horz" lIns="91440" tIns="45720" rIns="91440" bIns="45720" rtlCol="0" anchor="t">
            <a:normAutofit fontScale="90000"/>
          </a:bodyPr>
          <a:lstStyle/>
          <a:p>
            <a:r>
              <a:rPr lang="en-US" dirty="0"/>
              <a:t>Discovery: Multiple Features</a:t>
            </a:r>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0" descr="Chart, line chart&#10;&#10;Description automatically generated">
            <a:extLst>
              <a:ext uri="{FF2B5EF4-FFF2-40B4-BE49-F238E27FC236}">
                <a16:creationId xmlns:a16="http://schemas.microsoft.com/office/drawing/2014/main" id="{5EE99061-F7BE-D7E9-C047-36FFCF3E4068}"/>
              </a:ext>
            </a:extLst>
          </p:cNvPr>
          <p:cNvPicPr>
            <a:picLocks noChangeAspect="1"/>
          </p:cNvPicPr>
          <p:nvPr/>
        </p:nvPicPr>
        <p:blipFill>
          <a:blip r:embed="rId2"/>
          <a:stretch>
            <a:fillRect/>
          </a:stretch>
        </p:blipFill>
        <p:spPr>
          <a:xfrm>
            <a:off x="7753109" y="2518326"/>
            <a:ext cx="2743200" cy="2805193"/>
          </a:xfrm>
          <a:prstGeom prst="rect">
            <a:avLst/>
          </a:prstGeom>
        </p:spPr>
      </p:pic>
      <p:pic>
        <p:nvPicPr>
          <p:cNvPr id="11" name="Picture 12" descr="Chart, line chart, histogram&#10;&#10;Description automatically generated">
            <a:extLst>
              <a:ext uri="{FF2B5EF4-FFF2-40B4-BE49-F238E27FC236}">
                <a16:creationId xmlns:a16="http://schemas.microsoft.com/office/drawing/2014/main" id="{299954AC-9F38-2D79-F008-1B5749E3C4AB}"/>
              </a:ext>
            </a:extLst>
          </p:cNvPr>
          <p:cNvPicPr>
            <a:picLocks noChangeAspect="1"/>
          </p:cNvPicPr>
          <p:nvPr/>
        </p:nvPicPr>
        <p:blipFill>
          <a:blip r:embed="rId3"/>
          <a:stretch>
            <a:fillRect/>
          </a:stretch>
        </p:blipFill>
        <p:spPr>
          <a:xfrm>
            <a:off x="1387033" y="2553036"/>
            <a:ext cx="2743200" cy="2812942"/>
          </a:xfrm>
          <a:prstGeom prst="rect">
            <a:avLst/>
          </a:prstGeom>
        </p:spPr>
      </p:pic>
      <p:pic>
        <p:nvPicPr>
          <p:cNvPr id="13" name="Picture 14" descr="Chart, histogram&#10;&#10;Description automatically generated">
            <a:extLst>
              <a:ext uri="{FF2B5EF4-FFF2-40B4-BE49-F238E27FC236}">
                <a16:creationId xmlns:a16="http://schemas.microsoft.com/office/drawing/2014/main" id="{DD78DBFA-B288-56C2-606A-611E0054D08E}"/>
              </a:ext>
            </a:extLst>
          </p:cNvPr>
          <p:cNvPicPr>
            <a:picLocks noChangeAspect="1"/>
          </p:cNvPicPr>
          <p:nvPr/>
        </p:nvPicPr>
        <p:blipFill>
          <a:blip r:embed="rId4"/>
          <a:stretch>
            <a:fillRect/>
          </a:stretch>
        </p:blipFill>
        <p:spPr>
          <a:xfrm>
            <a:off x="4541133" y="2552984"/>
            <a:ext cx="2743200" cy="2774462"/>
          </a:xfrm>
          <a:prstGeom prst="rect">
            <a:avLst/>
          </a:prstGeom>
        </p:spPr>
      </p:pic>
    </p:spTree>
    <p:extLst>
      <p:ext uri="{BB962C8B-B14F-4D97-AF65-F5344CB8AC3E}">
        <p14:creationId xmlns:p14="http://schemas.microsoft.com/office/powerpoint/2010/main" val="447967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D7F9EC8-0E2C-4023-9DD1-73BEF6B80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113F38-B5B2-BF02-0624-9F73BDD517A7}"/>
              </a:ext>
            </a:extLst>
          </p:cNvPr>
          <p:cNvSpPr>
            <a:spLocks noGrp="1"/>
          </p:cNvSpPr>
          <p:nvPr>
            <p:ph type="title"/>
          </p:nvPr>
        </p:nvSpPr>
        <p:spPr>
          <a:xfrm>
            <a:off x="517871" y="978408"/>
            <a:ext cx="5037174" cy="2591969"/>
          </a:xfrm>
        </p:spPr>
        <p:txBody>
          <a:bodyPr vert="horz" lIns="91440" tIns="45720" rIns="91440" bIns="45720" rtlCol="0" anchor="t">
            <a:normAutofit/>
          </a:bodyPr>
          <a:lstStyle/>
          <a:p>
            <a:r>
              <a:rPr lang="en-US" dirty="0"/>
              <a:t>Discovery: Multiple Features</a:t>
            </a:r>
          </a:p>
        </p:txBody>
      </p:sp>
      <p:sp>
        <p:nvSpPr>
          <p:cNvPr id="29" name="Rectangle 28">
            <a:extLst>
              <a:ext uri="{FF2B5EF4-FFF2-40B4-BE49-F238E27FC236}">
                <a16:creationId xmlns:a16="http://schemas.microsoft.com/office/drawing/2014/main" id="{AACEB7BF-F8E5-4078-97E4-4276495F2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Chart&#10;&#10;Description automatically generated">
            <a:extLst>
              <a:ext uri="{FF2B5EF4-FFF2-40B4-BE49-F238E27FC236}">
                <a16:creationId xmlns:a16="http://schemas.microsoft.com/office/drawing/2014/main" id="{24A8229F-6B29-3EC7-7B9D-2BAF595FA3B4}"/>
              </a:ext>
            </a:extLst>
          </p:cNvPr>
          <p:cNvPicPr>
            <a:picLocks noChangeAspect="1"/>
          </p:cNvPicPr>
          <p:nvPr/>
        </p:nvPicPr>
        <p:blipFill>
          <a:blip r:embed="rId3"/>
          <a:stretch>
            <a:fillRect/>
          </a:stretch>
        </p:blipFill>
        <p:spPr>
          <a:xfrm>
            <a:off x="6160600" y="706972"/>
            <a:ext cx="5693827" cy="5438617"/>
          </a:xfrm>
          <a:prstGeom prst="rect">
            <a:avLst/>
          </a:prstGeom>
        </p:spPr>
      </p:pic>
      <p:sp>
        <p:nvSpPr>
          <p:cNvPr id="31" name="Rectangle 30">
            <a:extLst>
              <a:ext uri="{FF2B5EF4-FFF2-40B4-BE49-F238E27FC236}">
                <a16:creationId xmlns:a16="http://schemas.microsoft.com/office/drawing/2014/main" id="{C0301BA4-10E6-44CC-9EEC-727EDF3BC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336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B99FAEB5-D20D-48E2-B67F-57D161AE4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113F38-B5B2-BF02-0624-9F73BDD517A7}"/>
              </a:ext>
            </a:extLst>
          </p:cNvPr>
          <p:cNvSpPr>
            <a:spLocks noGrp="1"/>
          </p:cNvSpPr>
          <p:nvPr>
            <p:ph type="title"/>
          </p:nvPr>
        </p:nvSpPr>
        <p:spPr>
          <a:xfrm>
            <a:off x="6652948" y="971397"/>
            <a:ext cx="5040784" cy="2333778"/>
          </a:xfrm>
        </p:spPr>
        <p:txBody>
          <a:bodyPr vert="horz" lIns="91440" tIns="45720" rIns="91440" bIns="45720" rtlCol="0" anchor="t">
            <a:normAutofit/>
          </a:bodyPr>
          <a:lstStyle/>
          <a:p>
            <a:pPr>
              <a:lnSpc>
                <a:spcPct val="90000"/>
              </a:lnSpc>
            </a:pPr>
            <a:r>
              <a:rPr lang="en-US" dirty="0"/>
              <a:t>Discovery: Multiple Features</a:t>
            </a:r>
            <a:endParaRPr lang="en-US"/>
          </a:p>
        </p:txBody>
      </p:sp>
      <p:sp>
        <p:nvSpPr>
          <p:cNvPr id="42" name="Rectangle 41">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2947"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1C1C8479-72F9-800B-B2BA-78F76030F859}"/>
              </a:ext>
            </a:extLst>
          </p:cNvPr>
          <p:cNvPicPr>
            <a:picLocks noChangeAspect="1"/>
          </p:cNvPicPr>
          <p:nvPr/>
        </p:nvPicPr>
        <p:blipFill>
          <a:blip r:embed="rId3"/>
          <a:stretch>
            <a:fillRect/>
          </a:stretch>
        </p:blipFill>
        <p:spPr>
          <a:xfrm>
            <a:off x="517869" y="2089071"/>
            <a:ext cx="5021183" cy="3956083"/>
          </a:xfrm>
          <a:prstGeom prst="rect">
            <a:avLst/>
          </a:prstGeom>
        </p:spPr>
      </p:pic>
      <p:sp>
        <p:nvSpPr>
          <p:cNvPr id="44" name="Rectangle 43">
            <a:extLst>
              <a:ext uri="{FF2B5EF4-FFF2-40B4-BE49-F238E27FC236}">
                <a16:creationId xmlns:a16="http://schemas.microsoft.com/office/drawing/2014/main" id="{77632950-D278-4CFA-808C-361D65D66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3203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C302E48-5CD6-2E2D-9F5C-A219053A0EE5}"/>
              </a:ext>
            </a:extLst>
          </p:cNvPr>
          <p:cNvGraphicFramePr>
            <a:graphicFrameLocks noChangeAspect="1"/>
          </p:cNvGraphicFramePr>
          <p:nvPr>
            <p:custDataLst>
              <p:tags r:id="rId1"/>
            </p:custDataLst>
            <p:extLst>
              <p:ext uri="{D42A27DB-BD31-4B8C-83A1-F6EECF244321}">
                <p14:modId xmlns:p14="http://schemas.microsoft.com/office/powerpoint/2010/main" val="35840174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5" imgH="303" progId="TCLayout.ActiveDocument.1">
                  <p:embed/>
                </p:oleObj>
              </mc:Choice>
              <mc:Fallback>
                <p:oleObj name="think-cell Slide" r:id="rId3" imgW="305" imgH="303"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useBgFill="1">
        <p:nvSpPr>
          <p:cNvPr id="19" name="Rectangle 12">
            <a:extLst>
              <a:ext uri="{FF2B5EF4-FFF2-40B4-BE49-F238E27FC236}">
                <a16:creationId xmlns:a16="http://schemas.microsoft.com/office/drawing/2014/main" id="{BF447FC5-81F5-498F-B253-3D2BBDD2E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83E06-70ED-1AA7-2F68-1DFED96099BB}"/>
              </a:ext>
            </a:extLst>
          </p:cNvPr>
          <p:cNvSpPr>
            <a:spLocks noGrp="1"/>
          </p:cNvSpPr>
          <p:nvPr>
            <p:ph type="title"/>
          </p:nvPr>
        </p:nvSpPr>
        <p:spPr>
          <a:xfrm>
            <a:off x="517855" y="1753053"/>
            <a:ext cx="5014019" cy="4443337"/>
          </a:xfrm>
        </p:spPr>
        <p:txBody>
          <a:bodyPr vert="horz" anchor="t">
            <a:normAutofit/>
          </a:bodyPr>
          <a:lstStyle/>
          <a:p>
            <a:pPr marL="342900" indent="-342900">
              <a:spcBef>
                <a:spcPts val="1000"/>
              </a:spcBef>
              <a:buFont typeface="Arial"/>
              <a:buChar char="•"/>
            </a:pPr>
            <a:r>
              <a:rPr lang="en-US" sz="2000" b="0" dirty="0">
                <a:ea typeface="+mj-lt"/>
                <a:cs typeface="+mj-lt"/>
              </a:rPr>
              <a:t>To determine how click-through rate (CTR) can be best predicted,</a:t>
            </a:r>
            <a:r>
              <a:rPr lang="en-US" sz="2000" dirty="0">
                <a:ea typeface="+mj-lt"/>
                <a:cs typeface="+mj-lt"/>
              </a:rPr>
              <a:t> the R2 (performance) value of regression models were compared to each other</a:t>
            </a:r>
            <a:br>
              <a:rPr lang="en-US" sz="2000" dirty="0">
                <a:ea typeface="+mj-lt"/>
                <a:cs typeface="+mj-lt"/>
              </a:rPr>
            </a:br>
            <a:br>
              <a:rPr lang="en-US" sz="2000" dirty="0">
                <a:ea typeface="+mj-lt"/>
                <a:cs typeface="+mj-lt"/>
              </a:rPr>
            </a:br>
            <a:r>
              <a:rPr lang="en-US" sz="2000" b="0" dirty="0">
                <a:ea typeface="+mj-lt"/>
                <a:cs typeface="+mj-lt"/>
              </a:rPr>
              <a:t>The model with the best R2 value was selected</a:t>
            </a:r>
            <a:r>
              <a:rPr lang="en-US" sz="2000" dirty="0">
                <a:ea typeface="+mj-lt"/>
                <a:cs typeface="+mj-lt"/>
              </a:rPr>
              <a:t>, which was </a:t>
            </a:r>
            <a:r>
              <a:rPr lang="en-US" sz="2000" dirty="0" err="1">
                <a:ea typeface="+mj-lt"/>
                <a:cs typeface="+mj-lt"/>
              </a:rPr>
              <a:t>XGBoost</a:t>
            </a:r>
            <a:r>
              <a:rPr lang="en-US" sz="2000" dirty="0">
                <a:ea typeface="+mj-lt"/>
                <a:cs typeface="+mj-lt"/>
              </a:rPr>
              <a:t> Regressor</a:t>
            </a:r>
          </a:p>
          <a:p>
            <a:pPr marL="342900" indent="-342900">
              <a:spcBef>
                <a:spcPts val="1000"/>
              </a:spcBef>
              <a:buFont typeface="Arial,Sans-Serif"/>
              <a:buChar char="•"/>
            </a:pPr>
            <a:endParaRPr lang="en-US" sz="2000" b="0" dirty="0"/>
          </a:p>
        </p:txBody>
      </p:sp>
      <p:sp>
        <p:nvSpPr>
          <p:cNvPr id="20" name="Rectangle 14">
            <a:extLst>
              <a:ext uri="{FF2B5EF4-FFF2-40B4-BE49-F238E27FC236}">
                <a16:creationId xmlns:a16="http://schemas.microsoft.com/office/drawing/2014/main" id="{A183D605-F0BC-4923-9BAD-8F2204285B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6">
            <a:extLst>
              <a:ext uri="{FF2B5EF4-FFF2-40B4-BE49-F238E27FC236}">
                <a16:creationId xmlns:a16="http://schemas.microsoft.com/office/drawing/2014/main" id="{C1A59FC6-29E7-4618-829A-36CC011E5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3616882"/>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BA423E9-4813-E425-8365-655DC4097E3E}"/>
              </a:ext>
            </a:extLst>
          </p:cNvPr>
          <p:cNvSpPr txBox="1">
            <a:spLocks/>
          </p:cNvSpPr>
          <p:nvPr/>
        </p:nvSpPr>
        <p:spPr>
          <a:xfrm>
            <a:off x="508577" y="830616"/>
            <a:ext cx="5021182" cy="893882"/>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dirty="0"/>
              <a:t>Methods</a:t>
            </a:r>
          </a:p>
        </p:txBody>
      </p:sp>
      <p:pic>
        <p:nvPicPr>
          <p:cNvPr id="3" name="Picture 4">
            <a:extLst>
              <a:ext uri="{FF2B5EF4-FFF2-40B4-BE49-F238E27FC236}">
                <a16:creationId xmlns:a16="http://schemas.microsoft.com/office/drawing/2014/main" id="{08AB2142-58C7-13C7-0F36-D26E8672E3EC}"/>
              </a:ext>
            </a:extLst>
          </p:cNvPr>
          <p:cNvPicPr>
            <a:picLocks noChangeAspect="1"/>
          </p:cNvPicPr>
          <p:nvPr/>
        </p:nvPicPr>
        <p:blipFill>
          <a:blip r:embed="rId5"/>
          <a:stretch>
            <a:fillRect/>
          </a:stretch>
        </p:blipFill>
        <p:spPr>
          <a:xfrm>
            <a:off x="7167201" y="402823"/>
            <a:ext cx="3837851" cy="3110455"/>
          </a:xfrm>
          <a:prstGeom prst="rect">
            <a:avLst/>
          </a:prstGeom>
        </p:spPr>
      </p:pic>
    </p:spTree>
    <p:extLst>
      <p:ext uri="{BB962C8B-B14F-4D97-AF65-F5344CB8AC3E}">
        <p14:creationId xmlns:p14="http://schemas.microsoft.com/office/powerpoint/2010/main" val="614923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BF447FC5-81F5-498F-B253-3D2BBDD2E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83E06-70ED-1AA7-2F68-1DFED96099BB}"/>
              </a:ext>
            </a:extLst>
          </p:cNvPr>
          <p:cNvSpPr>
            <a:spLocks noGrp="1"/>
          </p:cNvSpPr>
          <p:nvPr>
            <p:ph type="title"/>
          </p:nvPr>
        </p:nvSpPr>
        <p:spPr>
          <a:xfrm>
            <a:off x="227438" y="1613235"/>
            <a:ext cx="11746344" cy="4919694"/>
          </a:xfrm>
        </p:spPr>
        <p:txBody>
          <a:bodyPr anchor="t">
            <a:normAutofit/>
          </a:bodyPr>
          <a:lstStyle/>
          <a:p>
            <a:pPr lvl="1" algn="l"/>
            <a:br>
              <a:rPr lang="en-US" sz="1600" b="1" dirty="0"/>
            </a:br>
            <a:r>
              <a:rPr lang="en-US" sz="1600" dirty="0"/>
              <a:t>Linear Regression has different performance metrics than Logistic Regression, and they are:</a:t>
            </a:r>
            <a:br>
              <a:rPr lang="en-US" sz="1600" dirty="0"/>
            </a:br>
            <a:endParaRPr lang="en-US" sz="1600" dirty="0"/>
          </a:p>
          <a:p>
            <a:pPr lvl="2" algn="l"/>
            <a:r>
              <a:rPr lang="en-US" sz="2000" b="1" dirty="0"/>
              <a:t>Mean Squared Error (MSE)</a:t>
            </a:r>
            <a:br>
              <a:rPr lang="en-US" sz="2000" b="1" dirty="0"/>
            </a:br>
            <a:endParaRPr lang="en-US" sz="2000" b="1" dirty="0"/>
          </a:p>
          <a:p>
            <a:pPr lvl="2" algn="l"/>
            <a:r>
              <a:rPr lang="en-US" sz="2000" b="1" dirty="0"/>
              <a:t>Mean Absolute Error (MAE)</a:t>
            </a:r>
            <a:br>
              <a:rPr lang="en-US" sz="2000" b="1" dirty="0">
                <a:solidFill>
                  <a:srgbClr val="000000"/>
                </a:solidFill>
              </a:rPr>
            </a:br>
            <a:br>
              <a:rPr lang="en-US" sz="2000" b="1" dirty="0"/>
            </a:br>
            <a:r>
              <a:rPr lang="en-US" sz="2000" b="1" dirty="0"/>
              <a:t>Root Mean Squared Error (RMSE)</a:t>
            </a:r>
            <a:br>
              <a:rPr lang="en-US" sz="2000" b="1" dirty="0">
                <a:solidFill>
                  <a:srgbClr val="000000"/>
                </a:solidFill>
              </a:rPr>
            </a:br>
            <a:br>
              <a:rPr lang="en-US" sz="2000" b="1" dirty="0"/>
            </a:br>
            <a:r>
              <a:rPr lang="en-US" sz="2000" b="1" dirty="0"/>
              <a:t>R-squared or Coefficient of Determination</a:t>
            </a:r>
            <a:endParaRPr lang="en-US" sz="2000" dirty="0"/>
          </a:p>
          <a:p>
            <a:pPr marL="342900" lvl="1" indent="-342900">
              <a:spcBef>
                <a:spcPts val="1000"/>
              </a:spcBef>
              <a:buFont typeface="Wingdings"/>
              <a:buChar char="q"/>
            </a:pPr>
            <a:endParaRPr lang="en-US" sz="1600" dirty="0">
              <a:latin typeface="+mj-lt"/>
              <a:ea typeface="+mj-lt"/>
              <a:cs typeface="+mj-lt"/>
            </a:endParaRPr>
          </a:p>
          <a:p>
            <a:pPr marL="342900" indent="-342900">
              <a:lnSpc>
                <a:spcPct val="90000"/>
              </a:lnSpc>
              <a:spcBef>
                <a:spcPts val="1000"/>
              </a:spcBef>
              <a:buFont typeface="Wingdings"/>
              <a:buChar char="q"/>
            </a:pPr>
            <a:endParaRPr lang="en-US" sz="2000" b="0"/>
          </a:p>
        </p:txBody>
      </p:sp>
      <p:sp>
        <p:nvSpPr>
          <p:cNvPr id="20" name="Rectangle 14">
            <a:extLst>
              <a:ext uri="{FF2B5EF4-FFF2-40B4-BE49-F238E27FC236}">
                <a16:creationId xmlns:a16="http://schemas.microsoft.com/office/drawing/2014/main" id="{A183D605-F0BC-4923-9BAD-8F2204285B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6">
            <a:extLst>
              <a:ext uri="{FF2B5EF4-FFF2-40B4-BE49-F238E27FC236}">
                <a16:creationId xmlns:a16="http://schemas.microsoft.com/office/drawing/2014/main" id="{C1A59FC6-29E7-4618-829A-36CC011E5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3616882"/>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BA423E9-4813-E425-8365-655DC4097E3E}"/>
              </a:ext>
            </a:extLst>
          </p:cNvPr>
          <p:cNvSpPr txBox="1">
            <a:spLocks/>
          </p:cNvSpPr>
          <p:nvPr/>
        </p:nvSpPr>
        <p:spPr>
          <a:xfrm>
            <a:off x="508577" y="720326"/>
            <a:ext cx="5021182" cy="893882"/>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a:t>Methods</a:t>
            </a:r>
          </a:p>
        </p:txBody>
      </p:sp>
    </p:spTree>
    <p:extLst>
      <p:ext uri="{BB962C8B-B14F-4D97-AF65-F5344CB8AC3E}">
        <p14:creationId xmlns:p14="http://schemas.microsoft.com/office/powerpoint/2010/main" val="2632622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91A4D6-3D27-7499-B920-2A084DD50C04}"/>
              </a:ext>
            </a:extLst>
          </p:cNvPr>
          <p:cNvSpPr>
            <a:spLocks noGrp="1"/>
          </p:cNvSpPr>
          <p:nvPr>
            <p:ph type="title"/>
          </p:nvPr>
        </p:nvSpPr>
        <p:spPr>
          <a:xfrm>
            <a:off x="517870" y="978408"/>
            <a:ext cx="5021182" cy="1709890"/>
          </a:xfrm>
        </p:spPr>
        <p:txBody>
          <a:bodyPr vert="horz" lIns="91440" tIns="45720" rIns="91440" bIns="45720" rtlCol="0" anchor="t">
            <a:normAutofit/>
          </a:bodyPr>
          <a:lstStyle/>
          <a:p>
            <a:r>
              <a:rPr lang="en-US">
                <a:solidFill>
                  <a:schemeClr val="tx2"/>
                </a:solidFill>
              </a:rPr>
              <a:t>Results</a:t>
            </a:r>
          </a:p>
        </p:txBody>
      </p:sp>
      <p:sp>
        <p:nvSpPr>
          <p:cNvPr id="37" name="Rectangle 3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C6A9F41F-5CD1-30B0-9488-F5DD6AB27C83}"/>
              </a:ext>
            </a:extLst>
          </p:cNvPr>
          <p:cNvGraphicFramePr>
            <a:graphicFrameLocks noGrp="1"/>
          </p:cNvGraphicFramePr>
          <p:nvPr>
            <p:extLst>
              <p:ext uri="{D42A27DB-BD31-4B8C-83A1-F6EECF244321}">
                <p14:modId xmlns:p14="http://schemas.microsoft.com/office/powerpoint/2010/main" val="1129367710"/>
              </p:ext>
            </p:extLst>
          </p:nvPr>
        </p:nvGraphicFramePr>
        <p:xfrm>
          <a:off x="429295" y="2178676"/>
          <a:ext cx="11296497" cy="3953672"/>
        </p:xfrm>
        <a:graphic>
          <a:graphicData uri="http://schemas.openxmlformats.org/drawingml/2006/table">
            <a:tbl>
              <a:tblPr firstRow="1" bandRow="1">
                <a:noFill/>
                <a:tableStyleId>{5C22544A-7EE6-4342-B048-85BDC9FD1C3A}</a:tableStyleId>
              </a:tblPr>
              <a:tblGrid>
                <a:gridCol w="2710495">
                  <a:extLst>
                    <a:ext uri="{9D8B030D-6E8A-4147-A177-3AD203B41FA5}">
                      <a16:colId xmlns:a16="http://schemas.microsoft.com/office/drawing/2014/main" val="482576404"/>
                    </a:ext>
                  </a:extLst>
                </a:gridCol>
                <a:gridCol w="2150421">
                  <a:extLst>
                    <a:ext uri="{9D8B030D-6E8A-4147-A177-3AD203B41FA5}">
                      <a16:colId xmlns:a16="http://schemas.microsoft.com/office/drawing/2014/main" val="3288083840"/>
                    </a:ext>
                  </a:extLst>
                </a:gridCol>
                <a:gridCol w="1907979">
                  <a:extLst>
                    <a:ext uri="{9D8B030D-6E8A-4147-A177-3AD203B41FA5}">
                      <a16:colId xmlns:a16="http://schemas.microsoft.com/office/drawing/2014/main" val="2846165173"/>
                    </a:ext>
                  </a:extLst>
                </a:gridCol>
                <a:gridCol w="1537324">
                  <a:extLst>
                    <a:ext uri="{9D8B030D-6E8A-4147-A177-3AD203B41FA5}">
                      <a16:colId xmlns:a16="http://schemas.microsoft.com/office/drawing/2014/main" val="2447584974"/>
                    </a:ext>
                  </a:extLst>
                </a:gridCol>
                <a:gridCol w="1587753">
                  <a:extLst>
                    <a:ext uri="{9D8B030D-6E8A-4147-A177-3AD203B41FA5}">
                      <a16:colId xmlns:a16="http://schemas.microsoft.com/office/drawing/2014/main" val="136045954"/>
                    </a:ext>
                  </a:extLst>
                </a:gridCol>
                <a:gridCol w="1402525">
                  <a:extLst>
                    <a:ext uri="{9D8B030D-6E8A-4147-A177-3AD203B41FA5}">
                      <a16:colId xmlns:a16="http://schemas.microsoft.com/office/drawing/2014/main" val="3692837816"/>
                    </a:ext>
                  </a:extLst>
                </a:gridCol>
              </a:tblGrid>
              <a:tr h="739980">
                <a:tc>
                  <a:txBody>
                    <a:bodyPr/>
                    <a:lstStyle/>
                    <a:p>
                      <a:pPr fontAlgn="t"/>
                      <a:endParaRPr lang="en-US" sz="1600" b="1" cap="none" spc="60" dirty="0">
                        <a:solidFill>
                          <a:schemeClr val="bg1"/>
                        </a:solidFill>
                        <a:effectLst/>
                      </a:endParaRPr>
                    </a:p>
                    <a:p>
                      <a:pPr lvl="0" algn="ctr" rtl="0">
                        <a:buNone/>
                      </a:pPr>
                      <a:r>
                        <a:rPr lang="en-US" sz="1600" b="1" cap="none" spc="60" dirty="0">
                          <a:solidFill>
                            <a:schemeClr val="bg1"/>
                          </a:solidFill>
                          <a:effectLst/>
                        </a:rPr>
                        <a:t>Model </a:t>
                      </a:r>
                    </a:p>
                  </a:txBody>
                  <a:tcPr marL="74745" marR="74745" marT="74745" marB="37373"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t"/>
                      <a:endParaRPr lang="en-US" sz="1600" b="1" cap="none" spc="60" dirty="0">
                        <a:solidFill>
                          <a:schemeClr val="bg1"/>
                        </a:solidFill>
                        <a:effectLst/>
                      </a:endParaRPr>
                    </a:p>
                    <a:p>
                      <a:pPr algn="ctr" rtl="0" fontAlgn="base"/>
                      <a:r>
                        <a:rPr lang="en-US" sz="1600" b="1" cap="none" spc="60" dirty="0">
                          <a:solidFill>
                            <a:schemeClr val="bg1"/>
                          </a:solidFill>
                          <a:effectLst/>
                        </a:rPr>
                        <a:t>Cross Validation Score </a:t>
                      </a:r>
                    </a:p>
                  </a:txBody>
                  <a:tcPr marL="74745" marR="74745" marT="74745" marB="37373"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t"/>
                      <a:endParaRPr lang="en-US" sz="1600" b="1" cap="none" spc="60" dirty="0">
                        <a:solidFill>
                          <a:schemeClr val="bg1"/>
                        </a:solidFill>
                        <a:effectLst/>
                      </a:endParaRPr>
                    </a:p>
                    <a:p>
                      <a:pPr algn="ctr" rtl="0" fontAlgn="base"/>
                      <a:r>
                        <a:rPr lang="en-US" sz="1600" b="1" cap="none" spc="60" dirty="0">
                          <a:solidFill>
                            <a:schemeClr val="bg1"/>
                          </a:solidFill>
                          <a:effectLst/>
                        </a:rPr>
                        <a:t>K-Fold CV Average </a:t>
                      </a:r>
                    </a:p>
                  </a:txBody>
                  <a:tcPr marL="74745" marR="74745" marT="74745" marB="37373"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t"/>
                      <a:endParaRPr lang="en-US" sz="1600" b="1" cap="none" spc="60" dirty="0">
                        <a:solidFill>
                          <a:schemeClr val="bg1"/>
                        </a:solidFill>
                        <a:effectLst/>
                      </a:endParaRPr>
                    </a:p>
                    <a:p>
                      <a:pPr algn="ctr" rtl="0" fontAlgn="base"/>
                      <a:r>
                        <a:rPr lang="en-US" sz="1600" b="1" cap="none" spc="60" dirty="0">
                          <a:solidFill>
                            <a:schemeClr val="bg1"/>
                          </a:solidFill>
                          <a:effectLst/>
                        </a:rPr>
                        <a:t>MSE </a:t>
                      </a:r>
                    </a:p>
                  </a:txBody>
                  <a:tcPr marL="74745" marR="74745" marT="74745" marB="37373"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t"/>
                      <a:endParaRPr lang="en-US" sz="1600" b="1" cap="none" spc="60" dirty="0">
                        <a:solidFill>
                          <a:schemeClr val="bg1"/>
                        </a:solidFill>
                        <a:effectLst/>
                      </a:endParaRPr>
                    </a:p>
                    <a:p>
                      <a:pPr algn="ctr" rtl="0" fontAlgn="base"/>
                      <a:r>
                        <a:rPr lang="en-US" sz="1600" b="1" cap="none" spc="60" dirty="0">
                          <a:solidFill>
                            <a:schemeClr val="bg1"/>
                          </a:solidFill>
                          <a:effectLst/>
                        </a:rPr>
                        <a:t>RMSE </a:t>
                      </a:r>
                    </a:p>
                  </a:txBody>
                  <a:tcPr marL="74745" marR="74745" marT="74745" marB="37373"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t"/>
                      <a:endParaRPr lang="en-US" sz="1600" b="1" cap="none" spc="60" dirty="0">
                        <a:solidFill>
                          <a:schemeClr val="bg1"/>
                        </a:solidFill>
                        <a:effectLst/>
                      </a:endParaRPr>
                    </a:p>
                    <a:p>
                      <a:pPr algn="ctr" rtl="0" fontAlgn="base"/>
                      <a:r>
                        <a:rPr lang="en-US" sz="1600" b="1" cap="none" spc="60" dirty="0">
                          <a:solidFill>
                            <a:schemeClr val="bg1"/>
                          </a:solidFill>
                          <a:effectLst/>
                        </a:rPr>
                        <a:t>R2 </a:t>
                      </a:r>
                    </a:p>
                  </a:txBody>
                  <a:tcPr marL="74745" marR="74745" marT="74745" marB="37373"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881017427"/>
                  </a:ext>
                </a:extLst>
              </a:tr>
              <a:tr h="665235">
                <a:tc>
                  <a:txBody>
                    <a:bodyPr/>
                    <a:lstStyle/>
                    <a:p>
                      <a:pPr fontAlgn="t"/>
                      <a:endParaRPr lang="en-US" sz="1400" b="1" cap="none" spc="0" dirty="0">
                        <a:solidFill>
                          <a:schemeClr val="tx1"/>
                        </a:solidFill>
                        <a:effectLst/>
                      </a:endParaRPr>
                    </a:p>
                    <a:p>
                      <a:pPr rtl="0" fontAlgn="base"/>
                      <a:r>
                        <a:rPr lang="en-US" sz="1400" b="1" cap="none" spc="0" dirty="0">
                          <a:solidFill>
                            <a:schemeClr val="tx1"/>
                          </a:solidFill>
                          <a:effectLst/>
                        </a:rPr>
                        <a:t>XGBoost Regressor   </a:t>
                      </a:r>
                    </a:p>
                    <a:p>
                      <a:pPr marL="342900" lvl="0" indent="-342900" rtl="0" fontAlgn="base">
                        <a:buFont typeface="Arial" panose="020B0604020202020204" pitchFamily="34" charset="0"/>
                        <a:buChar char="•"/>
                      </a:pPr>
                      <a:r>
                        <a:rPr lang="en-US" sz="1400" b="1" cap="none" spc="0" dirty="0">
                          <a:solidFill>
                            <a:schemeClr val="tx1"/>
                          </a:solidFill>
                          <a:effectLst/>
                        </a:rPr>
                        <a:t>all Features   </a:t>
                      </a:r>
                      <a:endParaRPr lang="en-US" sz="1400" b="1" cap="none" spc="0">
                        <a:solidFill>
                          <a:schemeClr val="tx1"/>
                        </a:solidFill>
                        <a:effectLst/>
                        <a:latin typeface="Calibri"/>
                      </a:endParaRPr>
                    </a:p>
                  </a:txBody>
                  <a:tcPr marL="74745" marR="74745" marT="74745" marB="37373">
                    <a:lnL w="12700" cmpd="sng">
                      <a:noFill/>
                      <a:prstDash val="solid"/>
                    </a:lnL>
                    <a:lnR w="12700" cmpd="sng">
                      <a:noFill/>
                      <a:prstDash val="solid"/>
                    </a:lnR>
                    <a:lnT w="38100" cmpd="sng">
                      <a:noFill/>
                    </a:lnT>
                    <a:lnB w="12700" cap="flat" cmpd="sng" algn="ctr">
                      <a:noFill/>
                      <a:prstDash val="solid"/>
                    </a:lnB>
                    <a:noFill/>
                  </a:tcPr>
                </a:tc>
                <a:tc>
                  <a:txBody>
                    <a:bodyPr/>
                    <a:lstStyle/>
                    <a:p>
                      <a:pPr fontAlgn="t"/>
                      <a:endParaRPr lang="en-US" sz="1400" cap="none" spc="0" dirty="0">
                        <a:solidFill>
                          <a:schemeClr val="tx1"/>
                        </a:solidFill>
                        <a:effectLst/>
                      </a:endParaRPr>
                    </a:p>
                    <a:p>
                      <a:pPr algn="ctr" rtl="0" fontAlgn="base"/>
                      <a:r>
                        <a:rPr lang="en-US" sz="1400" cap="none" spc="0" dirty="0">
                          <a:solidFill>
                            <a:schemeClr val="tx1"/>
                          </a:solidFill>
                          <a:effectLst/>
                        </a:rPr>
                        <a:t>0.33 </a:t>
                      </a:r>
                    </a:p>
                  </a:txBody>
                  <a:tcPr marL="74745" marR="74745" marT="74745" marB="37373">
                    <a:lnL w="12700" cmpd="sng">
                      <a:noFill/>
                      <a:prstDash val="solid"/>
                    </a:lnL>
                    <a:lnR w="12700" cmpd="sng">
                      <a:noFill/>
                      <a:prstDash val="solid"/>
                    </a:lnR>
                    <a:lnT w="38100" cmpd="sng">
                      <a:noFill/>
                    </a:lnT>
                    <a:lnB w="12700" cap="flat" cmpd="sng" algn="ctr">
                      <a:noFill/>
                      <a:prstDash val="solid"/>
                    </a:lnB>
                    <a:noFill/>
                  </a:tcPr>
                </a:tc>
                <a:tc>
                  <a:txBody>
                    <a:bodyPr/>
                    <a:lstStyle/>
                    <a:p>
                      <a:pPr fontAlgn="t"/>
                      <a:endParaRPr lang="en-US" sz="1400" cap="none" spc="0" dirty="0">
                        <a:solidFill>
                          <a:schemeClr val="tx1"/>
                        </a:solidFill>
                        <a:effectLst/>
                      </a:endParaRPr>
                    </a:p>
                    <a:p>
                      <a:pPr algn="ctr" rtl="0" fontAlgn="base"/>
                      <a:r>
                        <a:rPr lang="en-US" sz="1400" cap="none" spc="0" dirty="0">
                          <a:solidFill>
                            <a:schemeClr val="tx1"/>
                          </a:solidFill>
                          <a:effectLst/>
                        </a:rPr>
                        <a:t>0.43 </a:t>
                      </a:r>
                    </a:p>
                  </a:txBody>
                  <a:tcPr marL="74745" marR="74745" marT="74745" marB="37373">
                    <a:lnL w="12700" cmpd="sng">
                      <a:noFill/>
                      <a:prstDash val="solid"/>
                    </a:lnL>
                    <a:lnR w="12700" cmpd="sng">
                      <a:noFill/>
                      <a:prstDash val="solid"/>
                    </a:lnR>
                    <a:lnT w="38100" cmpd="sng">
                      <a:noFill/>
                    </a:lnT>
                    <a:lnB w="12700" cap="flat" cmpd="sng" algn="ctr">
                      <a:noFill/>
                      <a:prstDash val="solid"/>
                    </a:lnB>
                    <a:noFill/>
                  </a:tcPr>
                </a:tc>
                <a:tc>
                  <a:txBody>
                    <a:bodyPr/>
                    <a:lstStyle/>
                    <a:p>
                      <a:pPr fontAlgn="t"/>
                      <a:endParaRPr lang="en-US" sz="1400" cap="none" spc="0" dirty="0">
                        <a:solidFill>
                          <a:schemeClr val="tx1"/>
                        </a:solidFill>
                        <a:effectLst/>
                      </a:endParaRPr>
                    </a:p>
                    <a:p>
                      <a:pPr algn="ctr" rtl="0" fontAlgn="base"/>
                      <a:r>
                        <a:rPr lang="en-US" sz="1400" cap="none" spc="0" dirty="0">
                          <a:solidFill>
                            <a:schemeClr val="tx1"/>
                          </a:solidFill>
                          <a:effectLst/>
                        </a:rPr>
                        <a:t>0.00 </a:t>
                      </a:r>
                    </a:p>
                  </a:txBody>
                  <a:tcPr marL="74745" marR="74745" marT="74745" marB="37373">
                    <a:lnL w="12700" cmpd="sng">
                      <a:noFill/>
                      <a:prstDash val="solid"/>
                    </a:lnL>
                    <a:lnR w="12700" cmpd="sng">
                      <a:noFill/>
                      <a:prstDash val="solid"/>
                    </a:lnR>
                    <a:lnT w="38100" cmpd="sng">
                      <a:noFill/>
                    </a:lnT>
                    <a:lnB w="12700" cap="flat" cmpd="sng" algn="ctr">
                      <a:noFill/>
                      <a:prstDash val="solid"/>
                    </a:lnB>
                    <a:noFill/>
                  </a:tcPr>
                </a:tc>
                <a:tc>
                  <a:txBody>
                    <a:bodyPr/>
                    <a:lstStyle/>
                    <a:p>
                      <a:pPr fontAlgn="t"/>
                      <a:endParaRPr lang="en-US" sz="1400" cap="none" spc="0" dirty="0">
                        <a:solidFill>
                          <a:schemeClr val="tx1"/>
                        </a:solidFill>
                        <a:effectLst/>
                      </a:endParaRPr>
                    </a:p>
                    <a:p>
                      <a:pPr algn="ctr" rtl="0" fontAlgn="base"/>
                      <a:r>
                        <a:rPr lang="en-US" sz="1400" cap="none" spc="0" dirty="0">
                          <a:solidFill>
                            <a:schemeClr val="tx1"/>
                          </a:solidFill>
                          <a:effectLst/>
                        </a:rPr>
                        <a:t>0.06 </a:t>
                      </a:r>
                    </a:p>
                  </a:txBody>
                  <a:tcPr marL="74745" marR="74745" marT="74745" marB="37373">
                    <a:lnL w="12700" cmpd="sng">
                      <a:noFill/>
                      <a:prstDash val="solid"/>
                    </a:lnL>
                    <a:lnR w="12700" cmpd="sng">
                      <a:noFill/>
                      <a:prstDash val="solid"/>
                    </a:lnR>
                    <a:lnT w="38100" cmpd="sng">
                      <a:noFill/>
                    </a:lnT>
                    <a:lnB w="12700" cap="flat" cmpd="sng" algn="ctr">
                      <a:noFill/>
                      <a:prstDash val="solid"/>
                    </a:lnB>
                    <a:noFill/>
                  </a:tcPr>
                </a:tc>
                <a:tc>
                  <a:txBody>
                    <a:bodyPr/>
                    <a:lstStyle/>
                    <a:p>
                      <a:pPr fontAlgn="t"/>
                      <a:endParaRPr lang="en-US" sz="1400" cap="none" spc="0" dirty="0">
                        <a:solidFill>
                          <a:schemeClr val="tx1"/>
                        </a:solidFill>
                        <a:effectLst/>
                      </a:endParaRPr>
                    </a:p>
                    <a:p>
                      <a:pPr algn="ctr" rtl="0" fontAlgn="base"/>
                      <a:r>
                        <a:rPr lang="en-US" sz="1400" cap="none" spc="0" dirty="0">
                          <a:solidFill>
                            <a:schemeClr val="tx1"/>
                          </a:solidFill>
                          <a:effectLst/>
                        </a:rPr>
                        <a:t>0.56 </a:t>
                      </a:r>
                    </a:p>
                  </a:txBody>
                  <a:tcPr marL="74745" marR="74745" marT="74745" marB="37373">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4003912406"/>
                  </a:ext>
                </a:extLst>
              </a:tr>
              <a:tr h="1014047">
                <a:tc>
                  <a:txBody>
                    <a:bodyPr/>
                    <a:lstStyle/>
                    <a:p>
                      <a:pPr fontAlgn="t"/>
                      <a:endParaRPr lang="en-US" sz="1400" b="1" cap="none" spc="0" dirty="0">
                        <a:solidFill>
                          <a:schemeClr val="tx1"/>
                        </a:solidFill>
                        <a:effectLst/>
                      </a:endParaRPr>
                    </a:p>
                    <a:p>
                      <a:pPr rtl="0" fontAlgn="base"/>
                      <a:r>
                        <a:rPr lang="en-US" sz="1400" b="1" cap="none" spc="0" dirty="0">
                          <a:solidFill>
                            <a:schemeClr val="tx1"/>
                          </a:solidFill>
                          <a:effectLst/>
                        </a:rPr>
                        <a:t>XGBoost Regressor   </a:t>
                      </a:r>
                    </a:p>
                    <a:p>
                      <a:pPr marL="342900" lvl="0" indent="-342900" rtl="0" fontAlgn="base">
                        <a:buFont typeface="Arial" panose="020B0604020202020204" pitchFamily="34" charset="0"/>
                        <a:buChar char="•"/>
                      </a:pPr>
                      <a:r>
                        <a:rPr lang="en-US" sz="1400" b="1" cap="none" spc="0" dirty="0">
                          <a:solidFill>
                            <a:schemeClr val="tx1"/>
                          </a:solidFill>
                          <a:effectLst/>
                        </a:rPr>
                        <a:t>all Features  </a:t>
                      </a:r>
                    </a:p>
                    <a:p>
                      <a:pPr marL="342900" lvl="0" indent="-342900" rtl="0" fontAlgn="base">
                        <a:buFont typeface="Arial" panose="020B0604020202020204" pitchFamily="34" charset="0"/>
                        <a:buChar char="•"/>
                      </a:pPr>
                      <a:r>
                        <a:rPr lang="en-US" sz="1400" b="1" cap="none" spc="0" dirty="0" err="1">
                          <a:solidFill>
                            <a:schemeClr val="tx1"/>
                          </a:solidFill>
                          <a:effectLst/>
                        </a:rPr>
                        <a:t>click_rate</a:t>
                      </a:r>
                      <a:r>
                        <a:rPr lang="en-US" sz="1400" b="1" cap="none" spc="0" dirty="0">
                          <a:solidFill>
                            <a:schemeClr val="tx1"/>
                          </a:solidFill>
                          <a:effectLst/>
                        </a:rPr>
                        <a:t> transformed to its log </a:t>
                      </a:r>
                      <a:endParaRPr lang="en-US" sz="1400" b="1" cap="none" spc="0">
                        <a:solidFill>
                          <a:schemeClr val="tx1"/>
                        </a:solidFill>
                        <a:effectLst/>
                        <a:latin typeface="Calibri"/>
                      </a:endParaRPr>
                    </a:p>
                  </a:txBody>
                  <a:tcPr marL="74745" marR="74745" marT="74745" marB="3737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a:endParaRPr lang="en-US" sz="1400" cap="none" spc="0" dirty="0">
                        <a:solidFill>
                          <a:schemeClr val="tx1"/>
                        </a:solidFill>
                        <a:effectLst/>
                      </a:endParaRPr>
                    </a:p>
                    <a:p>
                      <a:pPr algn="ctr" rtl="0" fontAlgn="base"/>
                      <a:r>
                        <a:rPr lang="en-US" sz="1400" cap="none" spc="0" dirty="0">
                          <a:solidFill>
                            <a:schemeClr val="tx1"/>
                          </a:solidFill>
                          <a:effectLst/>
                        </a:rPr>
                        <a:t>1.00 </a:t>
                      </a:r>
                    </a:p>
                  </a:txBody>
                  <a:tcPr marL="74745" marR="74745" marT="74745" marB="3737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a:endParaRPr lang="en-US" sz="1400" cap="none" spc="0" dirty="0">
                        <a:solidFill>
                          <a:schemeClr val="tx1"/>
                        </a:solidFill>
                        <a:effectLst/>
                      </a:endParaRPr>
                    </a:p>
                    <a:p>
                      <a:pPr algn="ctr" rtl="0" fontAlgn="base"/>
                      <a:r>
                        <a:rPr lang="en-US" sz="1400" cap="none" spc="0" dirty="0">
                          <a:solidFill>
                            <a:schemeClr val="tx1"/>
                          </a:solidFill>
                          <a:effectLst/>
                        </a:rPr>
                        <a:t>1.00 </a:t>
                      </a:r>
                    </a:p>
                  </a:txBody>
                  <a:tcPr marL="74745" marR="74745" marT="74745" marB="3737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a:endParaRPr lang="en-US" sz="1400" cap="none" spc="0" dirty="0">
                        <a:solidFill>
                          <a:schemeClr val="tx1"/>
                        </a:solidFill>
                        <a:effectLst/>
                      </a:endParaRPr>
                    </a:p>
                    <a:p>
                      <a:pPr algn="ctr" rtl="0" fontAlgn="base"/>
                      <a:r>
                        <a:rPr lang="en-US" sz="1400" cap="none" spc="0" dirty="0">
                          <a:solidFill>
                            <a:schemeClr val="tx1"/>
                          </a:solidFill>
                          <a:effectLst/>
                        </a:rPr>
                        <a:t>0.00 </a:t>
                      </a:r>
                    </a:p>
                  </a:txBody>
                  <a:tcPr marL="74745" marR="74745" marT="74745" marB="3737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a:endParaRPr lang="en-US" sz="1400" cap="none" spc="0" dirty="0">
                        <a:solidFill>
                          <a:schemeClr val="tx1"/>
                        </a:solidFill>
                        <a:effectLst/>
                      </a:endParaRPr>
                    </a:p>
                    <a:p>
                      <a:pPr algn="ctr" rtl="0" fontAlgn="base"/>
                      <a:r>
                        <a:rPr lang="en-US" sz="1400" cap="none" spc="0" dirty="0">
                          <a:solidFill>
                            <a:schemeClr val="tx1"/>
                          </a:solidFill>
                          <a:effectLst/>
                        </a:rPr>
                        <a:t>0.00 </a:t>
                      </a:r>
                    </a:p>
                  </a:txBody>
                  <a:tcPr marL="74745" marR="74745" marT="74745" marB="3737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t"/>
                      <a:endParaRPr lang="en-US" sz="1400" cap="none" spc="0" dirty="0">
                        <a:solidFill>
                          <a:schemeClr val="tx1"/>
                        </a:solidFill>
                        <a:effectLst/>
                      </a:endParaRPr>
                    </a:p>
                    <a:p>
                      <a:pPr algn="ctr" rtl="0" fontAlgn="base"/>
                      <a:r>
                        <a:rPr lang="en-US" sz="1400" cap="none" spc="0" dirty="0">
                          <a:solidFill>
                            <a:schemeClr val="tx1"/>
                          </a:solidFill>
                          <a:effectLst/>
                        </a:rPr>
                        <a:t>1.00 </a:t>
                      </a:r>
                    </a:p>
                  </a:txBody>
                  <a:tcPr marL="74745" marR="74745" marT="74745" marB="37373">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9784984"/>
                  </a:ext>
                </a:extLst>
              </a:tr>
              <a:tr h="1014047">
                <a:tc>
                  <a:txBody>
                    <a:bodyPr/>
                    <a:lstStyle/>
                    <a:p>
                      <a:pPr fontAlgn="t"/>
                      <a:endParaRPr lang="en-US" sz="1400" b="1" cap="none" spc="0" dirty="0">
                        <a:solidFill>
                          <a:schemeClr val="tx1"/>
                        </a:solidFill>
                        <a:effectLst/>
                      </a:endParaRPr>
                    </a:p>
                    <a:p>
                      <a:pPr rtl="0" fontAlgn="base"/>
                      <a:r>
                        <a:rPr lang="en-US" sz="1400" b="1" cap="none" spc="0" dirty="0">
                          <a:solidFill>
                            <a:schemeClr val="tx1"/>
                          </a:solidFill>
                          <a:effectLst/>
                        </a:rPr>
                        <a:t>XGBoost Regressor  </a:t>
                      </a:r>
                    </a:p>
                    <a:p>
                      <a:pPr marL="342900" lvl="0" indent="-342900" rtl="0" fontAlgn="base">
                        <a:buFont typeface="Arial" panose="020B0604020202020204" pitchFamily="34" charset="0"/>
                        <a:buChar char="•"/>
                      </a:pPr>
                      <a:r>
                        <a:rPr lang="en-US" sz="1400" b="1" cap="none" spc="0" dirty="0">
                          <a:solidFill>
                            <a:schemeClr val="tx1"/>
                          </a:solidFill>
                          <a:effectLst/>
                        </a:rPr>
                        <a:t>5 Best Features </a:t>
                      </a:r>
                    </a:p>
                    <a:p>
                      <a:pPr marL="342900" lvl="0" indent="-342900" rtl="0" fontAlgn="base">
                        <a:buFont typeface="Arial" panose="020B0604020202020204" pitchFamily="34" charset="0"/>
                        <a:buChar char="•"/>
                      </a:pPr>
                      <a:r>
                        <a:rPr lang="en-US" sz="1400" b="1" cap="none" spc="0" dirty="0" err="1">
                          <a:solidFill>
                            <a:schemeClr val="tx1"/>
                          </a:solidFill>
                          <a:effectLst/>
                        </a:rPr>
                        <a:t>click_rate</a:t>
                      </a:r>
                      <a:r>
                        <a:rPr lang="en-US" sz="1400" b="1" cap="none" spc="0" dirty="0">
                          <a:solidFill>
                            <a:schemeClr val="tx1"/>
                          </a:solidFill>
                          <a:effectLst/>
                        </a:rPr>
                        <a:t> transformed to its log </a:t>
                      </a:r>
                      <a:endParaRPr lang="en-US" sz="1400" b="1" cap="none" spc="0">
                        <a:solidFill>
                          <a:schemeClr val="tx1"/>
                        </a:solidFill>
                        <a:effectLst/>
                        <a:latin typeface="Calibri"/>
                      </a:endParaRPr>
                    </a:p>
                  </a:txBody>
                  <a:tcPr marL="74745" marR="74745" marT="74745" marB="37373">
                    <a:lnL w="12700" cmpd="sng">
                      <a:noFill/>
                      <a:prstDash val="solid"/>
                    </a:lnL>
                    <a:lnR w="12700" cmpd="sng">
                      <a:noFill/>
                      <a:prstDash val="solid"/>
                    </a:lnR>
                    <a:lnT w="12700" cmpd="sng">
                      <a:noFill/>
                      <a:prstDash val="solid"/>
                    </a:lnT>
                    <a:lnB w="12700" cmpd="sng">
                      <a:noFill/>
                      <a:prstDash val="solid"/>
                    </a:lnB>
                    <a:noFill/>
                  </a:tcPr>
                </a:tc>
                <a:tc>
                  <a:txBody>
                    <a:bodyPr/>
                    <a:lstStyle/>
                    <a:p>
                      <a:pPr fontAlgn="t"/>
                      <a:endParaRPr lang="en-US" sz="1400" cap="none" spc="0" dirty="0">
                        <a:solidFill>
                          <a:schemeClr val="tx1"/>
                        </a:solidFill>
                        <a:effectLst/>
                      </a:endParaRPr>
                    </a:p>
                    <a:p>
                      <a:pPr algn="ctr" rtl="0" fontAlgn="base"/>
                      <a:r>
                        <a:rPr lang="en-US" sz="1400" cap="none" spc="0" dirty="0">
                          <a:solidFill>
                            <a:schemeClr val="tx1"/>
                          </a:solidFill>
                          <a:effectLst/>
                        </a:rPr>
                        <a:t>0.08 </a:t>
                      </a:r>
                    </a:p>
                  </a:txBody>
                  <a:tcPr marL="74745" marR="74745" marT="74745" marB="37373">
                    <a:lnL w="12700" cmpd="sng">
                      <a:noFill/>
                      <a:prstDash val="solid"/>
                    </a:lnL>
                    <a:lnR w="12700" cmpd="sng">
                      <a:noFill/>
                      <a:prstDash val="solid"/>
                    </a:lnR>
                    <a:lnT w="12700" cmpd="sng">
                      <a:noFill/>
                      <a:prstDash val="solid"/>
                    </a:lnT>
                    <a:lnB w="12700" cmpd="sng">
                      <a:noFill/>
                      <a:prstDash val="solid"/>
                    </a:lnB>
                    <a:noFill/>
                  </a:tcPr>
                </a:tc>
                <a:tc>
                  <a:txBody>
                    <a:bodyPr/>
                    <a:lstStyle/>
                    <a:p>
                      <a:pPr fontAlgn="t"/>
                      <a:endParaRPr lang="en-US" sz="1400" cap="none" spc="0" dirty="0">
                        <a:solidFill>
                          <a:schemeClr val="tx1"/>
                        </a:solidFill>
                        <a:effectLst/>
                      </a:endParaRPr>
                    </a:p>
                    <a:p>
                      <a:pPr algn="ctr" rtl="0" fontAlgn="base"/>
                      <a:r>
                        <a:rPr lang="en-US" sz="1400" cap="none" spc="0" dirty="0">
                          <a:solidFill>
                            <a:schemeClr val="tx1"/>
                          </a:solidFill>
                          <a:effectLst/>
                        </a:rPr>
                        <a:t>0.10 </a:t>
                      </a:r>
                    </a:p>
                  </a:txBody>
                  <a:tcPr marL="74745" marR="74745" marT="74745" marB="37373">
                    <a:lnL w="12700" cmpd="sng">
                      <a:noFill/>
                      <a:prstDash val="solid"/>
                    </a:lnL>
                    <a:lnR w="12700" cmpd="sng">
                      <a:noFill/>
                      <a:prstDash val="solid"/>
                    </a:lnR>
                    <a:lnT w="12700" cmpd="sng">
                      <a:noFill/>
                      <a:prstDash val="solid"/>
                    </a:lnT>
                    <a:lnB w="12700" cmpd="sng">
                      <a:noFill/>
                      <a:prstDash val="solid"/>
                    </a:lnB>
                    <a:noFill/>
                  </a:tcPr>
                </a:tc>
                <a:tc>
                  <a:txBody>
                    <a:bodyPr/>
                    <a:lstStyle/>
                    <a:p>
                      <a:pPr fontAlgn="t"/>
                      <a:endParaRPr lang="en-US" sz="1400" cap="none" spc="0" dirty="0">
                        <a:solidFill>
                          <a:schemeClr val="tx1"/>
                        </a:solidFill>
                        <a:effectLst/>
                      </a:endParaRPr>
                    </a:p>
                    <a:p>
                      <a:pPr algn="ctr" rtl="0" fontAlgn="base"/>
                      <a:r>
                        <a:rPr lang="en-US" sz="1400" cap="none" spc="0" dirty="0">
                          <a:solidFill>
                            <a:schemeClr val="tx1"/>
                          </a:solidFill>
                          <a:effectLst/>
                        </a:rPr>
                        <a:t>0.00 </a:t>
                      </a:r>
                    </a:p>
                  </a:txBody>
                  <a:tcPr marL="74745" marR="74745" marT="74745" marB="37373">
                    <a:lnL w="12700" cmpd="sng">
                      <a:noFill/>
                      <a:prstDash val="solid"/>
                    </a:lnL>
                    <a:lnR w="12700" cmpd="sng">
                      <a:noFill/>
                      <a:prstDash val="solid"/>
                    </a:lnR>
                    <a:lnT w="12700" cmpd="sng">
                      <a:noFill/>
                      <a:prstDash val="solid"/>
                    </a:lnT>
                    <a:lnB w="12700" cmpd="sng">
                      <a:noFill/>
                      <a:prstDash val="solid"/>
                    </a:lnB>
                    <a:noFill/>
                  </a:tcPr>
                </a:tc>
                <a:tc>
                  <a:txBody>
                    <a:bodyPr/>
                    <a:lstStyle/>
                    <a:p>
                      <a:pPr fontAlgn="t"/>
                      <a:endParaRPr lang="en-US" sz="1400" cap="none" spc="0" dirty="0">
                        <a:solidFill>
                          <a:schemeClr val="tx1"/>
                        </a:solidFill>
                        <a:effectLst/>
                      </a:endParaRPr>
                    </a:p>
                    <a:p>
                      <a:pPr algn="ctr" rtl="0" fontAlgn="base"/>
                      <a:r>
                        <a:rPr lang="en-US" sz="1400" cap="none" spc="0" dirty="0">
                          <a:solidFill>
                            <a:schemeClr val="tx1"/>
                          </a:solidFill>
                          <a:effectLst/>
                        </a:rPr>
                        <a:t>0.07 </a:t>
                      </a:r>
                    </a:p>
                  </a:txBody>
                  <a:tcPr marL="74745" marR="74745" marT="74745" marB="37373">
                    <a:lnL w="12700" cmpd="sng">
                      <a:noFill/>
                      <a:prstDash val="solid"/>
                    </a:lnL>
                    <a:lnR w="12700" cmpd="sng">
                      <a:noFill/>
                      <a:prstDash val="solid"/>
                    </a:lnR>
                    <a:lnT w="12700" cmpd="sng">
                      <a:noFill/>
                      <a:prstDash val="solid"/>
                    </a:lnT>
                    <a:lnB w="12700" cmpd="sng">
                      <a:noFill/>
                      <a:prstDash val="solid"/>
                    </a:lnB>
                    <a:noFill/>
                  </a:tcPr>
                </a:tc>
                <a:tc>
                  <a:txBody>
                    <a:bodyPr/>
                    <a:lstStyle/>
                    <a:p>
                      <a:pPr fontAlgn="t"/>
                      <a:endParaRPr lang="en-US" sz="1400" cap="none" spc="0" dirty="0">
                        <a:solidFill>
                          <a:schemeClr val="tx1"/>
                        </a:solidFill>
                        <a:effectLst/>
                      </a:endParaRPr>
                    </a:p>
                    <a:p>
                      <a:pPr algn="ctr" rtl="0" fontAlgn="base"/>
                      <a:r>
                        <a:rPr lang="en-US" sz="1400" cap="none" spc="0" dirty="0">
                          <a:solidFill>
                            <a:schemeClr val="tx1"/>
                          </a:solidFill>
                          <a:effectLst/>
                        </a:rPr>
                        <a:t>0.07 </a:t>
                      </a:r>
                    </a:p>
                  </a:txBody>
                  <a:tcPr marL="74745" marR="74745" marT="74745" marB="3737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26584359"/>
                  </a:ext>
                </a:extLst>
              </a:tr>
            </a:tbl>
          </a:graphicData>
        </a:graphic>
      </p:graphicFrame>
    </p:spTree>
    <p:extLst>
      <p:ext uri="{BB962C8B-B14F-4D97-AF65-F5344CB8AC3E}">
        <p14:creationId xmlns:p14="http://schemas.microsoft.com/office/powerpoint/2010/main" val="3428312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91A4D6-3D27-7499-B920-2A084DD50C04}"/>
              </a:ext>
            </a:extLst>
          </p:cNvPr>
          <p:cNvSpPr>
            <a:spLocks noGrp="1"/>
          </p:cNvSpPr>
          <p:nvPr>
            <p:ph type="title"/>
          </p:nvPr>
        </p:nvSpPr>
        <p:spPr>
          <a:xfrm>
            <a:off x="521208" y="976160"/>
            <a:ext cx="11155680" cy="1636411"/>
          </a:xfrm>
        </p:spPr>
        <p:txBody>
          <a:bodyPr>
            <a:normAutofit/>
          </a:bodyPr>
          <a:lstStyle/>
          <a:p>
            <a:r>
              <a:rPr lang="en-US"/>
              <a:t>Results</a:t>
            </a:r>
          </a:p>
        </p:txBody>
      </p:sp>
      <p:sp>
        <p:nvSpPr>
          <p:cNvPr id="34" name="Rectangle 33">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41CFF2B8-AD4C-B0F1-A9B9-D5BEA3852378}"/>
              </a:ext>
            </a:extLst>
          </p:cNvPr>
          <p:cNvGraphicFramePr>
            <a:graphicFrameLocks noGrp="1"/>
          </p:cNvGraphicFramePr>
          <p:nvPr>
            <p:ph idx="1"/>
            <p:extLst>
              <p:ext uri="{D42A27DB-BD31-4B8C-83A1-F6EECF244321}">
                <p14:modId xmlns:p14="http://schemas.microsoft.com/office/powerpoint/2010/main" val="2559672068"/>
              </p:ext>
            </p:extLst>
          </p:nvPr>
        </p:nvGraphicFramePr>
        <p:xfrm>
          <a:off x="506855" y="2340493"/>
          <a:ext cx="11155680" cy="35176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2941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50C084C-2967-474A-B5F9-270F1FB43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42BF11-E939-0B3D-9D49-78766CA30827}"/>
              </a:ext>
            </a:extLst>
          </p:cNvPr>
          <p:cNvSpPr>
            <a:spLocks noGrp="1"/>
          </p:cNvSpPr>
          <p:nvPr>
            <p:ph type="title"/>
          </p:nvPr>
        </p:nvSpPr>
        <p:spPr>
          <a:xfrm>
            <a:off x="517870" y="976160"/>
            <a:ext cx="5021183" cy="1934172"/>
          </a:xfrm>
        </p:spPr>
        <p:txBody>
          <a:bodyPr>
            <a:normAutofit/>
          </a:bodyPr>
          <a:lstStyle/>
          <a:p>
            <a:r>
              <a:rPr lang="en-US" sz="4200"/>
              <a:t>Recommendations</a:t>
            </a:r>
          </a:p>
        </p:txBody>
      </p:sp>
      <p:sp>
        <p:nvSpPr>
          <p:cNvPr id="39" name="Rectangle 38">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D63615-89D6-DCA8-45E5-0A6BFD60884D}"/>
              </a:ext>
            </a:extLst>
          </p:cNvPr>
          <p:cNvSpPr>
            <a:spLocks noGrp="1"/>
          </p:cNvSpPr>
          <p:nvPr>
            <p:ph idx="1"/>
          </p:nvPr>
        </p:nvSpPr>
        <p:spPr>
          <a:xfrm>
            <a:off x="98356" y="1831836"/>
            <a:ext cx="6366477" cy="4627103"/>
          </a:xfrm>
        </p:spPr>
        <p:txBody>
          <a:bodyPr vert="horz" lIns="91440" tIns="45720" rIns="91440" bIns="45720" rtlCol="0" anchor="t">
            <a:normAutofit/>
          </a:bodyPr>
          <a:lstStyle/>
          <a:p>
            <a:pPr marL="0" lvl="1" indent="0">
              <a:lnSpc>
                <a:spcPct val="100000"/>
              </a:lnSpc>
              <a:buNone/>
            </a:pPr>
            <a:r>
              <a:rPr lang="en-US" sz="2000" b="1" dirty="0">
                <a:ea typeface="+mn-lt"/>
                <a:cs typeface="+mn-lt"/>
              </a:rPr>
              <a:t>When advising the Product Team on how to develop a successful email campaign, these are the recommendations:</a:t>
            </a:r>
            <a:endParaRPr lang="en-US" sz="2000" dirty="0"/>
          </a:p>
          <a:p>
            <a:pPr marL="617220" lvl="2" indent="-342900">
              <a:lnSpc>
                <a:spcPct val="100000"/>
              </a:lnSpc>
              <a:buFont typeface="Arial" panose="020B0604020202020204" pitchFamily="34" charset="0"/>
              <a:buChar char="•"/>
            </a:pPr>
            <a:r>
              <a:rPr lang="en-US" sz="2000" dirty="0">
                <a:ea typeface="+mn-lt"/>
                <a:cs typeface="+mn-lt"/>
              </a:rPr>
              <a:t>The XGBoost regression model with </a:t>
            </a:r>
            <a:r>
              <a:rPr lang="en-US" sz="2000" dirty="0" err="1">
                <a:ea typeface="+mn-lt"/>
                <a:cs typeface="+mn-lt"/>
              </a:rPr>
              <a:t>click_rate</a:t>
            </a:r>
            <a:r>
              <a:rPr lang="en-US" sz="2000" dirty="0">
                <a:ea typeface="+mn-lt"/>
                <a:cs typeface="+mn-lt"/>
              </a:rPr>
              <a:t> (target variable) transformed to log </a:t>
            </a:r>
            <a:r>
              <a:rPr lang="en-US" sz="2000" b="1" dirty="0">
                <a:ea typeface="+mn-lt"/>
                <a:cs typeface="+mn-lt"/>
              </a:rPr>
              <a:t>should be moved forward as the model of choice</a:t>
            </a:r>
            <a:r>
              <a:rPr lang="en-US" sz="2000" dirty="0">
                <a:ea typeface="+mn-lt"/>
                <a:cs typeface="+mn-lt"/>
              </a:rPr>
              <a:t> as the model performance (R2) was excellent</a:t>
            </a:r>
          </a:p>
          <a:p>
            <a:pPr marL="617220" lvl="2" indent="-342900">
              <a:lnSpc>
                <a:spcPct val="100000"/>
              </a:lnSpc>
              <a:buFont typeface="Arial" panose="020B0604020202020204" pitchFamily="34" charset="0"/>
              <a:buChar char="•"/>
            </a:pPr>
            <a:r>
              <a:rPr lang="en-US" sz="2000" dirty="0">
                <a:ea typeface="+mn-lt"/>
                <a:cs typeface="+mn-lt"/>
              </a:rPr>
              <a:t>When creating new email campaigns and before sending them out, it is advised to</a:t>
            </a:r>
            <a:r>
              <a:rPr lang="en-US" sz="2000" b="1" dirty="0">
                <a:ea typeface="+mn-lt"/>
                <a:cs typeface="+mn-lt"/>
              </a:rPr>
              <a:t> enter in the email campaign feature information into the model and review the predicted click-through rate</a:t>
            </a:r>
            <a:r>
              <a:rPr lang="en-US" sz="2000" dirty="0">
                <a:ea typeface="+mn-lt"/>
                <a:cs typeface="+mn-lt"/>
              </a:rPr>
              <a:t> and ensure the rate is </a:t>
            </a:r>
            <a:r>
              <a:rPr lang="en-US" sz="2000" b="1" dirty="0">
                <a:ea typeface="+mn-lt"/>
                <a:cs typeface="+mn-lt"/>
              </a:rPr>
              <a:t>2.5%</a:t>
            </a:r>
            <a:r>
              <a:rPr lang="en-US" sz="2000" dirty="0">
                <a:ea typeface="+mn-lt"/>
                <a:cs typeface="+mn-lt"/>
              </a:rPr>
              <a:t> or above</a:t>
            </a:r>
            <a:endParaRPr lang="en-US" sz="2000" dirty="0"/>
          </a:p>
        </p:txBody>
      </p:sp>
      <p:pic>
        <p:nvPicPr>
          <p:cNvPr id="6" name="Picture 5" descr="Icon&#10;&#10;Description automatically generated">
            <a:extLst>
              <a:ext uri="{FF2B5EF4-FFF2-40B4-BE49-F238E27FC236}">
                <a16:creationId xmlns:a16="http://schemas.microsoft.com/office/drawing/2014/main" id="{971C9AD3-9915-8664-F1E3-799D18C7CA60}"/>
              </a:ext>
            </a:extLst>
          </p:cNvPr>
          <p:cNvPicPr>
            <a:picLocks noChangeAspect="1"/>
          </p:cNvPicPr>
          <p:nvPr/>
        </p:nvPicPr>
        <p:blipFill rotWithShape="1">
          <a:blip r:embed="rId3"/>
          <a:srcRect l="16182" r="18813" b="2"/>
          <a:stretch/>
        </p:blipFill>
        <p:spPr>
          <a:xfrm>
            <a:off x="6662167" y="657369"/>
            <a:ext cx="4994209" cy="5531495"/>
          </a:xfrm>
          <a:prstGeom prst="rect">
            <a:avLst/>
          </a:prstGeom>
        </p:spPr>
      </p:pic>
    </p:spTree>
    <p:extLst>
      <p:ext uri="{BB962C8B-B14F-4D97-AF65-F5344CB8AC3E}">
        <p14:creationId xmlns:p14="http://schemas.microsoft.com/office/powerpoint/2010/main" val="7899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42BF11-E939-0B3D-9D49-78766CA30827}"/>
              </a:ext>
            </a:extLst>
          </p:cNvPr>
          <p:cNvSpPr>
            <a:spLocks noGrp="1"/>
          </p:cNvSpPr>
          <p:nvPr>
            <p:ph type="title"/>
          </p:nvPr>
        </p:nvSpPr>
        <p:spPr>
          <a:xfrm>
            <a:off x="6652947" y="735528"/>
            <a:ext cx="5021183" cy="630751"/>
          </a:xfrm>
        </p:spPr>
        <p:txBody>
          <a:bodyPr>
            <a:normAutofit fontScale="90000"/>
          </a:bodyPr>
          <a:lstStyle/>
          <a:p>
            <a:r>
              <a:rPr lang="en-US" sz="4200"/>
              <a:t>Recommendations</a:t>
            </a:r>
          </a:p>
        </p:txBody>
      </p:sp>
      <p:sp>
        <p:nvSpPr>
          <p:cNvPr id="28" name="Rectangle 27">
            <a:extLst>
              <a:ext uri="{FF2B5EF4-FFF2-40B4-BE49-F238E27FC236}">
                <a16:creationId xmlns:a16="http://schemas.microsoft.com/office/drawing/2014/main" id="{C1F1676C-F2A4-4F2A-95E0-0AAB69957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2947"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D63615-89D6-DCA8-45E5-0A6BFD60884D}"/>
              </a:ext>
            </a:extLst>
          </p:cNvPr>
          <p:cNvSpPr>
            <a:spLocks noGrp="1"/>
          </p:cNvSpPr>
          <p:nvPr>
            <p:ph idx="1"/>
          </p:nvPr>
        </p:nvSpPr>
        <p:spPr>
          <a:xfrm>
            <a:off x="6512579" y="1327727"/>
            <a:ext cx="5286077" cy="5472739"/>
          </a:xfrm>
        </p:spPr>
        <p:txBody>
          <a:bodyPr vert="horz" lIns="91440" tIns="45720" rIns="91440" bIns="45720" rtlCol="0" anchor="t">
            <a:noAutofit/>
          </a:bodyPr>
          <a:lstStyle/>
          <a:p>
            <a:pPr marL="0" lvl="1" indent="0">
              <a:buNone/>
            </a:pPr>
            <a:r>
              <a:rPr lang="en-US" sz="2000" dirty="0">
                <a:ea typeface="+mn-lt"/>
                <a:cs typeface="+mn-lt"/>
              </a:rPr>
              <a:t>It is also recommended to focus on the features that are </a:t>
            </a:r>
            <a:r>
              <a:rPr lang="en-US" sz="2000" b="1" dirty="0">
                <a:ea typeface="+mn-lt"/>
                <a:cs typeface="+mn-lt"/>
              </a:rPr>
              <a:t>positively correlated with click-through rate</a:t>
            </a:r>
            <a:r>
              <a:rPr lang="en-US" sz="2000" dirty="0">
                <a:ea typeface="+mn-lt"/>
                <a:cs typeface="+mn-lt"/>
              </a:rPr>
              <a:t> when creating new email campaigns:</a:t>
            </a:r>
          </a:p>
          <a:p>
            <a:pPr marL="731520" lvl="2" indent="-457200">
              <a:buAutoNum type="arabicPeriod"/>
            </a:pPr>
            <a:r>
              <a:rPr lang="en-US" sz="2000" dirty="0">
                <a:ea typeface="+mn-lt"/>
                <a:cs typeface="+mn-lt"/>
              </a:rPr>
              <a:t>Mean Paragraph Length of email body</a:t>
            </a:r>
          </a:p>
          <a:p>
            <a:pPr marL="731520" lvl="2" indent="-457200">
              <a:buAutoNum type="arabicPeriod"/>
            </a:pPr>
            <a:r>
              <a:rPr lang="en-US" sz="2000" dirty="0">
                <a:ea typeface="+mn-lt"/>
                <a:cs typeface="+mn-lt"/>
              </a:rPr>
              <a:t>Day of the week the email campaign is sent</a:t>
            </a:r>
          </a:p>
          <a:p>
            <a:pPr marL="731520" lvl="2" indent="-457200">
              <a:buAutoNum type="arabicPeriod"/>
            </a:pPr>
            <a:r>
              <a:rPr lang="en-US" sz="2000" dirty="0">
                <a:ea typeface="+mn-lt"/>
                <a:cs typeface="+mn-lt"/>
              </a:rPr>
              <a:t>Type of Product</a:t>
            </a:r>
          </a:p>
          <a:p>
            <a:pPr marL="342900" indent="-342900">
              <a:lnSpc>
                <a:spcPct val="100000"/>
              </a:lnSpc>
              <a:buChar char="•"/>
            </a:pPr>
            <a:endParaRPr lang="en-US" b="1" dirty="0">
              <a:ea typeface="+mn-lt"/>
              <a:cs typeface="+mn-lt"/>
            </a:endParaRPr>
          </a:p>
        </p:txBody>
      </p:sp>
      <p:sp>
        <p:nvSpPr>
          <p:cNvPr id="30" name="Rectangle 29">
            <a:extLst>
              <a:ext uri="{FF2B5EF4-FFF2-40B4-BE49-F238E27FC236}">
                <a16:creationId xmlns:a16="http://schemas.microsoft.com/office/drawing/2014/main" id="{9322A652-16AB-4D19-AA9B-F65C11236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Icon&#10;&#10;Description automatically generated">
            <a:extLst>
              <a:ext uri="{FF2B5EF4-FFF2-40B4-BE49-F238E27FC236}">
                <a16:creationId xmlns:a16="http://schemas.microsoft.com/office/drawing/2014/main" id="{B19E75C8-CEAF-4E07-FD33-A01426249F0B}"/>
              </a:ext>
            </a:extLst>
          </p:cNvPr>
          <p:cNvPicPr>
            <a:picLocks noChangeAspect="1"/>
          </p:cNvPicPr>
          <p:nvPr/>
        </p:nvPicPr>
        <p:blipFill>
          <a:blip r:embed="rId2"/>
          <a:stretch>
            <a:fillRect/>
          </a:stretch>
        </p:blipFill>
        <p:spPr>
          <a:xfrm>
            <a:off x="518932" y="1120099"/>
            <a:ext cx="5530769" cy="3990838"/>
          </a:xfrm>
          <a:prstGeom prst="rect">
            <a:avLst/>
          </a:prstGeom>
        </p:spPr>
      </p:pic>
    </p:spTree>
    <p:extLst>
      <p:ext uri="{BB962C8B-B14F-4D97-AF65-F5344CB8AC3E}">
        <p14:creationId xmlns:p14="http://schemas.microsoft.com/office/powerpoint/2010/main" val="1918128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71C9B5-E80D-9E8A-A000-7A7BEE898993}"/>
              </a:ext>
            </a:extLst>
          </p:cNvPr>
          <p:cNvSpPr>
            <a:spLocks noGrp="1"/>
          </p:cNvSpPr>
          <p:nvPr>
            <p:ph type="title"/>
          </p:nvPr>
        </p:nvSpPr>
        <p:spPr>
          <a:xfrm>
            <a:off x="6652947" y="976160"/>
            <a:ext cx="5021183" cy="1934172"/>
          </a:xfrm>
        </p:spPr>
        <p:txBody>
          <a:bodyPr>
            <a:normAutofit/>
          </a:bodyPr>
          <a:lstStyle/>
          <a:p>
            <a:r>
              <a:rPr lang="en-US" dirty="0">
                <a:ea typeface="+mj-lt"/>
                <a:cs typeface="+mj-lt"/>
              </a:rPr>
              <a:t>Email Campaigns</a:t>
            </a:r>
          </a:p>
        </p:txBody>
      </p:sp>
      <p:sp>
        <p:nvSpPr>
          <p:cNvPr id="43" name="Rectangle 42">
            <a:extLst>
              <a:ext uri="{FF2B5EF4-FFF2-40B4-BE49-F238E27FC236}">
                <a16:creationId xmlns:a16="http://schemas.microsoft.com/office/drawing/2014/main" id="{C1F1676C-F2A4-4F2A-95E0-0AAB69957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2947"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CF154C-10C1-5C39-9B2C-63F4985F38DC}"/>
              </a:ext>
            </a:extLst>
          </p:cNvPr>
          <p:cNvSpPr>
            <a:spLocks noGrp="1"/>
          </p:cNvSpPr>
          <p:nvPr>
            <p:ph idx="1"/>
          </p:nvPr>
        </p:nvSpPr>
        <p:spPr>
          <a:xfrm>
            <a:off x="6652947" y="2979387"/>
            <a:ext cx="4945183" cy="3016294"/>
          </a:xfrm>
        </p:spPr>
        <p:txBody>
          <a:bodyPr vert="horz" lIns="91440" tIns="45720" rIns="91440" bIns="45720" rtlCol="0" anchor="t">
            <a:noAutofit/>
          </a:bodyPr>
          <a:lstStyle/>
          <a:p>
            <a:pPr>
              <a:lnSpc>
                <a:spcPct val="100000"/>
              </a:lnSpc>
              <a:buChar char="•"/>
            </a:pPr>
            <a:r>
              <a:rPr lang="en-US" sz="2400" dirty="0">
                <a:ea typeface="+mn-lt"/>
                <a:cs typeface="+mn-lt"/>
              </a:rPr>
              <a:t> "An </a:t>
            </a:r>
            <a:r>
              <a:rPr lang="en-US" sz="2400" b="1" dirty="0">
                <a:ea typeface="+mn-lt"/>
                <a:cs typeface="+mn-lt"/>
              </a:rPr>
              <a:t>email campaign is a sequence of marketing efforts that contacts multiple recipients at once</a:t>
            </a:r>
            <a:r>
              <a:rPr lang="en-US" sz="2400" dirty="0">
                <a:ea typeface="+mn-lt"/>
                <a:cs typeface="+mn-lt"/>
              </a:rPr>
              <a:t>. Email campaigns are designed to </a:t>
            </a:r>
            <a:r>
              <a:rPr lang="en-US" sz="2400" b="1" dirty="0">
                <a:ea typeface="+mn-lt"/>
                <a:cs typeface="+mn-lt"/>
              </a:rPr>
              <a:t>reach out to subscribers</a:t>
            </a:r>
            <a:r>
              <a:rPr lang="en-US" sz="2400" dirty="0">
                <a:ea typeface="+mn-lt"/>
                <a:cs typeface="+mn-lt"/>
              </a:rPr>
              <a:t> at the best time and </a:t>
            </a:r>
            <a:r>
              <a:rPr lang="en-US" sz="2400" b="1" dirty="0">
                <a:ea typeface="+mn-lt"/>
                <a:cs typeface="+mn-lt"/>
              </a:rPr>
              <a:t>provide valuable content and relevant offers</a:t>
            </a:r>
            <a:r>
              <a:rPr lang="en-US" sz="2400" dirty="0">
                <a:ea typeface="+mn-lt"/>
                <a:cs typeface="+mn-lt"/>
              </a:rPr>
              <a:t>." (SendPulse, 2022)</a:t>
            </a:r>
          </a:p>
          <a:p>
            <a:pPr>
              <a:lnSpc>
                <a:spcPct val="100000"/>
              </a:lnSpc>
            </a:pPr>
            <a:endParaRPr lang="en-US" sz="1400"/>
          </a:p>
          <a:p>
            <a:pPr>
              <a:lnSpc>
                <a:spcPct val="100000"/>
              </a:lnSpc>
              <a:buChar char="•"/>
            </a:pPr>
            <a:endParaRPr lang="en-US" sz="1400"/>
          </a:p>
          <a:p>
            <a:pPr>
              <a:lnSpc>
                <a:spcPct val="100000"/>
              </a:lnSpc>
              <a:buChar char="•"/>
            </a:pPr>
            <a:endParaRPr lang="en-US" sz="1400"/>
          </a:p>
        </p:txBody>
      </p:sp>
      <p:sp>
        <p:nvSpPr>
          <p:cNvPr id="45" name="Rectangle 44">
            <a:extLst>
              <a:ext uri="{FF2B5EF4-FFF2-40B4-BE49-F238E27FC236}">
                <a16:creationId xmlns:a16="http://schemas.microsoft.com/office/drawing/2014/main" id="{9322A652-16AB-4D19-AA9B-F65C11236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9F72FDD6-2E97-6CBD-E35F-01F1AE84A28D}"/>
              </a:ext>
            </a:extLst>
          </p:cNvPr>
          <p:cNvPicPr>
            <a:picLocks noChangeAspect="1"/>
          </p:cNvPicPr>
          <p:nvPr/>
        </p:nvPicPr>
        <p:blipFill>
          <a:blip r:embed="rId3"/>
          <a:stretch>
            <a:fillRect/>
          </a:stretch>
        </p:blipFill>
        <p:spPr>
          <a:xfrm>
            <a:off x="313385" y="1206603"/>
            <a:ext cx="5780466" cy="3672059"/>
          </a:xfrm>
          <a:prstGeom prst="rect">
            <a:avLst/>
          </a:prstGeom>
        </p:spPr>
      </p:pic>
    </p:spTree>
    <p:extLst>
      <p:ext uri="{BB962C8B-B14F-4D97-AF65-F5344CB8AC3E}">
        <p14:creationId xmlns:p14="http://schemas.microsoft.com/office/powerpoint/2010/main" val="1757636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1EDBAD4-CA8E-4A37-A91C-CF0FBC51CD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0B407B-2E1B-706A-2925-2F52C3064180}"/>
              </a:ext>
            </a:extLst>
          </p:cNvPr>
          <p:cNvSpPr>
            <a:spLocks noGrp="1"/>
          </p:cNvSpPr>
          <p:nvPr>
            <p:ph type="title"/>
          </p:nvPr>
        </p:nvSpPr>
        <p:spPr>
          <a:xfrm>
            <a:off x="517870" y="802540"/>
            <a:ext cx="6144230" cy="1934172"/>
          </a:xfrm>
        </p:spPr>
        <p:txBody>
          <a:bodyPr>
            <a:normAutofit/>
          </a:bodyPr>
          <a:lstStyle/>
          <a:p>
            <a:r>
              <a:rPr lang="en-US" dirty="0"/>
              <a:t>Ethical Implications</a:t>
            </a:r>
          </a:p>
        </p:txBody>
      </p:sp>
      <p:sp>
        <p:nvSpPr>
          <p:cNvPr id="28" name="Rectangle 2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0F91217-F6BF-9CEC-C3C9-0E19CE16A228}"/>
              </a:ext>
            </a:extLst>
          </p:cNvPr>
          <p:cNvSpPr>
            <a:spLocks noGrp="1"/>
          </p:cNvSpPr>
          <p:nvPr>
            <p:ph idx="1"/>
          </p:nvPr>
        </p:nvSpPr>
        <p:spPr>
          <a:xfrm>
            <a:off x="382831" y="2400924"/>
            <a:ext cx="6126480" cy="4424546"/>
          </a:xfrm>
        </p:spPr>
        <p:txBody>
          <a:bodyPr vert="horz" lIns="91440" tIns="45720" rIns="91440" bIns="45720" rtlCol="0" anchor="t">
            <a:noAutofit/>
          </a:bodyPr>
          <a:lstStyle/>
          <a:p>
            <a:pPr lvl="1">
              <a:lnSpc>
                <a:spcPct val="100000"/>
              </a:lnSpc>
              <a:buFont typeface="Arial"/>
              <a:buChar char="•"/>
            </a:pPr>
            <a:r>
              <a:rPr lang="en-US" sz="2000" b="1" dirty="0">
                <a:ea typeface="+mn-lt"/>
                <a:cs typeface="+mn-lt"/>
              </a:rPr>
              <a:t>Ethically, it's important to not emphasize click-through rate so much that it causes the Product Team to inflate CTR,</a:t>
            </a:r>
            <a:r>
              <a:rPr lang="en-US" sz="2000" dirty="0">
                <a:ea typeface="+mn-lt"/>
                <a:cs typeface="+mn-lt"/>
              </a:rPr>
              <a:t> “Online advertising is facing a new form of challenge – the artificial inflation of click-through rates. We call this practice ‘</a:t>
            </a:r>
            <a:r>
              <a:rPr lang="en-US" sz="2000" b="1" dirty="0">
                <a:ea typeface="+mn-lt"/>
                <a:cs typeface="+mn-lt"/>
              </a:rPr>
              <a:t>cyber-rigging</a:t>
            </a:r>
            <a:r>
              <a:rPr lang="en-US" sz="2000" dirty="0">
                <a:ea typeface="+mn-lt"/>
                <a:cs typeface="+mn-lt"/>
              </a:rPr>
              <a:t>’.” (Fisher, 2006). </a:t>
            </a:r>
            <a:endParaRPr lang="en-US" sz="2000" dirty="0"/>
          </a:p>
          <a:p>
            <a:pPr lvl="1">
              <a:lnSpc>
                <a:spcPct val="100000"/>
              </a:lnSpc>
              <a:buFont typeface="Arial"/>
              <a:buChar char="•"/>
            </a:pPr>
            <a:r>
              <a:rPr lang="en-US" sz="2000" dirty="0">
                <a:ea typeface="+mn-lt"/>
                <a:cs typeface="+mn-lt"/>
              </a:rPr>
              <a:t>In analyzing this data,</a:t>
            </a:r>
            <a:r>
              <a:rPr lang="en-US" sz="2000" b="1" dirty="0">
                <a:ea typeface="+mn-lt"/>
                <a:cs typeface="+mn-lt"/>
              </a:rPr>
              <a:t> it's important to mention that the results should not be used to increase cyber-rigging and the Product Team should be made aware of this unethical practice</a:t>
            </a:r>
            <a:endParaRPr lang="en-US" sz="2000" dirty="0">
              <a:ea typeface="+mn-lt"/>
              <a:cs typeface="+mn-lt"/>
            </a:endParaRPr>
          </a:p>
        </p:txBody>
      </p:sp>
      <p:pic>
        <p:nvPicPr>
          <p:cNvPr id="4" name="Picture 4" descr="A picture containing watch&#10;&#10;Description automatically generated">
            <a:extLst>
              <a:ext uri="{FF2B5EF4-FFF2-40B4-BE49-F238E27FC236}">
                <a16:creationId xmlns:a16="http://schemas.microsoft.com/office/drawing/2014/main" id="{1EE7DFBD-525F-A092-D41F-51D3CD9C5B9F}"/>
              </a:ext>
            </a:extLst>
          </p:cNvPr>
          <p:cNvPicPr>
            <a:picLocks noChangeAspect="1"/>
          </p:cNvPicPr>
          <p:nvPr/>
        </p:nvPicPr>
        <p:blipFill rotWithShape="1">
          <a:blip r:embed="rId3"/>
          <a:srcRect l="16681" r="33030" b="-2"/>
          <a:stretch/>
        </p:blipFill>
        <p:spPr>
          <a:xfrm>
            <a:off x="7586236" y="657369"/>
            <a:ext cx="4081805" cy="5531495"/>
          </a:xfrm>
          <a:prstGeom prst="rect">
            <a:avLst/>
          </a:prstGeom>
        </p:spPr>
      </p:pic>
    </p:spTree>
    <p:extLst>
      <p:ext uri="{BB962C8B-B14F-4D97-AF65-F5344CB8AC3E}">
        <p14:creationId xmlns:p14="http://schemas.microsoft.com/office/powerpoint/2010/main" val="1628563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100DAA-5CE4-95CB-B1A9-D13414B7990D}"/>
              </a:ext>
            </a:extLst>
          </p:cNvPr>
          <p:cNvSpPr>
            <a:spLocks noGrp="1"/>
          </p:cNvSpPr>
          <p:nvPr>
            <p:ph type="title"/>
          </p:nvPr>
        </p:nvSpPr>
        <p:spPr>
          <a:xfrm>
            <a:off x="517868" y="775634"/>
            <a:ext cx="6134205" cy="791172"/>
          </a:xfrm>
        </p:spPr>
        <p:txBody>
          <a:bodyPr>
            <a:normAutofit fontScale="90000"/>
          </a:bodyPr>
          <a:lstStyle/>
          <a:p>
            <a:r>
              <a:rPr lang="en-US"/>
              <a:t>Next Steps</a:t>
            </a:r>
          </a:p>
        </p:txBody>
      </p:sp>
      <p:sp>
        <p:nvSpPr>
          <p:cNvPr id="11" name="Rectangle 10">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133035C-46AF-4B6B-A264-C0D48C50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8379" y="610900"/>
            <a:ext cx="393922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BB5BCE-8618-8813-1026-5189217EB655}"/>
              </a:ext>
            </a:extLst>
          </p:cNvPr>
          <p:cNvSpPr>
            <a:spLocks noGrp="1"/>
          </p:cNvSpPr>
          <p:nvPr>
            <p:ph idx="1"/>
          </p:nvPr>
        </p:nvSpPr>
        <p:spPr>
          <a:xfrm>
            <a:off x="6477864" y="747930"/>
            <a:ext cx="5711087" cy="3063905"/>
          </a:xfrm>
        </p:spPr>
        <p:txBody>
          <a:bodyPr vert="horz" lIns="91440" tIns="45720" rIns="91440" bIns="45720" rtlCol="0" anchor="t">
            <a:noAutofit/>
          </a:bodyPr>
          <a:lstStyle/>
          <a:p>
            <a:pPr marL="0" lvl="1" indent="0">
              <a:buNone/>
            </a:pPr>
            <a:r>
              <a:rPr lang="en-US" sz="2400" b="1" dirty="0">
                <a:ea typeface="+mn-lt"/>
                <a:cs typeface="+mn-lt"/>
              </a:rPr>
              <a:t>Step 1:</a:t>
            </a:r>
          </a:p>
          <a:p>
            <a:pPr marL="0" lvl="1" indent="0">
              <a:buNone/>
            </a:pPr>
            <a:r>
              <a:rPr lang="en-US" sz="2400" dirty="0">
                <a:ea typeface="+mn-lt"/>
                <a:cs typeface="+mn-lt"/>
              </a:rPr>
              <a:t>Do a </a:t>
            </a:r>
            <a:r>
              <a:rPr lang="en-US" sz="2400" b="1" dirty="0">
                <a:ea typeface="+mn-lt"/>
                <a:cs typeface="+mn-lt"/>
              </a:rPr>
              <a:t>real-life beta test</a:t>
            </a:r>
            <a:r>
              <a:rPr lang="en-US" sz="2400" dirty="0">
                <a:ea typeface="+mn-lt"/>
                <a:cs typeface="+mn-lt"/>
              </a:rPr>
              <a:t> using email campaign data from the Product Team and input the dataset into the</a:t>
            </a:r>
            <a:r>
              <a:rPr lang="en-US" sz="2400" b="1" dirty="0">
                <a:ea typeface="+mn-lt"/>
                <a:cs typeface="+mn-lt"/>
              </a:rPr>
              <a:t> XGBoost model with </a:t>
            </a:r>
            <a:r>
              <a:rPr lang="en-US" sz="2400" b="1" dirty="0" err="1">
                <a:ea typeface="+mn-lt"/>
                <a:cs typeface="+mn-lt"/>
              </a:rPr>
              <a:t>click_rate</a:t>
            </a:r>
            <a:r>
              <a:rPr lang="en-US" sz="2400" b="1" dirty="0">
                <a:ea typeface="+mn-lt"/>
                <a:cs typeface="+mn-lt"/>
              </a:rPr>
              <a:t> (target variable) transformed to log</a:t>
            </a:r>
            <a:r>
              <a:rPr lang="en-US" sz="2400" dirty="0">
                <a:ea typeface="+mn-lt"/>
                <a:cs typeface="+mn-lt"/>
              </a:rPr>
              <a:t> </a:t>
            </a:r>
            <a:endParaRPr lang="en-US" sz="1600" dirty="0">
              <a:ea typeface="+mn-lt"/>
              <a:cs typeface="+mn-lt"/>
            </a:endParaRPr>
          </a:p>
          <a:p>
            <a:pPr lvl="1">
              <a:lnSpc>
                <a:spcPct val="100000"/>
              </a:lnSpc>
              <a:buFont typeface="Arial"/>
              <a:buChar char="•"/>
            </a:pPr>
            <a:endParaRPr lang="en-US" sz="1600" dirty="0">
              <a:ea typeface="+mn-lt"/>
              <a:cs typeface="+mn-lt"/>
            </a:endParaRPr>
          </a:p>
          <a:p>
            <a:pPr marL="0" lvl="1" indent="0">
              <a:lnSpc>
                <a:spcPct val="100000"/>
              </a:lnSpc>
              <a:buNone/>
            </a:pPr>
            <a:endParaRPr lang="en-US" sz="1600" dirty="0"/>
          </a:p>
        </p:txBody>
      </p:sp>
      <p:pic>
        <p:nvPicPr>
          <p:cNvPr id="6" name="Picture 6">
            <a:extLst>
              <a:ext uri="{FF2B5EF4-FFF2-40B4-BE49-F238E27FC236}">
                <a16:creationId xmlns:a16="http://schemas.microsoft.com/office/drawing/2014/main" id="{9A105A8D-8AFA-F54D-2799-A1E5A3F61C59}"/>
              </a:ext>
            </a:extLst>
          </p:cNvPr>
          <p:cNvPicPr>
            <a:picLocks noChangeAspect="1"/>
          </p:cNvPicPr>
          <p:nvPr/>
        </p:nvPicPr>
        <p:blipFill>
          <a:blip r:embed="rId3"/>
          <a:stretch>
            <a:fillRect/>
          </a:stretch>
        </p:blipFill>
        <p:spPr>
          <a:xfrm>
            <a:off x="478348" y="2140476"/>
            <a:ext cx="5521168" cy="2917700"/>
          </a:xfrm>
          <a:prstGeom prst="rect">
            <a:avLst/>
          </a:prstGeom>
        </p:spPr>
      </p:pic>
    </p:spTree>
    <p:extLst>
      <p:ext uri="{BB962C8B-B14F-4D97-AF65-F5344CB8AC3E}">
        <p14:creationId xmlns:p14="http://schemas.microsoft.com/office/powerpoint/2010/main" val="2100317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100DAA-5CE4-95CB-B1A9-D13414B7990D}"/>
              </a:ext>
            </a:extLst>
          </p:cNvPr>
          <p:cNvSpPr>
            <a:spLocks noGrp="1"/>
          </p:cNvSpPr>
          <p:nvPr>
            <p:ph type="title"/>
          </p:nvPr>
        </p:nvSpPr>
        <p:spPr>
          <a:xfrm>
            <a:off x="517868" y="775634"/>
            <a:ext cx="6134205" cy="791172"/>
          </a:xfrm>
        </p:spPr>
        <p:txBody>
          <a:bodyPr>
            <a:normAutofit fontScale="90000"/>
          </a:bodyPr>
          <a:lstStyle/>
          <a:p>
            <a:r>
              <a:rPr lang="en-US"/>
              <a:t>Next Steps</a:t>
            </a:r>
          </a:p>
        </p:txBody>
      </p:sp>
      <p:sp>
        <p:nvSpPr>
          <p:cNvPr id="11" name="Rectangle 10">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133035C-46AF-4B6B-A264-C0D48C50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8379" y="610900"/>
            <a:ext cx="393922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BB5BCE-8618-8813-1026-5189217EB655}"/>
              </a:ext>
            </a:extLst>
          </p:cNvPr>
          <p:cNvSpPr>
            <a:spLocks noGrp="1"/>
          </p:cNvSpPr>
          <p:nvPr>
            <p:ph idx="1"/>
          </p:nvPr>
        </p:nvSpPr>
        <p:spPr>
          <a:xfrm>
            <a:off x="6463109" y="976160"/>
            <a:ext cx="5732768" cy="5878248"/>
          </a:xfrm>
        </p:spPr>
        <p:txBody>
          <a:bodyPr vert="horz" lIns="91440" tIns="45720" rIns="91440" bIns="45720" rtlCol="0" anchor="t">
            <a:noAutofit/>
          </a:bodyPr>
          <a:lstStyle/>
          <a:p>
            <a:pPr marL="0" lvl="1" indent="0">
              <a:buNone/>
            </a:pPr>
            <a:r>
              <a:rPr lang="en-US" sz="2400" b="1" dirty="0">
                <a:ea typeface="+mn-lt"/>
                <a:cs typeface="+mn-lt"/>
              </a:rPr>
              <a:t>Step 2: </a:t>
            </a:r>
          </a:p>
          <a:p>
            <a:pPr marL="0" lvl="1" indent="0">
              <a:buNone/>
            </a:pPr>
            <a:r>
              <a:rPr lang="en-US" sz="2400" dirty="0">
                <a:ea typeface="+mn-lt"/>
                <a:cs typeface="+mn-lt"/>
              </a:rPr>
              <a:t>Interview Product Team members for possible methods of improvement. Examples of feedback include different data repositories, new features/measurements from email campaigns (</a:t>
            </a:r>
            <a:r>
              <a:rPr lang="en-US" sz="2400" b="1" dirty="0">
                <a:ea typeface="+mn-lt"/>
                <a:cs typeface="+mn-lt"/>
              </a:rPr>
              <a:t>e.g., email campaign scheduled delivery, geographic location of receiver</a:t>
            </a:r>
            <a:r>
              <a:rPr lang="en-US" sz="2400" dirty="0">
                <a:ea typeface="+mn-lt"/>
                <a:cs typeface="+mn-lt"/>
              </a:rPr>
              <a:t>), </a:t>
            </a:r>
            <a:r>
              <a:rPr lang="en-US" sz="2400" b="1" dirty="0">
                <a:ea typeface="+mn-lt"/>
                <a:cs typeface="+mn-lt"/>
              </a:rPr>
              <a:t>possible anecdotal features</a:t>
            </a:r>
            <a:r>
              <a:rPr lang="en-US" sz="2400" dirty="0">
                <a:ea typeface="+mn-lt"/>
                <a:cs typeface="+mn-lt"/>
              </a:rPr>
              <a:t> that Product Team members have observed in the field</a:t>
            </a:r>
          </a:p>
          <a:p>
            <a:pPr marL="0" lvl="1" indent="0">
              <a:buNone/>
            </a:pPr>
            <a:endParaRPr lang="en-US" sz="1600" b="1" dirty="0"/>
          </a:p>
          <a:p>
            <a:pPr marL="0" lvl="1" indent="0">
              <a:buNone/>
            </a:pPr>
            <a:endParaRPr lang="en-US" sz="1600">
              <a:ea typeface="+mn-lt"/>
              <a:cs typeface="+mn-lt"/>
            </a:endParaRPr>
          </a:p>
          <a:p>
            <a:pPr lvl="1">
              <a:lnSpc>
                <a:spcPct val="100000"/>
              </a:lnSpc>
              <a:buFont typeface="Arial"/>
              <a:buChar char="•"/>
            </a:pPr>
            <a:endParaRPr lang="en-US" sz="1600"/>
          </a:p>
          <a:p>
            <a:pPr marL="0" lvl="1" indent="0">
              <a:lnSpc>
                <a:spcPct val="100000"/>
              </a:lnSpc>
              <a:buNone/>
            </a:pPr>
            <a:endParaRPr lang="en-US" sz="1600">
              <a:ea typeface="+mn-lt"/>
              <a:cs typeface="+mn-lt"/>
            </a:endParaRPr>
          </a:p>
        </p:txBody>
      </p:sp>
      <p:pic>
        <p:nvPicPr>
          <p:cNvPr id="6" name="Picture 6">
            <a:extLst>
              <a:ext uri="{FF2B5EF4-FFF2-40B4-BE49-F238E27FC236}">
                <a16:creationId xmlns:a16="http://schemas.microsoft.com/office/drawing/2014/main" id="{9A105A8D-8AFA-F54D-2799-A1E5A3F61C59}"/>
              </a:ext>
            </a:extLst>
          </p:cNvPr>
          <p:cNvPicPr>
            <a:picLocks noChangeAspect="1"/>
          </p:cNvPicPr>
          <p:nvPr/>
        </p:nvPicPr>
        <p:blipFill>
          <a:blip r:embed="rId2"/>
          <a:stretch>
            <a:fillRect/>
          </a:stretch>
        </p:blipFill>
        <p:spPr>
          <a:xfrm>
            <a:off x="478348" y="2076082"/>
            <a:ext cx="5660689" cy="2992826"/>
          </a:xfrm>
          <a:prstGeom prst="rect">
            <a:avLst/>
          </a:prstGeom>
        </p:spPr>
      </p:pic>
    </p:spTree>
    <p:extLst>
      <p:ext uri="{BB962C8B-B14F-4D97-AF65-F5344CB8AC3E}">
        <p14:creationId xmlns:p14="http://schemas.microsoft.com/office/powerpoint/2010/main" val="2806632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Glasses on top of a book">
            <a:extLst>
              <a:ext uri="{FF2B5EF4-FFF2-40B4-BE49-F238E27FC236}">
                <a16:creationId xmlns:a16="http://schemas.microsoft.com/office/drawing/2014/main" id="{93054031-6656-B799-2776-B7757D02E8B4}"/>
              </a:ext>
            </a:extLst>
          </p:cNvPr>
          <p:cNvPicPr>
            <a:picLocks noChangeAspect="1"/>
          </p:cNvPicPr>
          <p:nvPr/>
        </p:nvPicPr>
        <p:blipFill rotWithShape="1">
          <a:blip r:embed="rId2"/>
          <a:srcRect t="13314" r="-1" b="1758"/>
          <a:stretch/>
        </p:blipFill>
        <p:spPr>
          <a:xfrm>
            <a:off x="20" y="10"/>
            <a:ext cx="12188932" cy="6857990"/>
          </a:xfrm>
          <a:prstGeom prst="rect">
            <a:avLst/>
          </a:prstGeom>
        </p:spPr>
      </p:pic>
      <p:sp>
        <p:nvSpPr>
          <p:cNvPr id="30" name="Rectangle 29">
            <a:extLst>
              <a:ext uri="{FF2B5EF4-FFF2-40B4-BE49-F238E27FC236}">
                <a16:creationId xmlns:a16="http://schemas.microsoft.com/office/drawing/2014/main" id="{ECF0998E-D577-43EA-A7B8-E3EC67F75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7DC364D-882B-4786-89FB-1703C1A5C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3205874"/>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870D5B-1139-E1FD-0DCB-E273DCB59922}"/>
              </a:ext>
            </a:extLst>
          </p:cNvPr>
          <p:cNvSpPr>
            <a:spLocks noGrp="1"/>
          </p:cNvSpPr>
          <p:nvPr>
            <p:ph type="title"/>
          </p:nvPr>
        </p:nvSpPr>
        <p:spPr>
          <a:xfrm>
            <a:off x="517870" y="978408"/>
            <a:ext cx="5021182" cy="2333778"/>
          </a:xfrm>
        </p:spPr>
        <p:txBody>
          <a:bodyPr vert="horz" lIns="91440" tIns="45720" rIns="91440" bIns="45720" rtlCol="0" anchor="t">
            <a:normAutofit/>
          </a:bodyPr>
          <a:lstStyle/>
          <a:p>
            <a:r>
              <a:rPr lang="en-US">
                <a:solidFill>
                  <a:srgbClr val="FFFFFF"/>
                </a:solidFill>
              </a:rPr>
              <a:t>References</a:t>
            </a:r>
          </a:p>
        </p:txBody>
      </p:sp>
      <p:sp>
        <p:nvSpPr>
          <p:cNvPr id="36" name="Rectangle 35">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9620415-3E7C-6DCE-FDC0-E831FFABBE2F}"/>
              </a:ext>
            </a:extLst>
          </p:cNvPr>
          <p:cNvSpPr txBox="1"/>
          <p:nvPr/>
        </p:nvSpPr>
        <p:spPr>
          <a:xfrm>
            <a:off x="-626963" y="2035215"/>
            <a:ext cx="11111696"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200150" lvl="2" indent="-285750">
              <a:buAutoNum type="arabicPeriod"/>
            </a:pPr>
            <a:r>
              <a:rPr lang="en-US" sz="1100" dirty="0" err="1">
                <a:solidFill>
                  <a:schemeClr val="bg1"/>
                </a:solidFill>
                <a:ea typeface="+mn-lt"/>
                <a:cs typeface="+mn-lt"/>
              </a:rPr>
              <a:t>Wordstream</a:t>
            </a:r>
            <a:r>
              <a:rPr lang="en-US" sz="1100" dirty="0">
                <a:solidFill>
                  <a:schemeClr val="bg1"/>
                </a:solidFill>
                <a:ea typeface="+mn-lt"/>
                <a:cs typeface="+mn-lt"/>
              </a:rPr>
              <a:t>. (2022, November 17). Click-through rate (CTR): Understanding CTR for PPC. WordStream. Retrieved December 4, 2022, from </a:t>
            </a:r>
            <a:r>
              <a:rPr lang="en-US" sz="1100" u="sng" dirty="0">
                <a:solidFill>
                  <a:schemeClr val="bg1"/>
                </a:solidFill>
                <a:ea typeface="+mn-lt"/>
                <a:cs typeface="+mn-lt"/>
                <a:hlinkClick r:id="rId3">
                  <a:extLst>
                    <a:ext uri="{A12FA001-AC4F-418D-AE19-62706E023703}">
                      <ahyp:hlinkClr xmlns:ahyp="http://schemas.microsoft.com/office/drawing/2018/hyperlinkcolor" val="tx"/>
                    </a:ext>
                  </a:extLst>
                </a:hlinkClick>
              </a:rPr>
              <a:t>https://www.wordstream.com/click-through-rate</a:t>
            </a:r>
            <a:endParaRPr lang="en-US" sz="1100" dirty="0">
              <a:solidFill>
                <a:schemeClr val="bg1"/>
              </a:solidFill>
              <a:ea typeface="+mn-lt"/>
              <a:cs typeface="+mn-lt"/>
            </a:endParaRPr>
          </a:p>
          <a:p>
            <a:pPr marL="1200150" lvl="2" indent="-285750">
              <a:buAutoNum type="arabicPeriod"/>
            </a:pPr>
            <a:r>
              <a:rPr lang="en-US" sz="1100" dirty="0">
                <a:solidFill>
                  <a:schemeClr val="bg1"/>
                </a:solidFill>
                <a:ea typeface="+mn-lt"/>
                <a:cs typeface="+mn-lt"/>
              </a:rPr>
              <a:t>Fisher, J. (2006). Cyber-rigging click-through rates: Exploring the ethical dimensions. Retrieved December 20, 2022, from </a:t>
            </a:r>
            <a:r>
              <a:rPr lang="en-US" sz="1100" u="sng" dirty="0">
                <a:solidFill>
                  <a:schemeClr val="bg1"/>
                </a:solidFill>
                <a:ea typeface="+mn-lt"/>
                <a:cs typeface="+mn-lt"/>
                <a:hlinkClick r:id="rId4">
                  <a:extLst>
                    <a:ext uri="{A12FA001-AC4F-418D-AE19-62706E023703}">
                      <ahyp:hlinkClr xmlns:ahyp="http://schemas.microsoft.com/office/drawing/2018/hyperlinkcolor" val="tx"/>
                    </a:ext>
                  </a:extLst>
                </a:hlinkClick>
              </a:rPr>
              <a:t>https://www.researchgate.net/publication/45436601_Cyber-rigging_click-through_rates_Exploring_the_ethical_dimensions</a:t>
            </a:r>
            <a:endParaRPr lang="en-US" sz="1100" dirty="0">
              <a:solidFill>
                <a:schemeClr val="bg1"/>
              </a:solidFill>
              <a:ea typeface="+mn-lt"/>
              <a:cs typeface="+mn-lt"/>
            </a:endParaRPr>
          </a:p>
          <a:p>
            <a:pPr marL="1200150" lvl="2" indent="-285750">
              <a:buAutoNum type="arabicPeriod"/>
            </a:pPr>
            <a:r>
              <a:rPr lang="en-US" sz="1100" dirty="0">
                <a:solidFill>
                  <a:schemeClr val="bg1"/>
                </a:solidFill>
                <a:ea typeface="+mn-lt"/>
                <a:cs typeface="+mn-lt"/>
              </a:rPr>
              <a:t>Yashwanth, N. V. S. (2021, January 1). </a:t>
            </a:r>
            <a:r>
              <a:rPr lang="en-US" sz="1100" i="1" dirty="0">
                <a:solidFill>
                  <a:schemeClr val="bg1"/>
                </a:solidFill>
                <a:ea typeface="+mn-lt"/>
                <a:cs typeface="+mn-lt"/>
              </a:rPr>
              <a:t>Evaluation metrics &amp; model selection in linear regression</a:t>
            </a:r>
            <a:r>
              <a:rPr lang="en-US" sz="1100" dirty="0">
                <a:solidFill>
                  <a:schemeClr val="bg1"/>
                </a:solidFill>
                <a:ea typeface="+mn-lt"/>
                <a:cs typeface="+mn-lt"/>
              </a:rPr>
              <a:t>. Medium. Retrieved December 21, 2022, from </a:t>
            </a:r>
            <a:r>
              <a:rPr lang="en-US" sz="1100" u="sng" dirty="0">
                <a:solidFill>
                  <a:schemeClr val="bg1"/>
                </a:solidFill>
                <a:ea typeface="+mn-lt"/>
                <a:cs typeface="+mn-lt"/>
                <a:hlinkClick r:id="rId5">
                  <a:extLst>
                    <a:ext uri="{A12FA001-AC4F-418D-AE19-62706E023703}">
                      <ahyp:hlinkClr xmlns:ahyp="http://schemas.microsoft.com/office/drawing/2018/hyperlinkcolor" val="tx"/>
                    </a:ext>
                  </a:extLst>
                </a:hlinkClick>
              </a:rPr>
              <a:t>https://towardsdatascience.com/evaluation-metrics-model-selection-in-linear-regression-73c7573208be</a:t>
            </a:r>
            <a:endParaRPr lang="en-US" sz="1100" dirty="0">
              <a:solidFill>
                <a:schemeClr val="bg1"/>
              </a:solidFill>
              <a:ea typeface="+mn-lt"/>
              <a:cs typeface="+mn-lt"/>
            </a:endParaRPr>
          </a:p>
          <a:p>
            <a:pPr marL="1200150" lvl="2" indent="-285750">
              <a:buAutoNum type="arabicPeriod"/>
            </a:pPr>
            <a:r>
              <a:rPr lang="en-US" sz="1100" dirty="0">
                <a:solidFill>
                  <a:schemeClr val="bg1"/>
                </a:solidFill>
                <a:ea typeface="+mn-lt"/>
                <a:cs typeface="+mn-lt"/>
              </a:rPr>
              <a:t>Dhinakaran, A. (2022, December 9). Best practices in ML observability for click-through rate models. Medium. Retrieved December 20, 2022, from </a:t>
            </a:r>
            <a:r>
              <a:rPr lang="en-US" sz="1100" dirty="0">
                <a:solidFill>
                  <a:schemeClr val="bg1"/>
                </a:solidFill>
                <a:ea typeface="+mn-lt"/>
                <a:cs typeface="+mn-lt"/>
                <a:hlinkClick r:id="rId6">
                  <a:extLst>
                    <a:ext uri="{A12FA001-AC4F-418D-AE19-62706E023703}">
                      <ahyp:hlinkClr xmlns:ahyp="http://schemas.microsoft.com/office/drawing/2018/hyperlinkcolor" val="tx"/>
                    </a:ext>
                  </a:extLst>
                </a:hlinkClick>
              </a:rPr>
              <a:t>https://towardsdatascience.com/best-practices-in-ml-observability-for-click-through-rate-models-8a0c6755a49a</a:t>
            </a:r>
            <a:r>
              <a:rPr lang="en-US" sz="1100" dirty="0">
                <a:solidFill>
                  <a:schemeClr val="bg1"/>
                </a:solidFill>
                <a:ea typeface="+mn-lt"/>
                <a:cs typeface="+mn-lt"/>
              </a:rPr>
              <a:t> \</a:t>
            </a:r>
          </a:p>
          <a:p>
            <a:pPr marL="1200150" lvl="2" indent="-285750">
              <a:buAutoNum type="arabicPeriod"/>
            </a:pPr>
            <a:r>
              <a:rPr lang="en-US" sz="1100" dirty="0">
                <a:solidFill>
                  <a:schemeClr val="bg1"/>
                </a:solidFill>
                <a:ea typeface="+mn-lt"/>
                <a:cs typeface="+mn-lt"/>
              </a:rPr>
              <a:t>Zach. (2020, April 24). What is a good R-squared value? </a:t>
            </a:r>
            <a:r>
              <a:rPr lang="en-US" sz="1100" dirty="0" err="1">
                <a:solidFill>
                  <a:schemeClr val="bg1"/>
                </a:solidFill>
                <a:ea typeface="+mn-lt"/>
                <a:cs typeface="+mn-lt"/>
              </a:rPr>
              <a:t>Statology</a:t>
            </a:r>
            <a:r>
              <a:rPr lang="en-US" sz="1100" dirty="0">
                <a:solidFill>
                  <a:schemeClr val="bg1"/>
                </a:solidFill>
                <a:ea typeface="+mn-lt"/>
                <a:cs typeface="+mn-lt"/>
              </a:rPr>
              <a:t>. Retrieved December 20, 2022, from </a:t>
            </a:r>
            <a:r>
              <a:rPr lang="en-US" sz="1100" dirty="0">
                <a:solidFill>
                  <a:schemeClr val="bg1"/>
                </a:solidFill>
                <a:ea typeface="+mn-lt"/>
                <a:cs typeface="+mn-lt"/>
                <a:hlinkClick r:id="rId7">
                  <a:extLst>
                    <a:ext uri="{A12FA001-AC4F-418D-AE19-62706E023703}">
                      <ahyp:hlinkClr xmlns:ahyp="http://schemas.microsoft.com/office/drawing/2018/hyperlinkcolor" val="tx"/>
                    </a:ext>
                  </a:extLst>
                </a:hlinkClick>
              </a:rPr>
              <a:t>https://www.statology.org/good-r-squared-value/</a:t>
            </a:r>
            <a:r>
              <a:rPr lang="en-US" sz="1100" dirty="0">
                <a:solidFill>
                  <a:schemeClr val="bg1"/>
                </a:solidFill>
                <a:ea typeface="+mn-lt"/>
                <a:cs typeface="+mn-lt"/>
              </a:rPr>
              <a:t> \</a:t>
            </a:r>
          </a:p>
          <a:p>
            <a:pPr marL="1200150" lvl="2" indent="-285750">
              <a:buAutoNum type="arabicPeriod"/>
            </a:pPr>
            <a:r>
              <a:rPr lang="en-US" sz="1100" dirty="0" err="1">
                <a:solidFill>
                  <a:schemeClr val="bg1"/>
                </a:solidFill>
                <a:ea typeface="+mn-lt"/>
                <a:cs typeface="+mn-lt"/>
              </a:rPr>
              <a:t>Gajawada</a:t>
            </a:r>
            <a:r>
              <a:rPr lang="en-US" sz="1100" dirty="0">
                <a:solidFill>
                  <a:schemeClr val="bg1"/>
                </a:solidFill>
                <a:ea typeface="+mn-lt"/>
                <a:cs typeface="+mn-lt"/>
              </a:rPr>
              <a:t>, S. K. (2022, September 28). Chi-square test for feature selection in machine learning. Medium. Retrieved December 22, 2022, from </a:t>
            </a:r>
            <a:r>
              <a:rPr lang="en-US" sz="1100" u="sng" dirty="0">
                <a:solidFill>
                  <a:schemeClr val="bg1"/>
                </a:solidFill>
                <a:ea typeface="+mn-lt"/>
                <a:cs typeface="+mn-lt"/>
                <a:hlinkClick r:id="rId8">
                  <a:extLst>
                    <a:ext uri="{A12FA001-AC4F-418D-AE19-62706E023703}">
                      <ahyp:hlinkClr xmlns:ahyp="http://schemas.microsoft.com/office/drawing/2018/hyperlinkcolor" val="tx"/>
                    </a:ext>
                  </a:extLst>
                </a:hlinkClick>
              </a:rPr>
              <a:t>https://towardsdatascience.com/chi-square-test-for-feature-selection-in-machine-learning-206b1f0b8223</a:t>
            </a:r>
            <a:endParaRPr lang="en-US" sz="1100" dirty="0">
              <a:solidFill>
                <a:schemeClr val="bg1"/>
              </a:solidFill>
              <a:ea typeface="+mn-lt"/>
              <a:cs typeface="+mn-lt"/>
            </a:endParaRPr>
          </a:p>
          <a:p>
            <a:pPr marL="1200150" lvl="2" indent="-285750">
              <a:buAutoNum type="arabicPeriod"/>
            </a:pPr>
            <a:r>
              <a:rPr lang="en-US" sz="1100" dirty="0">
                <a:solidFill>
                  <a:schemeClr val="bg1"/>
                </a:solidFill>
                <a:ea typeface="+mn-lt"/>
                <a:cs typeface="+mn-lt"/>
              </a:rPr>
              <a:t>Forst, K. (2022, January 7). </a:t>
            </a:r>
            <a:r>
              <a:rPr lang="en-US" sz="1100" i="1" dirty="0">
                <a:solidFill>
                  <a:schemeClr val="bg1"/>
                </a:solidFill>
                <a:ea typeface="+mn-lt"/>
                <a:cs typeface="+mn-lt"/>
              </a:rPr>
              <a:t>Improve your click-through rate: 14 powerful tactics</a:t>
            </a:r>
            <a:r>
              <a:rPr lang="en-US" sz="1100" dirty="0">
                <a:solidFill>
                  <a:schemeClr val="bg1"/>
                </a:solidFill>
                <a:ea typeface="+mn-lt"/>
                <a:cs typeface="+mn-lt"/>
              </a:rPr>
              <a:t>. </a:t>
            </a:r>
            <a:r>
              <a:rPr lang="en-US" sz="1100" err="1">
                <a:solidFill>
                  <a:schemeClr val="bg1"/>
                </a:solidFill>
                <a:ea typeface="+mn-lt"/>
                <a:cs typeface="+mn-lt"/>
              </a:rPr>
              <a:t>AWeber</a:t>
            </a:r>
            <a:r>
              <a:rPr lang="en-US" sz="1100" dirty="0">
                <a:solidFill>
                  <a:schemeClr val="bg1"/>
                </a:solidFill>
                <a:ea typeface="+mn-lt"/>
                <a:cs typeface="+mn-lt"/>
              </a:rPr>
              <a:t>. Retrieved December 22, 2022, from </a:t>
            </a:r>
            <a:r>
              <a:rPr lang="en-US" sz="1100" u="sng" dirty="0">
                <a:solidFill>
                  <a:schemeClr val="bg1"/>
                </a:solidFill>
                <a:ea typeface="+mn-lt"/>
                <a:cs typeface="+mn-lt"/>
                <a:hlinkClick r:id="rId9">
                  <a:extLst>
                    <a:ext uri="{A12FA001-AC4F-418D-AE19-62706E023703}">
                      <ahyp:hlinkClr xmlns:ahyp="http://schemas.microsoft.com/office/drawing/2018/hyperlinkcolor" val="tx"/>
                    </a:ext>
                  </a:extLst>
                </a:hlinkClick>
              </a:rPr>
              <a:t>https://blog.aweber.com/email-marketing/14-powerful-tactics-to-increase-your-email-click-through-rates.htm</a:t>
            </a:r>
            <a:endParaRPr lang="en-US" sz="1100" dirty="0">
              <a:solidFill>
                <a:schemeClr val="bg1"/>
              </a:solidFill>
              <a:ea typeface="+mn-lt"/>
              <a:cs typeface="+mn-lt"/>
            </a:endParaRPr>
          </a:p>
          <a:p>
            <a:pPr marL="1200150" lvl="2" indent="-285750">
              <a:buAutoNum type="arabicPeriod"/>
            </a:pPr>
            <a:r>
              <a:rPr lang="en-US" sz="1100" err="1">
                <a:solidFill>
                  <a:schemeClr val="bg1"/>
                </a:solidFill>
                <a:ea typeface="+mn-lt"/>
                <a:cs typeface="+mn-lt"/>
              </a:rPr>
              <a:t>SendPulse</a:t>
            </a:r>
            <a:r>
              <a:rPr lang="en-US" sz="1100" dirty="0">
                <a:solidFill>
                  <a:schemeClr val="bg1"/>
                </a:solidFill>
                <a:ea typeface="+mn-lt"/>
                <a:cs typeface="+mn-lt"/>
              </a:rPr>
              <a:t>. (2022, December 1). </a:t>
            </a:r>
            <a:r>
              <a:rPr lang="en-US" sz="1100" i="1" dirty="0">
                <a:solidFill>
                  <a:schemeClr val="bg1"/>
                </a:solidFill>
                <a:ea typeface="+mn-lt"/>
                <a:cs typeface="+mn-lt"/>
              </a:rPr>
              <a:t>What is an Email Campaign: Definition and Guide</a:t>
            </a:r>
            <a:r>
              <a:rPr lang="en-US" sz="1100" dirty="0">
                <a:solidFill>
                  <a:schemeClr val="bg1"/>
                </a:solidFill>
                <a:ea typeface="+mn-lt"/>
                <a:cs typeface="+mn-lt"/>
              </a:rPr>
              <a:t>. </a:t>
            </a:r>
            <a:r>
              <a:rPr lang="en-US" sz="1100" err="1">
                <a:solidFill>
                  <a:schemeClr val="bg1"/>
                </a:solidFill>
                <a:ea typeface="+mn-lt"/>
                <a:cs typeface="+mn-lt"/>
              </a:rPr>
              <a:t>SendPulse</a:t>
            </a:r>
            <a:r>
              <a:rPr lang="en-US" sz="1100" dirty="0">
                <a:solidFill>
                  <a:schemeClr val="bg1"/>
                </a:solidFill>
                <a:ea typeface="+mn-lt"/>
                <a:cs typeface="+mn-lt"/>
              </a:rPr>
              <a:t>. Retrieved December 22, 2022, from </a:t>
            </a:r>
            <a:r>
              <a:rPr lang="en-US" sz="1100" u="sng" dirty="0">
                <a:solidFill>
                  <a:schemeClr val="bg1"/>
                </a:solidFill>
                <a:ea typeface="+mn-lt"/>
                <a:cs typeface="+mn-lt"/>
                <a:hlinkClick r:id="rId10">
                  <a:extLst>
                    <a:ext uri="{A12FA001-AC4F-418D-AE19-62706E023703}">
                      <ahyp:hlinkClr xmlns:ahyp="http://schemas.microsoft.com/office/drawing/2018/hyperlinkcolor" val="tx"/>
                    </a:ext>
                  </a:extLst>
                </a:hlinkClick>
              </a:rPr>
              <a:t>https://sendpulse.com/support/glossary/email-campaign</a:t>
            </a:r>
            <a:endParaRPr lang="en-US" sz="1100" dirty="0">
              <a:solidFill>
                <a:schemeClr val="bg1"/>
              </a:solidFill>
              <a:ea typeface="+mn-lt"/>
              <a:cs typeface="+mn-lt"/>
            </a:endParaRPr>
          </a:p>
          <a:p>
            <a:pPr marL="228600" indent="-228600" algn="l">
              <a:buAutoNum type="arabicPeriod"/>
            </a:pPr>
            <a:endParaRPr lang="en-US" sz="1100" dirty="0"/>
          </a:p>
        </p:txBody>
      </p:sp>
    </p:spTree>
    <p:extLst>
      <p:ext uri="{BB962C8B-B14F-4D97-AF65-F5344CB8AC3E}">
        <p14:creationId xmlns:p14="http://schemas.microsoft.com/office/powerpoint/2010/main" val="354475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71C9B5-E80D-9E8A-A000-7A7BEE898993}"/>
              </a:ext>
            </a:extLst>
          </p:cNvPr>
          <p:cNvSpPr>
            <a:spLocks noGrp="1"/>
          </p:cNvSpPr>
          <p:nvPr>
            <p:ph type="title"/>
          </p:nvPr>
        </p:nvSpPr>
        <p:spPr>
          <a:xfrm>
            <a:off x="517870" y="976160"/>
            <a:ext cx="5021183" cy="1934172"/>
          </a:xfrm>
        </p:spPr>
        <p:txBody>
          <a:bodyPr>
            <a:normAutofit/>
          </a:bodyPr>
          <a:lstStyle/>
          <a:p>
            <a:r>
              <a:rPr lang="en-US" dirty="0">
                <a:ea typeface="+mj-lt"/>
                <a:cs typeface="+mj-lt"/>
              </a:rPr>
              <a:t>Call to Action (CTA)</a:t>
            </a:r>
          </a:p>
        </p:txBody>
      </p:sp>
      <p:sp>
        <p:nvSpPr>
          <p:cNvPr id="43" name="Rectangle 42">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CF154C-10C1-5C39-9B2C-63F4985F38DC}"/>
              </a:ext>
            </a:extLst>
          </p:cNvPr>
          <p:cNvSpPr>
            <a:spLocks noGrp="1"/>
          </p:cNvSpPr>
          <p:nvPr>
            <p:ph idx="1"/>
          </p:nvPr>
        </p:nvSpPr>
        <p:spPr>
          <a:xfrm>
            <a:off x="517870" y="3172570"/>
            <a:ext cx="4945183" cy="3016294"/>
          </a:xfrm>
        </p:spPr>
        <p:txBody>
          <a:bodyPr vert="horz" lIns="91440" tIns="45720" rIns="91440" bIns="45720" rtlCol="0" anchor="t">
            <a:normAutofit/>
          </a:bodyPr>
          <a:lstStyle/>
          <a:p>
            <a:pPr>
              <a:lnSpc>
                <a:spcPct val="100000"/>
              </a:lnSpc>
              <a:buChar char="•"/>
            </a:pPr>
            <a:r>
              <a:rPr lang="en-US" dirty="0">
                <a:ea typeface="+mn-lt"/>
                <a:cs typeface="+mn-lt"/>
              </a:rPr>
              <a:t> Within an email campaign there are </a:t>
            </a:r>
            <a:r>
              <a:rPr lang="en-US" b="1" dirty="0">
                <a:ea typeface="+mn-lt"/>
                <a:cs typeface="+mn-lt"/>
              </a:rPr>
              <a:t>embedded calls to action (CTA), which can include things like requesting that the end user reboot their device or complete a survey on the quality of the device remediation</a:t>
            </a:r>
            <a:r>
              <a:rPr lang="en-US" dirty="0">
                <a:ea typeface="+mn-lt"/>
                <a:cs typeface="+mn-lt"/>
              </a:rPr>
              <a:t> (e.g., how the device is performing after a BIOS update or Antivirus enablement)</a:t>
            </a:r>
            <a:endParaRPr lang="en-US" dirty="0"/>
          </a:p>
          <a:p>
            <a:pPr>
              <a:lnSpc>
                <a:spcPct val="100000"/>
              </a:lnSpc>
              <a:buChar char="•"/>
            </a:pPr>
            <a:endParaRPr lang="en-US" sz="1600"/>
          </a:p>
          <a:p>
            <a:pPr>
              <a:lnSpc>
                <a:spcPct val="100000"/>
              </a:lnSpc>
              <a:buChar char="•"/>
            </a:pPr>
            <a:endParaRPr lang="en-US" sz="1600"/>
          </a:p>
        </p:txBody>
      </p:sp>
      <p:pic>
        <p:nvPicPr>
          <p:cNvPr id="7" name="Picture 7" descr="Graphical user interface, application&#10;&#10;Description automatically generated">
            <a:extLst>
              <a:ext uri="{FF2B5EF4-FFF2-40B4-BE49-F238E27FC236}">
                <a16:creationId xmlns:a16="http://schemas.microsoft.com/office/drawing/2014/main" id="{C87390DE-1180-5FE7-F9AA-2F0DD373008B}"/>
              </a:ext>
            </a:extLst>
          </p:cNvPr>
          <p:cNvPicPr>
            <a:picLocks noChangeAspect="1"/>
          </p:cNvPicPr>
          <p:nvPr/>
        </p:nvPicPr>
        <p:blipFill>
          <a:blip r:embed="rId3"/>
          <a:stretch>
            <a:fillRect/>
          </a:stretch>
        </p:blipFill>
        <p:spPr>
          <a:xfrm>
            <a:off x="8822836" y="3902927"/>
            <a:ext cx="2973329" cy="2979957"/>
          </a:xfrm>
          <a:prstGeom prst="rect">
            <a:avLst/>
          </a:prstGeom>
        </p:spPr>
      </p:pic>
      <p:pic>
        <p:nvPicPr>
          <p:cNvPr id="4" name="Picture 6" descr="Graphical user interface, application&#10;&#10;Description automatically generated">
            <a:extLst>
              <a:ext uri="{FF2B5EF4-FFF2-40B4-BE49-F238E27FC236}">
                <a16:creationId xmlns:a16="http://schemas.microsoft.com/office/drawing/2014/main" id="{FFFE06AB-4682-2968-BFE8-440B1FA043A6}"/>
              </a:ext>
            </a:extLst>
          </p:cNvPr>
          <p:cNvPicPr>
            <a:picLocks noChangeAspect="1"/>
          </p:cNvPicPr>
          <p:nvPr/>
        </p:nvPicPr>
        <p:blipFill>
          <a:blip r:embed="rId4"/>
          <a:stretch>
            <a:fillRect/>
          </a:stretch>
        </p:blipFill>
        <p:spPr>
          <a:xfrm>
            <a:off x="5749717" y="146552"/>
            <a:ext cx="3766753" cy="3671644"/>
          </a:xfrm>
          <a:prstGeom prst="rect">
            <a:avLst/>
          </a:prstGeom>
        </p:spPr>
      </p:pic>
    </p:spTree>
    <p:extLst>
      <p:ext uri="{BB962C8B-B14F-4D97-AF65-F5344CB8AC3E}">
        <p14:creationId xmlns:p14="http://schemas.microsoft.com/office/powerpoint/2010/main" val="3604477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BF447FC5-81F5-498F-B253-3D2BBDD2E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71C9B5-E80D-9E8A-A000-7A7BEE898993}"/>
              </a:ext>
            </a:extLst>
          </p:cNvPr>
          <p:cNvSpPr>
            <a:spLocks noGrp="1"/>
          </p:cNvSpPr>
          <p:nvPr>
            <p:ph type="title"/>
          </p:nvPr>
        </p:nvSpPr>
        <p:spPr>
          <a:xfrm>
            <a:off x="517868" y="976159"/>
            <a:ext cx="5011957" cy="2369713"/>
          </a:xfrm>
        </p:spPr>
        <p:txBody>
          <a:bodyPr anchor="t">
            <a:normAutofit/>
          </a:bodyPr>
          <a:lstStyle/>
          <a:p>
            <a:r>
              <a:rPr lang="en-US" dirty="0">
                <a:ea typeface="+mj-lt"/>
                <a:cs typeface="+mj-lt"/>
              </a:rPr>
              <a:t>Click-Through Rate (CTR)</a:t>
            </a:r>
          </a:p>
        </p:txBody>
      </p:sp>
      <p:sp>
        <p:nvSpPr>
          <p:cNvPr id="43" name="Rectangle 42">
            <a:extLst>
              <a:ext uri="{FF2B5EF4-FFF2-40B4-BE49-F238E27FC236}">
                <a16:creationId xmlns:a16="http://schemas.microsoft.com/office/drawing/2014/main" id="{A183D605-F0BC-4923-9BAD-8F2204285B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C923382B-3137-13FA-0D95-18B31E09BA7A}"/>
              </a:ext>
            </a:extLst>
          </p:cNvPr>
          <p:cNvPicPr>
            <a:picLocks noChangeAspect="1"/>
          </p:cNvPicPr>
          <p:nvPr/>
        </p:nvPicPr>
        <p:blipFill>
          <a:blip r:embed="rId3"/>
          <a:stretch>
            <a:fillRect/>
          </a:stretch>
        </p:blipFill>
        <p:spPr>
          <a:xfrm>
            <a:off x="7162230" y="657369"/>
            <a:ext cx="4011828" cy="2647807"/>
          </a:xfrm>
          <a:prstGeom prst="rect">
            <a:avLst/>
          </a:prstGeom>
        </p:spPr>
      </p:pic>
      <p:sp>
        <p:nvSpPr>
          <p:cNvPr id="45" name="Rectangle 44">
            <a:extLst>
              <a:ext uri="{FF2B5EF4-FFF2-40B4-BE49-F238E27FC236}">
                <a16:creationId xmlns:a16="http://schemas.microsoft.com/office/drawing/2014/main" id="{C1A59FC6-29E7-4618-829A-36CC011E5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3616882"/>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CF154C-10C1-5C39-9B2C-63F4985F38DC}"/>
              </a:ext>
            </a:extLst>
          </p:cNvPr>
          <p:cNvSpPr>
            <a:spLocks noGrp="1"/>
          </p:cNvSpPr>
          <p:nvPr>
            <p:ph idx="1"/>
          </p:nvPr>
        </p:nvSpPr>
        <p:spPr>
          <a:xfrm>
            <a:off x="6662166" y="3776870"/>
            <a:ext cx="4985339" cy="2948216"/>
          </a:xfrm>
        </p:spPr>
        <p:txBody>
          <a:bodyPr vert="horz" lIns="91440" tIns="45720" rIns="91440" bIns="45720" rtlCol="0" anchor="t">
            <a:noAutofit/>
          </a:bodyPr>
          <a:lstStyle/>
          <a:p>
            <a:pPr>
              <a:lnSpc>
                <a:spcPct val="100000"/>
              </a:lnSpc>
              <a:buChar char="•"/>
            </a:pPr>
            <a:r>
              <a:rPr lang="en-US" sz="2400" dirty="0">
                <a:ea typeface="+mn-lt"/>
                <a:cs typeface="+mn-lt"/>
              </a:rPr>
              <a:t> “In Internet marketing, </a:t>
            </a:r>
            <a:r>
              <a:rPr lang="en-US" sz="2400" b="1" dirty="0">
                <a:ea typeface="+mn-lt"/>
                <a:cs typeface="+mn-lt"/>
              </a:rPr>
              <a:t>CTR stands for click-through rate: a metric that measures the number of clicks advertisers receive on their ads per number of impressions." </a:t>
            </a:r>
            <a:r>
              <a:rPr lang="en-US" sz="2400" dirty="0">
                <a:ea typeface="+mn-lt"/>
                <a:cs typeface="+mn-lt"/>
              </a:rPr>
              <a:t>(</a:t>
            </a:r>
            <a:r>
              <a:rPr lang="en-US" sz="2400" dirty="0" err="1">
                <a:ea typeface="+mn-lt"/>
                <a:cs typeface="+mn-lt"/>
              </a:rPr>
              <a:t>Wordstream</a:t>
            </a:r>
            <a:r>
              <a:rPr lang="en-US" sz="2400" dirty="0">
                <a:ea typeface="+mn-lt"/>
                <a:cs typeface="+mn-lt"/>
              </a:rPr>
              <a:t>, 2022)</a:t>
            </a:r>
          </a:p>
          <a:p>
            <a:pPr>
              <a:lnSpc>
                <a:spcPct val="100000"/>
              </a:lnSpc>
              <a:buChar char="•"/>
            </a:pPr>
            <a:endParaRPr lang="en-US" sz="1300">
              <a:ea typeface="+mn-lt"/>
              <a:cs typeface="+mn-lt"/>
            </a:endParaRPr>
          </a:p>
          <a:p>
            <a:pPr>
              <a:lnSpc>
                <a:spcPct val="100000"/>
              </a:lnSpc>
              <a:buChar char="•"/>
            </a:pPr>
            <a:endParaRPr lang="en-US" sz="1300"/>
          </a:p>
          <a:p>
            <a:pPr>
              <a:lnSpc>
                <a:spcPct val="100000"/>
              </a:lnSpc>
              <a:buChar char="•"/>
            </a:pPr>
            <a:endParaRPr lang="en-US" sz="1300"/>
          </a:p>
        </p:txBody>
      </p:sp>
      <p:pic>
        <p:nvPicPr>
          <p:cNvPr id="4" name="Picture 6" descr="Chart, pie chart&#10;&#10;Description automatically generated">
            <a:extLst>
              <a:ext uri="{FF2B5EF4-FFF2-40B4-BE49-F238E27FC236}">
                <a16:creationId xmlns:a16="http://schemas.microsoft.com/office/drawing/2014/main" id="{B8ADAF43-12EE-31A1-0274-32FE17990F56}"/>
              </a:ext>
            </a:extLst>
          </p:cNvPr>
          <p:cNvPicPr>
            <a:picLocks noChangeAspect="1"/>
          </p:cNvPicPr>
          <p:nvPr/>
        </p:nvPicPr>
        <p:blipFill>
          <a:blip r:embed="rId4"/>
          <a:stretch>
            <a:fillRect/>
          </a:stretch>
        </p:blipFill>
        <p:spPr>
          <a:xfrm>
            <a:off x="549499" y="2891599"/>
            <a:ext cx="5308242" cy="3704236"/>
          </a:xfrm>
          <a:prstGeom prst="rect">
            <a:avLst/>
          </a:prstGeom>
        </p:spPr>
      </p:pic>
    </p:spTree>
    <p:extLst>
      <p:ext uri="{BB962C8B-B14F-4D97-AF65-F5344CB8AC3E}">
        <p14:creationId xmlns:p14="http://schemas.microsoft.com/office/powerpoint/2010/main" val="2596443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3EA7817-693E-1AD6-4667-D8515FD14B3B}"/>
              </a:ext>
            </a:extLst>
          </p:cNvPr>
          <p:cNvGraphicFramePr>
            <a:graphicFrameLocks noChangeAspect="1"/>
          </p:cNvGraphicFramePr>
          <p:nvPr>
            <p:custDataLst>
              <p:tags r:id="rId1"/>
            </p:custDataLst>
            <p:extLst>
              <p:ext uri="{D42A27DB-BD31-4B8C-83A1-F6EECF244321}">
                <p14:modId xmlns:p14="http://schemas.microsoft.com/office/powerpoint/2010/main" val="1220603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5" imgH="303" progId="TCLayout.ActiveDocument.1">
                  <p:embed/>
                </p:oleObj>
              </mc:Choice>
              <mc:Fallback>
                <p:oleObj name="think-cell Slide" r:id="rId4" imgW="305" imgH="30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useBgFill="1">
        <p:nvSpPr>
          <p:cNvPr id="19" name="Rectangle 11">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823F9191-ED89-4F61-8B8F-97E567D96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48433AB6-724D-8103-7A9D-3FA86B20F046}"/>
              </a:ext>
            </a:extLst>
          </p:cNvPr>
          <p:cNvSpPr>
            <a:spLocks noGrp="1"/>
          </p:cNvSpPr>
          <p:nvPr>
            <p:ph type="title"/>
          </p:nvPr>
        </p:nvSpPr>
        <p:spPr>
          <a:xfrm>
            <a:off x="442609" y="797419"/>
            <a:ext cx="6144231" cy="950548"/>
          </a:xfrm>
        </p:spPr>
        <p:txBody>
          <a:bodyPr vert="horz">
            <a:normAutofit/>
          </a:bodyPr>
          <a:lstStyle/>
          <a:p>
            <a:r>
              <a:rPr lang="en-US" sz="5000" dirty="0">
                <a:ea typeface="+mj-lt"/>
                <a:cs typeface="+mj-lt"/>
              </a:rPr>
              <a:t>Predicting CTR</a:t>
            </a:r>
            <a:endParaRPr lang="en-US" sz="5000" dirty="0"/>
          </a:p>
        </p:txBody>
      </p:sp>
      <p:sp>
        <p:nvSpPr>
          <p:cNvPr id="21" name="Rectangle 15">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133035C-46AF-4B6B-A264-C0D48C50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8379" y="610900"/>
            <a:ext cx="393922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704287-736B-1407-9A51-FDB2EB77CF21}"/>
              </a:ext>
            </a:extLst>
          </p:cNvPr>
          <p:cNvSpPr>
            <a:spLocks noGrp="1"/>
          </p:cNvSpPr>
          <p:nvPr>
            <p:ph idx="1"/>
          </p:nvPr>
        </p:nvSpPr>
        <p:spPr>
          <a:xfrm>
            <a:off x="7225232" y="976160"/>
            <a:ext cx="4930282" cy="5560778"/>
          </a:xfrm>
        </p:spPr>
        <p:txBody>
          <a:bodyPr vert="horz" lIns="91440" tIns="45720" rIns="91440" bIns="45720" rtlCol="0" anchor="t">
            <a:noAutofit/>
          </a:bodyPr>
          <a:lstStyle/>
          <a:p>
            <a:pPr lvl="1"/>
            <a:r>
              <a:rPr lang="en-US" sz="2400" dirty="0">
                <a:ea typeface="+mn-lt"/>
                <a:cs typeface="+mn-lt"/>
              </a:rPr>
              <a:t> As a Product Team, </a:t>
            </a:r>
            <a:r>
              <a:rPr lang="en-US" sz="2400" b="1" dirty="0">
                <a:ea typeface="+mn-lt"/>
                <a:cs typeface="+mn-lt"/>
              </a:rPr>
              <a:t>we rely on email campaigns to communicate with our end users about how successful a recent feature implementation, defect or bug fix, and software upgrade is</a:t>
            </a:r>
          </a:p>
          <a:p>
            <a:pPr lvl="1"/>
            <a:r>
              <a:rPr lang="en-US" sz="2400" dirty="0">
                <a:ea typeface="+mn-lt"/>
                <a:cs typeface="+mn-lt"/>
              </a:rPr>
              <a:t>We</a:t>
            </a:r>
            <a:r>
              <a:rPr lang="en-US" sz="2400" b="1" dirty="0">
                <a:ea typeface="+mn-lt"/>
                <a:cs typeface="+mn-lt"/>
              </a:rPr>
              <a:t> measure that success by calculating the CTR of the CTA</a:t>
            </a:r>
          </a:p>
        </p:txBody>
      </p:sp>
      <p:pic>
        <p:nvPicPr>
          <p:cNvPr id="4" name="Picture 4" descr="Graphical user interface, application&#10;&#10;Description automatically generated">
            <a:extLst>
              <a:ext uri="{FF2B5EF4-FFF2-40B4-BE49-F238E27FC236}">
                <a16:creationId xmlns:a16="http://schemas.microsoft.com/office/drawing/2014/main" id="{2362C894-0996-42A4-BE9C-6CE31B2EC76A}"/>
              </a:ext>
            </a:extLst>
          </p:cNvPr>
          <p:cNvPicPr>
            <a:picLocks noChangeAspect="1"/>
          </p:cNvPicPr>
          <p:nvPr/>
        </p:nvPicPr>
        <p:blipFill>
          <a:blip r:embed="rId6"/>
          <a:stretch>
            <a:fillRect/>
          </a:stretch>
        </p:blipFill>
        <p:spPr>
          <a:xfrm>
            <a:off x="567383" y="1897246"/>
            <a:ext cx="5894681" cy="4003726"/>
          </a:xfrm>
          <a:prstGeom prst="rect">
            <a:avLst/>
          </a:prstGeom>
        </p:spPr>
      </p:pic>
    </p:spTree>
    <p:extLst>
      <p:ext uri="{BB962C8B-B14F-4D97-AF65-F5344CB8AC3E}">
        <p14:creationId xmlns:p14="http://schemas.microsoft.com/office/powerpoint/2010/main" val="1885164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AC4FE1-D370-43A6-96C5-076716BB1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321175-1950-9B0E-047B-C07D567BC992}"/>
              </a:ext>
            </a:extLst>
          </p:cNvPr>
          <p:cNvSpPr>
            <a:spLocks noGrp="1"/>
          </p:cNvSpPr>
          <p:nvPr>
            <p:ph idx="1"/>
          </p:nvPr>
        </p:nvSpPr>
        <p:spPr>
          <a:xfrm>
            <a:off x="6602010" y="324176"/>
            <a:ext cx="5436472" cy="383597"/>
          </a:xfrm>
        </p:spPr>
        <p:txBody>
          <a:bodyPr vert="horz" lIns="91440" tIns="45720" rIns="91440" bIns="45720" rtlCol="0" anchor="t">
            <a:noAutofit/>
          </a:bodyPr>
          <a:lstStyle/>
          <a:p>
            <a:pPr>
              <a:lnSpc>
                <a:spcPct val="100000"/>
              </a:lnSpc>
            </a:pPr>
            <a:r>
              <a:rPr lang="en-US" sz="1600" b="1" dirty="0">
                <a:ea typeface="+mn-lt"/>
                <a:cs typeface="+mn-lt"/>
              </a:rPr>
              <a:t>Dataset Features </a:t>
            </a:r>
            <a:endParaRPr lang="en-US" sz="1600" dirty="0">
              <a:ea typeface="+mn-lt"/>
              <a:cs typeface="+mn-lt"/>
            </a:endParaRPr>
          </a:p>
          <a:p>
            <a:endParaRPr lang="en-US" sz="1200" dirty="0">
              <a:ea typeface="+mn-lt"/>
              <a:cs typeface="+mn-lt"/>
            </a:endParaRPr>
          </a:p>
        </p:txBody>
      </p:sp>
      <p:sp>
        <p:nvSpPr>
          <p:cNvPr id="11" name="Content Placeholder 2">
            <a:extLst>
              <a:ext uri="{FF2B5EF4-FFF2-40B4-BE49-F238E27FC236}">
                <a16:creationId xmlns:a16="http://schemas.microsoft.com/office/drawing/2014/main" id="{9AC43D30-0D0D-8A7D-0EAB-0632B84691A3}"/>
              </a:ext>
            </a:extLst>
          </p:cNvPr>
          <p:cNvSpPr txBox="1">
            <a:spLocks/>
          </p:cNvSpPr>
          <p:nvPr/>
        </p:nvSpPr>
        <p:spPr>
          <a:xfrm>
            <a:off x="277786" y="2319481"/>
            <a:ext cx="5882782" cy="3498204"/>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ea typeface="+mn-lt"/>
                <a:cs typeface="+mn-lt"/>
              </a:rPr>
              <a:t> To understand </a:t>
            </a:r>
            <a:r>
              <a:rPr lang="en-US" b="1" dirty="0">
                <a:ea typeface="+mn-lt"/>
                <a:cs typeface="+mn-lt"/>
              </a:rPr>
              <a:t>what email campaign factors are most related to or most predictive of click-through rate </a:t>
            </a:r>
            <a:r>
              <a:rPr lang="en-US" dirty="0">
                <a:ea typeface="+mn-lt"/>
                <a:cs typeface="+mn-lt"/>
              </a:rPr>
              <a:t>(single characteristics and interactions) an open-source dataset from Kaggle was used with 1888 rows and 22 columns of past email campaigns</a:t>
            </a:r>
          </a:p>
          <a:p>
            <a:pPr marL="342900" indent="-342900">
              <a:lnSpc>
                <a:spcPct val="100000"/>
              </a:lnSpc>
              <a:buFont typeface="Arial" panose="020B0604020202020204" pitchFamily="34" charset="0"/>
              <a:buChar char="•"/>
            </a:pPr>
            <a:endParaRPr lang="en-US" sz="1700" dirty="0">
              <a:ea typeface="+mn-lt"/>
              <a:cs typeface="+mn-lt"/>
            </a:endParaRPr>
          </a:p>
        </p:txBody>
      </p:sp>
      <p:sp>
        <p:nvSpPr>
          <p:cNvPr id="16" name="Title 1">
            <a:extLst>
              <a:ext uri="{FF2B5EF4-FFF2-40B4-BE49-F238E27FC236}">
                <a16:creationId xmlns:a16="http://schemas.microsoft.com/office/drawing/2014/main" id="{D8187C41-2CA9-54A2-A3B0-7E5A2E3B467C}"/>
              </a:ext>
            </a:extLst>
          </p:cNvPr>
          <p:cNvSpPr txBox="1">
            <a:spLocks/>
          </p:cNvSpPr>
          <p:nvPr/>
        </p:nvSpPr>
        <p:spPr>
          <a:xfrm>
            <a:off x="277786" y="861338"/>
            <a:ext cx="6144231" cy="1115638"/>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5000" dirty="0">
                <a:ea typeface="+mj-lt"/>
                <a:cs typeface="+mj-lt"/>
              </a:rPr>
              <a:t>Predicting CTR</a:t>
            </a:r>
            <a:endParaRPr lang="en-US" sz="5000" dirty="0"/>
          </a:p>
        </p:txBody>
      </p:sp>
      <p:graphicFrame>
        <p:nvGraphicFramePr>
          <p:cNvPr id="4" name="Table 3">
            <a:extLst>
              <a:ext uri="{FF2B5EF4-FFF2-40B4-BE49-F238E27FC236}">
                <a16:creationId xmlns:a16="http://schemas.microsoft.com/office/drawing/2014/main" id="{978C80CF-E7CC-06D8-2671-3AED7C9938AB}"/>
              </a:ext>
            </a:extLst>
          </p:cNvPr>
          <p:cNvGraphicFramePr>
            <a:graphicFrameLocks noGrp="1"/>
          </p:cNvGraphicFramePr>
          <p:nvPr>
            <p:extLst>
              <p:ext uri="{D42A27DB-BD31-4B8C-83A1-F6EECF244321}">
                <p14:modId xmlns:p14="http://schemas.microsoft.com/office/powerpoint/2010/main" val="2914732220"/>
              </p:ext>
            </p:extLst>
          </p:nvPr>
        </p:nvGraphicFramePr>
        <p:xfrm>
          <a:off x="6248263" y="827137"/>
          <a:ext cx="5813777" cy="5884708"/>
        </p:xfrm>
        <a:graphic>
          <a:graphicData uri="http://schemas.openxmlformats.org/drawingml/2006/table">
            <a:tbl>
              <a:tblPr firstRow="1" bandRow="1">
                <a:tableStyleId>{5C22544A-7EE6-4342-B048-85BDC9FD1C3A}</a:tableStyleId>
              </a:tblPr>
              <a:tblGrid>
                <a:gridCol w="1467555">
                  <a:extLst>
                    <a:ext uri="{9D8B030D-6E8A-4147-A177-3AD203B41FA5}">
                      <a16:colId xmlns:a16="http://schemas.microsoft.com/office/drawing/2014/main" val="3453332397"/>
                    </a:ext>
                  </a:extLst>
                </a:gridCol>
                <a:gridCol w="4346222">
                  <a:extLst>
                    <a:ext uri="{9D8B030D-6E8A-4147-A177-3AD203B41FA5}">
                      <a16:colId xmlns:a16="http://schemas.microsoft.com/office/drawing/2014/main" val="2313296837"/>
                    </a:ext>
                  </a:extLst>
                </a:gridCol>
              </a:tblGrid>
              <a:tr h="263407">
                <a:tc>
                  <a:txBody>
                    <a:bodyPr/>
                    <a:lstStyle/>
                    <a:p>
                      <a:pPr algn="l" fontAlgn="t"/>
                      <a:r>
                        <a:rPr lang="en-US" sz="1100" dirty="0">
                          <a:effectLst/>
                        </a:rPr>
                        <a:t>Feature Name </a:t>
                      </a:r>
                      <a:endParaRPr lang="en-US" dirty="0">
                        <a:effectLst/>
                      </a:endParaRPr>
                    </a:p>
                  </a:txBody>
                  <a:tcPr/>
                </a:tc>
                <a:tc>
                  <a:txBody>
                    <a:bodyPr/>
                    <a:lstStyle/>
                    <a:p>
                      <a:pPr algn="l" fontAlgn="t"/>
                      <a:r>
                        <a:rPr lang="en-US" sz="1100" dirty="0">
                          <a:effectLst/>
                        </a:rPr>
                        <a:t>Feature Description </a:t>
                      </a:r>
                      <a:endParaRPr lang="en-US" dirty="0">
                        <a:effectLst/>
                      </a:endParaRPr>
                    </a:p>
                  </a:txBody>
                  <a:tcPr/>
                </a:tc>
                <a:extLst>
                  <a:ext uri="{0D108BD9-81ED-4DB2-BD59-A6C34878D82A}">
                    <a16:rowId xmlns:a16="http://schemas.microsoft.com/office/drawing/2014/main" val="3559772706"/>
                  </a:ext>
                </a:extLst>
              </a:tr>
              <a:tr h="263407">
                <a:tc>
                  <a:txBody>
                    <a:bodyPr/>
                    <a:lstStyle/>
                    <a:p>
                      <a:pPr algn="l" fontAlgn="t"/>
                      <a:r>
                        <a:rPr lang="en-US" sz="1100" dirty="0" err="1">
                          <a:effectLst/>
                        </a:rPr>
                        <a:t>campaign_id</a:t>
                      </a:r>
                      <a:r>
                        <a:rPr lang="en-US" sz="1100" dirty="0">
                          <a:effectLst/>
                        </a:rPr>
                        <a:t> </a:t>
                      </a:r>
                      <a:endParaRPr lang="en-US" dirty="0">
                        <a:effectLst/>
                      </a:endParaRPr>
                    </a:p>
                  </a:txBody>
                  <a:tcPr/>
                </a:tc>
                <a:tc>
                  <a:txBody>
                    <a:bodyPr/>
                    <a:lstStyle/>
                    <a:p>
                      <a:pPr algn="l" fontAlgn="t"/>
                      <a:r>
                        <a:rPr lang="en-US" sz="1100" dirty="0">
                          <a:effectLst/>
                        </a:rPr>
                        <a:t>Unique identifier of a campaign </a:t>
                      </a:r>
                      <a:endParaRPr lang="en-US" dirty="0">
                        <a:effectLst/>
                      </a:endParaRPr>
                    </a:p>
                  </a:txBody>
                  <a:tcPr/>
                </a:tc>
                <a:extLst>
                  <a:ext uri="{0D108BD9-81ED-4DB2-BD59-A6C34878D82A}">
                    <a16:rowId xmlns:a16="http://schemas.microsoft.com/office/drawing/2014/main" val="1655968472"/>
                  </a:ext>
                </a:extLst>
              </a:tr>
              <a:tr h="190500">
                <a:tc>
                  <a:txBody>
                    <a:bodyPr/>
                    <a:lstStyle/>
                    <a:p>
                      <a:pPr algn="l" fontAlgn="t"/>
                      <a:r>
                        <a:rPr lang="en-US" sz="1100" dirty="0">
                          <a:effectLst/>
                        </a:rPr>
                        <a:t>sender </a:t>
                      </a:r>
                      <a:endParaRPr lang="en-US" dirty="0">
                        <a:effectLst/>
                      </a:endParaRPr>
                    </a:p>
                  </a:txBody>
                  <a:tcPr/>
                </a:tc>
                <a:tc>
                  <a:txBody>
                    <a:bodyPr/>
                    <a:lstStyle/>
                    <a:p>
                      <a:pPr algn="l" fontAlgn="t"/>
                      <a:r>
                        <a:rPr lang="en-US" sz="1100" dirty="0">
                          <a:effectLst/>
                        </a:rPr>
                        <a:t>Sender of an e-mail </a:t>
                      </a:r>
                      <a:endParaRPr lang="en-US" dirty="0">
                        <a:effectLst/>
                      </a:endParaRPr>
                    </a:p>
                  </a:txBody>
                  <a:tcPr/>
                </a:tc>
                <a:extLst>
                  <a:ext uri="{0D108BD9-81ED-4DB2-BD59-A6C34878D82A}">
                    <a16:rowId xmlns:a16="http://schemas.microsoft.com/office/drawing/2014/main" val="1482304233"/>
                  </a:ext>
                </a:extLst>
              </a:tr>
              <a:tr h="190500">
                <a:tc>
                  <a:txBody>
                    <a:bodyPr/>
                    <a:lstStyle/>
                    <a:p>
                      <a:pPr algn="l" fontAlgn="t"/>
                      <a:r>
                        <a:rPr lang="en-US" sz="1100" dirty="0" err="1">
                          <a:effectLst/>
                        </a:rPr>
                        <a:t>subject_len</a:t>
                      </a:r>
                      <a:r>
                        <a:rPr lang="en-US" sz="1100" dirty="0">
                          <a:effectLst/>
                        </a:rPr>
                        <a:t> </a:t>
                      </a:r>
                      <a:endParaRPr lang="en-US" dirty="0">
                        <a:effectLst/>
                      </a:endParaRPr>
                    </a:p>
                  </a:txBody>
                  <a:tcPr/>
                </a:tc>
                <a:tc>
                  <a:txBody>
                    <a:bodyPr/>
                    <a:lstStyle/>
                    <a:p>
                      <a:pPr algn="l" fontAlgn="t"/>
                      <a:r>
                        <a:rPr lang="en-US" sz="1100" dirty="0">
                          <a:effectLst/>
                        </a:rPr>
                        <a:t>No. of characters in a subject </a:t>
                      </a:r>
                      <a:endParaRPr lang="en-US" dirty="0">
                        <a:effectLst/>
                      </a:endParaRPr>
                    </a:p>
                  </a:txBody>
                  <a:tcPr/>
                </a:tc>
                <a:extLst>
                  <a:ext uri="{0D108BD9-81ED-4DB2-BD59-A6C34878D82A}">
                    <a16:rowId xmlns:a16="http://schemas.microsoft.com/office/drawing/2014/main" val="1842074152"/>
                  </a:ext>
                </a:extLst>
              </a:tr>
              <a:tr h="263407">
                <a:tc>
                  <a:txBody>
                    <a:bodyPr/>
                    <a:lstStyle/>
                    <a:p>
                      <a:pPr algn="l" fontAlgn="t"/>
                      <a:r>
                        <a:rPr lang="en-US" sz="1100" dirty="0" err="1">
                          <a:effectLst/>
                        </a:rPr>
                        <a:t>body_len</a:t>
                      </a:r>
                      <a:r>
                        <a:rPr lang="en-US" sz="1100" dirty="0">
                          <a:effectLst/>
                        </a:rPr>
                        <a:t>  </a:t>
                      </a:r>
                      <a:endParaRPr lang="en-US" dirty="0">
                        <a:effectLst/>
                      </a:endParaRPr>
                    </a:p>
                  </a:txBody>
                  <a:tcPr/>
                </a:tc>
                <a:tc>
                  <a:txBody>
                    <a:bodyPr/>
                    <a:lstStyle/>
                    <a:p>
                      <a:pPr algn="l" fontAlgn="t"/>
                      <a:r>
                        <a:rPr lang="en-US" sz="1100" dirty="0">
                          <a:effectLst/>
                        </a:rPr>
                        <a:t>No. of characters in an email body </a:t>
                      </a:r>
                      <a:endParaRPr lang="en-US" dirty="0">
                        <a:effectLst/>
                      </a:endParaRPr>
                    </a:p>
                  </a:txBody>
                  <a:tcPr/>
                </a:tc>
                <a:extLst>
                  <a:ext uri="{0D108BD9-81ED-4DB2-BD59-A6C34878D82A}">
                    <a16:rowId xmlns:a16="http://schemas.microsoft.com/office/drawing/2014/main" val="4002551925"/>
                  </a:ext>
                </a:extLst>
              </a:tr>
              <a:tr h="190500">
                <a:tc>
                  <a:txBody>
                    <a:bodyPr/>
                    <a:lstStyle/>
                    <a:p>
                      <a:pPr algn="l" fontAlgn="t"/>
                      <a:r>
                        <a:rPr lang="en-US" sz="1100" dirty="0" err="1">
                          <a:effectLst/>
                        </a:rPr>
                        <a:t>mean_paragraph_len</a:t>
                      </a:r>
                      <a:r>
                        <a:rPr lang="en-US" sz="1100" dirty="0">
                          <a:effectLst/>
                        </a:rPr>
                        <a:t> </a:t>
                      </a:r>
                      <a:endParaRPr lang="en-US" dirty="0">
                        <a:effectLst/>
                      </a:endParaRPr>
                    </a:p>
                  </a:txBody>
                  <a:tcPr/>
                </a:tc>
                <a:tc>
                  <a:txBody>
                    <a:bodyPr/>
                    <a:lstStyle/>
                    <a:p>
                      <a:pPr algn="l" fontAlgn="t"/>
                      <a:r>
                        <a:rPr lang="en-US" sz="1100" dirty="0">
                          <a:effectLst/>
                        </a:rPr>
                        <a:t>Average no. of characters in paragraph of an email </a:t>
                      </a:r>
                      <a:endParaRPr lang="en-US" dirty="0">
                        <a:effectLst/>
                      </a:endParaRPr>
                    </a:p>
                  </a:txBody>
                  <a:tcPr/>
                </a:tc>
                <a:extLst>
                  <a:ext uri="{0D108BD9-81ED-4DB2-BD59-A6C34878D82A}">
                    <a16:rowId xmlns:a16="http://schemas.microsoft.com/office/drawing/2014/main" val="2471136833"/>
                  </a:ext>
                </a:extLst>
              </a:tr>
              <a:tr h="190500">
                <a:tc>
                  <a:txBody>
                    <a:bodyPr/>
                    <a:lstStyle/>
                    <a:p>
                      <a:pPr algn="l" fontAlgn="t"/>
                      <a:r>
                        <a:rPr lang="en-US" sz="1100" dirty="0" err="1">
                          <a:effectLst/>
                        </a:rPr>
                        <a:t>day_of_week</a:t>
                      </a:r>
                      <a:r>
                        <a:rPr lang="en-US" sz="1100" dirty="0">
                          <a:effectLst/>
                        </a:rPr>
                        <a:t>  </a:t>
                      </a:r>
                      <a:endParaRPr lang="en-US" dirty="0">
                        <a:effectLst/>
                      </a:endParaRPr>
                    </a:p>
                  </a:txBody>
                  <a:tcPr/>
                </a:tc>
                <a:tc>
                  <a:txBody>
                    <a:bodyPr/>
                    <a:lstStyle/>
                    <a:p>
                      <a:pPr algn="l" fontAlgn="t"/>
                      <a:r>
                        <a:rPr lang="en-US" sz="1100" dirty="0">
                          <a:effectLst/>
                        </a:rPr>
                        <a:t>Day on which email is sent </a:t>
                      </a:r>
                      <a:endParaRPr lang="en-US" dirty="0">
                        <a:effectLst/>
                      </a:endParaRPr>
                    </a:p>
                  </a:txBody>
                  <a:tcPr/>
                </a:tc>
                <a:extLst>
                  <a:ext uri="{0D108BD9-81ED-4DB2-BD59-A6C34878D82A}">
                    <a16:rowId xmlns:a16="http://schemas.microsoft.com/office/drawing/2014/main" val="2083003689"/>
                  </a:ext>
                </a:extLst>
              </a:tr>
              <a:tr h="190500">
                <a:tc>
                  <a:txBody>
                    <a:bodyPr/>
                    <a:lstStyle/>
                    <a:p>
                      <a:pPr algn="l" fontAlgn="t"/>
                      <a:r>
                        <a:rPr lang="en-US" sz="1100" dirty="0" err="1">
                          <a:effectLst/>
                        </a:rPr>
                        <a:t>is_weekend</a:t>
                      </a:r>
                      <a:r>
                        <a:rPr lang="en-US" sz="1100" dirty="0">
                          <a:effectLst/>
                        </a:rPr>
                        <a:t>  </a:t>
                      </a:r>
                      <a:endParaRPr lang="en-US">
                        <a:effectLst/>
                      </a:endParaRPr>
                    </a:p>
                  </a:txBody>
                  <a:tcPr/>
                </a:tc>
                <a:tc>
                  <a:txBody>
                    <a:bodyPr/>
                    <a:lstStyle/>
                    <a:p>
                      <a:pPr algn="l" fontAlgn="t"/>
                      <a:r>
                        <a:rPr lang="en-US" sz="1100" dirty="0">
                          <a:effectLst/>
                        </a:rPr>
                        <a:t>Boolean flag indicating if an email is sent on weekend or not </a:t>
                      </a:r>
                      <a:endParaRPr lang="en-US">
                        <a:effectLst/>
                      </a:endParaRPr>
                    </a:p>
                  </a:txBody>
                  <a:tcPr/>
                </a:tc>
                <a:extLst>
                  <a:ext uri="{0D108BD9-81ED-4DB2-BD59-A6C34878D82A}">
                    <a16:rowId xmlns:a16="http://schemas.microsoft.com/office/drawing/2014/main" val="2425309691"/>
                  </a:ext>
                </a:extLst>
              </a:tr>
              <a:tr h="263407">
                <a:tc>
                  <a:txBody>
                    <a:bodyPr/>
                    <a:lstStyle/>
                    <a:p>
                      <a:pPr algn="l" fontAlgn="t"/>
                      <a:r>
                        <a:rPr lang="en-US" sz="1100" dirty="0" err="1">
                          <a:effectLst/>
                        </a:rPr>
                        <a:t>times_of_day</a:t>
                      </a:r>
                      <a:r>
                        <a:rPr lang="en-US" sz="1100" dirty="0">
                          <a:effectLst/>
                        </a:rPr>
                        <a:t>  </a:t>
                      </a:r>
                      <a:endParaRPr lang="en-US">
                        <a:effectLst/>
                      </a:endParaRPr>
                    </a:p>
                  </a:txBody>
                  <a:tcPr/>
                </a:tc>
                <a:tc>
                  <a:txBody>
                    <a:bodyPr/>
                    <a:lstStyle/>
                    <a:p>
                      <a:pPr algn="l" fontAlgn="t"/>
                      <a:r>
                        <a:rPr lang="en-US" sz="1100" dirty="0">
                          <a:effectLst/>
                        </a:rPr>
                        <a:t>Times of day when email is sent: Morning, Noon, Evening </a:t>
                      </a:r>
                      <a:endParaRPr lang="en-US">
                        <a:effectLst/>
                      </a:endParaRPr>
                    </a:p>
                  </a:txBody>
                  <a:tcPr/>
                </a:tc>
                <a:extLst>
                  <a:ext uri="{0D108BD9-81ED-4DB2-BD59-A6C34878D82A}">
                    <a16:rowId xmlns:a16="http://schemas.microsoft.com/office/drawing/2014/main" val="3473956656"/>
                  </a:ext>
                </a:extLst>
              </a:tr>
              <a:tr h="190500">
                <a:tc>
                  <a:txBody>
                    <a:bodyPr/>
                    <a:lstStyle/>
                    <a:p>
                      <a:pPr algn="l" fontAlgn="t"/>
                      <a:r>
                        <a:rPr lang="en-US" sz="1100" dirty="0">
                          <a:effectLst/>
                        </a:rPr>
                        <a:t>category </a:t>
                      </a:r>
                      <a:endParaRPr lang="en-US" dirty="0">
                        <a:effectLst/>
                      </a:endParaRPr>
                    </a:p>
                  </a:txBody>
                  <a:tcPr/>
                </a:tc>
                <a:tc>
                  <a:txBody>
                    <a:bodyPr/>
                    <a:lstStyle/>
                    <a:p>
                      <a:pPr algn="l" fontAlgn="t"/>
                      <a:r>
                        <a:rPr lang="en-US" sz="1100" dirty="0">
                          <a:effectLst/>
                        </a:rPr>
                        <a:t>Category of the product an email is related to </a:t>
                      </a:r>
                      <a:endParaRPr lang="en-US" dirty="0">
                        <a:effectLst/>
                      </a:endParaRPr>
                    </a:p>
                  </a:txBody>
                  <a:tcPr/>
                </a:tc>
                <a:extLst>
                  <a:ext uri="{0D108BD9-81ED-4DB2-BD59-A6C34878D82A}">
                    <a16:rowId xmlns:a16="http://schemas.microsoft.com/office/drawing/2014/main" val="33672556"/>
                  </a:ext>
                </a:extLst>
              </a:tr>
              <a:tr h="190500">
                <a:tc>
                  <a:txBody>
                    <a:bodyPr/>
                    <a:lstStyle/>
                    <a:p>
                      <a:pPr algn="l" fontAlgn="t"/>
                      <a:r>
                        <a:rPr lang="en-US" sz="1100" dirty="0">
                          <a:effectLst/>
                        </a:rPr>
                        <a:t>product </a:t>
                      </a:r>
                      <a:endParaRPr lang="en-US" dirty="0">
                        <a:effectLst/>
                      </a:endParaRPr>
                    </a:p>
                  </a:txBody>
                  <a:tcPr/>
                </a:tc>
                <a:tc>
                  <a:txBody>
                    <a:bodyPr/>
                    <a:lstStyle/>
                    <a:p>
                      <a:pPr algn="l" fontAlgn="t"/>
                      <a:r>
                        <a:rPr lang="en-US" sz="1100" dirty="0">
                          <a:effectLst/>
                        </a:rPr>
                        <a:t>Type of the product an email is related to </a:t>
                      </a:r>
                      <a:endParaRPr lang="en-US" dirty="0">
                        <a:effectLst/>
                      </a:endParaRPr>
                    </a:p>
                  </a:txBody>
                  <a:tcPr/>
                </a:tc>
                <a:extLst>
                  <a:ext uri="{0D108BD9-81ED-4DB2-BD59-A6C34878D82A}">
                    <a16:rowId xmlns:a16="http://schemas.microsoft.com/office/drawing/2014/main" val="870564981"/>
                  </a:ext>
                </a:extLst>
              </a:tr>
              <a:tr h="190500">
                <a:tc>
                  <a:txBody>
                    <a:bodyPr/>
                    <a:lstStyle/>
                    <a:p>
                      <a:pPr algn="l" fontAlgn="t"/>
                      <a:r>
                        <a:rPr lang="en-US" sz="1100" dirty="0" err="1">
                          <a:effectLst/>
                        </a:rPr>
                        <a:t>no_of_CTA</a:t>
                      </a:r>
                      <a:r>
                        <a:rPr lang="en-US" sz="1100" dirty="0">
                          <a:effectLst/>
                        </a:rPr>
                        <a:t> </a:t>
                      </a:r>
                      <a:endParaRPr lang="en-US" dirty="0">
                        <a:effectLst/>
                      </a:endParaRPr>
                    </a:p>
                  </a:txBody>
                  <a:tcPr/>
                </a:tc>
                <a:tc>
                  <a:txBody>
                    <a:bodyPr/>
                    <a:lstStyle/>
                    <a:p>
                      <a:pPr algn="l" fontAlgn="t"/>
                      <a:r>
                        <a:rPr lang="en-US" sz="1100" dirty="0">
                          <a:effectLst/>
                        </a:rPr>
                        <a:t>No. of Call To Actions in an email </a:t>
                      </a:r>
                      <a:endParaRPr lang="en-US" dirty="0">
                        <a:effectLst/>
                      </a:endParaRPr>
                    </a:p>
                  </a:txBody>
                  <a:tcPr/>
                </a:tc>
                <a:extLst>
                  <a:ext uri="{0D108BD9-81ED-4DB2-BD59-A6C34878D82A}">
                    <a16:rowId xmlns:a16="http://schemas.microsoft.com/office/drawing/2014/main" val="424765164"/>
                  </a:ext>
                </a:extLst>
              </a:tr>
              <a:tr h="190500">
                <a:tc>
                  <a:txBody>
                    <a:bodyPr/>
                    <a:lstStyle/>
                    <a:p>
                      <a:pPr algn="l" fontAlgn="t"/>
                      <a:r>
                        <a:rPr lang="en-US" sz="1100" dirty="0" err="1">
                          <a:effectLst/>
                        </a:rPr>
                        <a:t>mean_CTA_len</a:t>
                      </a:r>
                      <a:r>
                        <a:rPr lang="en-US" sz="1100" dirty="0">
                          <a:effectLst/>
                        </a:rPr>
                        <a:t> </a:t>
                      </a:r>
                      <a:endParaRPr lang="en-US" dirty="0">
                        <a:effectLst/>
                      </a:endParaRPr>
                    </a:p>
                  </a:txBody>
                  <a:tcPr/>
                </a:tc>
                <a:tc>
                  <a:txBody>
                    <a:bodyPr/>
                    <a:lstStyle/>
                    <a:p>
                      <a:pPr algn="l" fontAlgn="t"/>
                      <a:r>
                        <a:rPr lang="en-US" sz="1100" dirty="0">
                          <a:effectLst/>
                        </a:rPr>
                        <a:t>Average no. of characters in a CTA </a:t>
                      </a:r>
                      <a:endParaRPr lang="en-US" dirty="0">
                        <a:effectLst/>
                      </a:endParaRPr>
                    </a:p>
                  </a:txBody>
                  <a:tcPr/>
                </a:tc>
                <a:extLst>
                  <a:ext uri="{0D108BD9-81ED-4DB2-BD59-A6C34878D82A}">
                    <a16:rowId xmlns:a16="http://schemas.microsoft.com/office/drawing/2014/main" val="1588893346"/>
                  </a:ext>
                </a:extLst>
              </a:tr>
              <a:tr h="190500">
                <a:tc>
                  <a:txBody>
                    <a:bodyPr/>
                    <a:lstStyle/>
                    <a:p>
                      <a:pPr algn="l" fontAlgn="t"/>
                      <a:r>
                        <a:rPr lang="en-US" sz="1100" dirty="0" err="1">
                          <a:effectLst/>
                        </a:rPr>
                        <a:t>target_audience</a:t>
                      </a:r>
                      <a:r>
                        <a:rPr lang="en-US" sz="1100" dirty="0">
                          <a:effectLst/>
                        </a:rPr>
                        <a:t> </a:t>
                      </a:r>
                      <a:endParaRPr lang="en-US" dirty="0">
                        <a:effectLst/>
                      </a:endParaRPr>
                    </a:p>
                  </a:txBody>
                  <a:tcPr/>
                </a:tc>
                <a:tc>
                  <a:txBody>
                    <a:bodyPr/>
                    <a:lstStyle/>
                    <a:p>
                      <a:pPr algn="l" fontAlgn="t"/>
                      <a:r>
                        <a:rPr lang="en-US" sz="1100" dirty="0">
                          <a:effectLst/>
                        </a:rPr>
                        <a:t>Cluster label of the target audience </a:t>
                      </a:r>
                      <a:endParaRPr lang="en-US" dirty="0">
                        <a:effectLst/>
                      </a:endParaRPr>
                    </a:p>
                  </a:txBody>
                  <a:tcPr/>
                </a:tc>
                <a:extLst>
                  <a:ext uri="{0D108BD9-81ED-4DB2-BD59-A6C34878D82A}">
                    <a16:rowId xmlns:a16="http://schemas.microsoft.com/office/drawing/2014/main" val="3658941638"/>
                  </a:ext>
                </a:extLst>
              </a:tr>
              <a:tr h="190500">
                <a:tc>
                  <a:txBody>
                    <a:bodyPr/>
                    <a:lstStyle/>
                    <a:p>
                      <a:pPr algn="l" fontAlgn="t"/>
                      <a:r>
                        <a:rPr lang="en-US" sz="1100" dirty="0" err="1">
                          <a:effectLst/>
                        </a:rPr>
                        <a:t>is_image</a:t>
                      </a:r>
                      <a:r>
                        <a:rPr lang="en-US" sz="1100" dirty="0">
                          <a:effectLst/>
                        </a:rPr>
                        <a:t> </a:t>
                      </a:r>
                      <a:endParaRPr lang="en-US" dirty="0">
                        <a:effectLst/>
                      </a:endParaRPr>
                    </a:p>
                  </a:txBody>
                  <a:tcPr/>
                </a:tc>
                <a:tc>
                  <a:txBody>
                    <a:bodyPr/>
                    <a:lstStyle/>
                    <a:p>
                      <a:pPr algn="l" fontAlgn="t"/>
                      <a:r>
                        <a:rPr lang="en-US" sz="1100" dirty="0">
                          <a:effectLst/>
                        </a:rPr>
                        <a:t>No. of images in an email </a:t>
                      </a:r>
                      <a:endParaRPr lang="en-US" dirty="0">
                        <a:effectLst/>
                      </a:endParaRPr>
                    </a:p>
                  </a:txBody>
                  <a:tcPr/>
                </a:tc>
                <a:extLst>
                  <a:ext uri="{0D108BD9-81ED-4DB2-BD59-A6C34878D82A}">
                    <a16:rowId xmlns:a16="http://schemas.microsoft.com/office/drawing/2014/main" val="3463084819"/>
                  </a:ext>
                </a:extLst>
              </a:tr>
              <a:tr h="190500">
                <a:tc>
                  <a:txBody>
                    <a:bodyPr/>
                    <a:lstStyle/>
                    <a:p>
                      <a:pPr algn="l" fontAlgn="t"/>
                      <a:r>
                        <a:rPr lang="en-US" sz="1100" dirty="0" err="1">
                          <a:effectLst/>
                        </a:rPr>
                        <a:t>is_quote</a:t>
                      </a:r>
                      <a:r>
                        <a:rPr lang="en-US" sz="1100" dirty="0">
                          <a:effectLst/>
                        </a:rPr>
                        <a:t> </a:t>
                      </a:r>
                      <a:endParaRPr lang="en-US" dirty="0">
                        <a:effectLst/>
                      </a:endParaRPr>
                    </a:p>
                  </a:txBody>
                  <a:tcPr/>
                </a:tc>
                <a:tc>
                  <a:txBody>
                    <a:bodyPr/>
                    <a:lstStyle/>
                    <a:p>
                      <a:pPr algn="l" fontAlgn="t"/>
                      <a:r>
                        <a:rPr lang="en-US" sz="1100" dirty="0">
                          <a:effectLst/>
                        </a:rPr>
                        <a:t>No. of quotes in an email </a:t>
                      </a:r>
                      <a:endParaRPr lang="en-US" dirty="0">
                        <a:effectLst/>
                      </a:endParaRPr>
                    </a:p>
                  </a:txBody>
                  <a:tcPr/>
                </a:tc>
                <a:extLst>
                  <a:ext uri="{0D108BD9-81ED-4DB2-BD59-A6C34878D82A}">
                    <a16:rowId xmlns:a16="http://schemas.microsoft.com/office/drawing/2014/main" val="2045637211"/>
                  </a:ext>
                </a:extLst>
              </a:tr>
              <a:tr h="190500">
                <a:tc>
                  <a:txBody>
                    <a:bodyPr/>
                    <a:lstStyle/>
                    <a:p>
                      <a:pPr algn="l" fontAlgn="t"/>
                      <a:r>
                        <a:rPr lang="en-US" sz="1100" dirty="0" err="1">
                          <a:effectLst/>
                        </a:rPr>
                        <a:t>is_personalised</a:t>
                      </a:r>
                      <a:r>
                        <a:rPr lang="en-US" sz="1100" dirty="0">
                          <a:effectLst/>
                        </a:rPr>
                        <a:t> </a:t>
                      </a:r>
                      <a:endParaRPr lang="en-US" dirty="0">
                        <a:effectLst/>
                      </a:endParaRPr>
                    </a:p>
                  </a:txBody>
                  <a:tcPr/>
                </a:tc>
                <a:tc>
                  <a:txBody>
                    <a:bodyPr/>
                    <a:lstStyle/>
                    <a:p>
                      <a:pPr algn="l" fontAlgn="t"/>
                      <a:r>
                        <a:rPr lang="en-US" sz="1100" dirty="0">
                          <a:effectLst/>
                        </a:rPr>
                        <a:t>Boolean flag indicating if an email is personalized to the user or not </a:t>
                      </a:r>
                      <a:endParaRPr lang="en-US">
                        <a:effectLst/>
                      </a:endParaRPr>
                    </a:p>
                  </a:txBody>
                  <a:tcPr/>
                </a:tc>
                <a:extLst>
                  <a:ext uri="{0D108BD9-81ED-4DB2-BD59-A6C34878D82A}">
                    <a16:rowId xmlns:a16="http://schemas.microsoft.com/office/drawing/2014/main" val="986598572"/>
                  </a:ext>
                </a:extLst>
              </a:tr>
              <a:tr h="190500">
                <a:tc>
                  <a:txBody>
                    <a:bodyPr/>
                    <a:lstStyle/>
                    <a:p>
                      <a:pPr algn="l" fontAlgn="t"/>
                      <a:r>
                        <a:rPr lang="en-US" sz="1100" dirty="0" err="1">
                          <a:effectLst/>
                        </a:rPr>
                        <a:t>is_discount</a:t>
                      </a:r>
                      <a:r>
                        <a:rPr lang="en-US" sz="1100" dirty="0">
                          <a:effectLst/>
                        </a:rPr>
                        <a:t> </a:t>
                      </a:r>
                      <a:endParaRPr lang="en-US" dirty="0">
                        <a:effectLst/>
                      </a:endParaRPr>
                    </a:p>
                  </a:txBody>
                  <a:tcPr/>
                </a:tc>
                <a:tc>
                  <a:txBody>
                    <a:bodyPr/>
                    <a:lstStyle/>
                    <a:p>
                      <a:pPr algn="l" fontAlgn="t"/>
                      <a:r>
                        <a:rPr lang="en-US" sz="1100" dirty="0">
                          <a:effectLst/>
                        </a:rPr>
                        <a:t>Boolean flag indicating if an email contains a discount or not </a:t>
                      </a:r>
                      <a:endParaRPr lang="en-US">
                        <a:effectLst/>
                      </a:endParaRPr>
                    </a:p>
                  </a:txBody>
                  <a:tcPr/>
                </a:tc>
                <a:extLst>
                  <a:ext uri="{0D108BD9-81ED-4DB2-BD59-A6C34878D82A}">
                    <a16:rowId xmlns:a16="http://schemas.microsoft.com/office/drawing/2014/main" val="2913926663"/>
                  </a:ext>
                </a:extLst>
              </a:tr>
              <a:tr h="190500">
                <a:tc>
                  <a:txBody>
                    <a:bodyPr/>
                    <a:lstStyle/>
                    <a:p>
                      <a:pPr algn="l" fontAlgn="t"/>
                      <a:r>
                        <a:rPr lang="en-US" sz="1100" dirty="0" err="1">
                          <a:effectLst/>
                        </a:rPr>
                        <a:t>is_urgency</a:t>
                      </a:r>
                      <a:r>
                        <a:rPr lang="en-US" sz="1100" dirty="0">
                          <a:effectLst/>
                        </a:rPr>
                        <a:t> </a:t>
                      </a:r>
                      <a:endParaRPr lang="en-US" dirty="0">
                        <a:effectLst/>
                      </a:endParaRPr>
                    </a:p>
                  </a:txBody>
                  <a:tcPr/>
                </a:tc>
                <a:tc>
                  <a:txBody>
                    <a:bodyPr/>
                    <a:lstStyle/>
                    <a:p>
                      <a:pPr algn="l" fontAlgn="t"/>
                      <a:r>
                        <a:rPr lang="en-US" sz="1100" dirty="0">
                          <a:effectLst/>
                        </a:rPr>
                        <a:t>Boolean flag indicating if an email contains urgency or not </a:t>
                      </a:r>
                      <a:endParaRPr lang="en-US" dirty="0">
                        <a:effectLst/>
                      </a:endParaRPr>
                    </a:p>
                  </a:txBody>
                  <a:tcPr/>
                </a:tc>
                <a:extLst>
                  <a:ext uri="{0D108BD9-81ED-4DB2-BD59-A6C34878D82A}">
                    <a16:rowId xmlns:a16="http://schemas.microsoft.com/office/drawing/2014/main" val="1057752730"/>
                  </a:ext>
                </a:extLst>
              </a:tr>
              <a:tr h="190500">
                <a:tc>
                  <a:txBody>
                    <a:bodyPr/>
                    <a:lstStyle/>
                    <a:p>
                      <a:pPr algn="l" fontAlgn="t"/>
                      <a:r>
                        <a:rPr lang="en-US" sz="1100" dirty="0" err="1">
                          <a:effectLst/>
                        </a:rPr>
                        <a:t>is_timer</a:t>
                      </a:r>
                      <a:r>
                        <a:rPr lang="en-US" sz="1100" dirty="0">
                          <a:effectLst/>
                        </a:rPr>
                        <a:t> </a:t>
                      </a:r>
                      <a:endParaRPr lang="en-US" dirty="0">
                        <a:effectLst/>
                      </a:endParaRPr>
                    </a:p>
                  </a:txBody>
                  <a:tcPr/>
                </a:tc>
                <a:tc>
                  <a:txBody>
                    <a:bodyPr/>
                    <a:lstStyle/>
                    <a:p>
                      <a:pPr algn="l" fontAlgn="t"/>
                      <a:r>
                        <a:rPr lang="en-US" sz="1100" dirty="0">
                          <a:effectLst/>
                        </a:rPr>
                        <a:t>Boolean flag indicating if an email contains a timer or not </a:t>
                      </a:r>
                      <a:endParaRPr lang="en-US" dirty="0">
                        <a:effectLst/>
                      </a:endParaRPr>
                    </a:p>
                  </a:txBody>
                  <a:tcPr/>
                </a:tc>
                <a:extLst>
                  <a:ext uri="{0D108BD9-81ED-4DB2-BD59-A6C34878D82A}">
                    <a16:rowId xmlns:a16="http://schemas.microsoft.com/office/drawing/2014/main" val="3146128784"/>
                  </a:ext>
                </a:extLst>
              </a:tr>
              <a:tr h="190500">
                <a:tc>
                  <a:txBody>
                    <a:bodyPr/>
                    <a:lstStyle/>
                    <a:p>
                      <a:pPr algn="l" fontAlgn="t"/>
                      <a:r>
                        <a:rPr lang="en-US" sz="1100" dirty="0" err="1">
                          <a:effectLst/>
                        </a:rPr>
                        <a:t>is_price</a:t>
                      </a:r>
                      <a:r>
                        <a:rPr lang="en-US" sz="1100" dirty="0">
                          <a:effectLst/>
                        </a:rPr>
                        <a:t> </a:t>
                      </a:r>
                      <a:endParaRPr lang="en-US" dirty="0">
                        <a:effectLst/>
                      </a:endParaRPr>
                    </a:p>
                  </a:txBody>
                  <a:tcPr/>
                </a:tc>
                <a:tc>
                  <a:txBody>
                    <a:bodyPr/>
                    <a:lstStyle/>
                    <a:p>
                      <a:pPr algn="l" fontAlgn="t"/>
                      <a:r>
                        <a:rPr lang="en-US" sz="1100" dirty="0">
                          <a:effectLst/>
                        </a:rPr>
                        <a:t>Nominal price listed in email body </a:t>
                      </a:r>
                      <a:endParaRPr lang="en-US" dirty="0">
                        <a:effectLst/>
                      </a:endParaRPr>
                    </a:p>
                  </a:txBody>
                  <a:tcPr/>
                </a:tc>
                <a:extLst>
                  <a:ext uri="{0D108BD9-81ED-4DB2-BD59-A6C34878D82A}">
                    <a16:rowId xmlns:a16="http://schemas.microsoft.com/office/drawing/2014/main" val="581358176"/>
                  </a:ext>
                </a:extLst>
              </a:tr>
              <a:tr h="190500">
                <a:tc>
                  <a:txBody>
                    <a:bodyPr/>
                    <a:lstStyle/>
                    <a:p>
                      <a:pPr algn="l" fontAlgn="t"/>
                      <a:r>
                        <a:rPr lang="en-US" sz="1100" dirty="0" err="1">
                          <a:effectLst/>
                        </a:rPr>
                        <a:t>click_rate</a:t>
                      </a:r>
                      <a:r>
                        <a:rPr lang="en-US" sz="1100" dirty="0">
                          <a:effectLst/>
                        </a:rPr>
                        <a:t>  </a:t>
                      </a:r>
                      <a:endParaRPr lang="en-US">
                        <a:effectLst/>
                      </a:endParaRPr>
                    </a:p>
                  </a:txBody>
                  <a:tcPr/>
                </a:tc>
                <a:tc>
                  <a:txBody>
                    <a:bodyPr/>
                    <a:lstStyle/>
                    <a:p>
                      <a:pPr algn="l" fontAlgn="t"/>
                      <a:r>
                        <a:rPr lang="en-US" sz="1100" dirty="0">
                          <a:effectLst/>
                        </a:rPr>
                        <a:t>Click Through Rate, (Total Clicks on CTA) / (Total Impressions) </a:t>
                      </a:r>
                      <a:endParaRPr lang="en-US" dirty="0">
                        <a:effectLst/>
                      </a:endParaRPr>
                    </a:p>
                  </a:txBody>
                  <a:tcPr/>
                </a:tc>
                <a:extLst>
                  <a:ext uri="{0D108BD9-81ED-4DB2-BD59-A6C34878D82A}">
                    <a16:rowId xmlns:a16="http://schemas.microsoft.com/office/drawing/2014/main" val="1903919831"/>
                  </a:ext>
                </a:extLst>
              </a:tr>
            </a:tbl>
          </a:graphicData>
        </a:graphic>
      </p:graphicFrame>
    </p:spTree>
    <p:extLst>
      <p:ext uri="{BB962C8B-B14F-4D97-AF65-F5344CB8AC3E}">
        <p14:creationId xmlns:p14="http://schemas.microsoft.com/office/powerpoint/2010/main" val="229920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0">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113F38-B5B2-BF02-0624-9F73BDD517A7}"/>
              </a:ext>
            </a:extLst>
          </p:cNvPr>
          <p:cNvSpPr>
            <a:spLocks noGrp="1"/>
          </p:cNvSpPr>
          <p:nvPr>
            <p:ph type="title"/>
          </p:nvPr>
        </p:nvSpPr>
        <p:spPr>
          <a:xfrm>
            <a:off x="521208" y="976160"/>
            <a:ext cx="11155680" cy="1636411"/>
          </a:xfrm>
        </p:spPr>
        <p:txBody>
          <a:bodyPr vert="horz" lIns="91440" tIns="45720" rIns="91440" bIns="45720" rtlCol="0">
            <a:normAutofit/>
          </a:bodyPr>
          <a:lstStyle/>
          <a:p>
            <a:r>
              <a:rPr lang="en-US"/>
              <a:t>Discovery</a:t>
            </a:r>
          </a:p>
        </p:txBody>
      </p:sp>
      <p:sp>
        <p:nvSpPr>
          <p:cNvPr id="36" name="Rectangle 32">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ontent Placeholder 9">
            <a:extLst>
              <a:ext uri="{FF2B5EF4-FFF2-40B4-BE49-F238E27FC236}">
                <a16:creationId xmlns:a16="http://schemas.microsoft.com/office/drawing/2014/main" id="{4D85420B-C084-5D50-C0FE-D806E9CC1B09}"/>
              </a:ext>
            </a:extLst>
          </p:cNvPr>
          <p:cNvGraphicFramePr>
            <a:graphicFrameLocks noGrp="1"/>
          </p:cNvGraphicFramePr>
          <p:nvPr>
            <p:ph idx="1"/>
            <p:extLst>
              <p:ext uri="{D42A27DB-BD31-4B8C-83A1-F6EECF244321}">
                <p14:modId xmlns:p14="http://schemas.microsoft.com/office/powerpoint/2010/main" val="3865030681"/>
              </p:ext>
            </p:extLst>
          </p:nvPr>
        </p:nvGraphicFramePr>
        <p:xfrm>
          <a:off x="517588" y="1911198"/>
          <a:ext cx="11155680" cy="4386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424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113F38-B5B2-BF02-0624-9F73BDD517A7}"/>
              </a:ext>
            </a:extLst>
          </p:cNvPr>
          <p:cNvSpPr>
            <a:spLocks noGrp="1"/>
          </p:cNvSpPr>
          <p:nvPr>
            <p:ph type="title"/>
          </p:nvPr>
        </p:nvSpPr>
        <p:spPr>
          <a:xfrm>
            <a:off x="467738" y="777882"/>
            <a:ext cx="10683131" cy="800603"/>
          </a:xfrm>
        </p:spPr>
        <p:txBody>
          <a:bodyPr vert="horz" lIns="91440" tIns="45720" rIns="91440" bIns="45720" rtlCol="0" anchor="t">
            <a:normAutofit fontScale="90000"/>
          </a:bodyPr>
          <a:lstStyle/>
          <a:p>
            <a:r>
              <a:rPr lang="en-US" dirty="0"/>
              <a:t>Discovery: Single Features</a:t>
            </a:r>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D0B25D0F-F709-7453-8D73-22DC19A553D8}"/>
              </a:ext>
            </a:extLst>
          </p:cNvPr>
          <p:cNvPicPr>
            <a:picLocks noChangeAspect="1"/>
          </p:cNvPicPr>
          <p:nvPr/>
        </p:nvPicPr>
        <p:blipFill>
          <a:blip r:embed="rId2"/>
          <a:stretch>
            <a:fillRect/>
          </a:stretch>
        </p:blipFill>
        <p:spPr>
          <a:xfrm>
            <a:off x="49156" y="1717786"/>
            <a:ext cx="6881149" cy="2004765"/>
          </a:xfrm>
          <a:prstGeom prst="rect">
            <a:avLst/>
          </a:prstGeom>
        </p:spPr>
      </p:pic>
      <p:pic>
        <p:nvPicPr>
          <p:cNvPr id="5" name="Picture 5" descr="Chart, bar chart, histogram&#10;&#10;Description automatically generated">
            <a:extLst>
              <a:ext uri="{FF2B5EF4-FFF2-40B4-BE49-F238E27FC236}">
                <a16:creationId xmlns:a16="http://schemas.microsoft.com/office/drawing/2014/main" id="{55AFBC63-9296-9A61-E004-6F1756BF28DC}"/>
              </a:ext>
            </a:extLst>
          </p:cNvPr>
          <p:cNvPicPr>
            <a:picLocks noChangeAspect="1"/>
          </p:cNvPicPr>
          <p:nvPr/>
        </p:nvPicPr>
        <p:blipFill>
          <a:blip r:embed="rId3"/>
          <a:stretch>
            <a:fillRect/>
          </a:stretch>
        </p:blipFill>
        <p:spPr>
          <a:xfrm>
            <a:off x="7174375" y="2724406"/>
            <a:ext cx="4990617" cy="2151896"/>
          </a:xfrm>
          <a:prstGeom prst="rect">
            <a:avLst/>
          </a:prstGeom>
        </p:spPr>
      </p:pic>
      <p:pic>
        <p:nvPicPr>
          <p:cNvPr id="6" name="Picture 6" descr="Chart, histogram&#10;&#10;Description automatically generated">
            <a:extLst>
              <a:ext uri="{FF2B5EF4-FFF2-40B4-BE49-F238E27FC236}">
                <a16:creationId xmlns:a16="http://schemas.microsoft.com/office/drawing/2014/main" id="{D45B6208-D27D-AB67-7886-28E4D0227AB1}"/>
              </a:ext>
            </a:extLst>
          </p:cNvPr>
          <p:cNvPicPr>
            <a:picLocks noChangeAspect="1"/>
          </p:cNvPicPr>
          <p:nvPr/>
        </p:nvPicPr>
        <p:blipFill>
          <a:blip r:embed="rId4"/>
          <a:stretch>
            <a:fillRect/>
          </a:stretch>
        </p:blipFill>
        <p:spPr>
          <a:xfrm>
            <a:off x="123463" y="4265073"/>
            <a:ext cx="6803983" cy="1964235"/>
          </a:xfrm>
          <a:prstGeom prst="rect">
            <a:avLst/>
          </a:prstGeom>
        </p:spPr>
      </p:pic>
    </p:spTree>
    <p:extLst>
      <p:ext uri="{BB962C8B-B14F-4D97-AF65-F5344CB8AC3E}">
        <p14:creationId xmlns:p14="http://schemas.microsoft.com/office/powerpoint/2010/main" val="413729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113F38-B5B2-BF02-0624-9F73BDD517A7}"/>
              </a:ext>
            </a:extLst>
          </p:cNvPr>
          <p:cNvSpPr>
            <a:spLocks noGrp="1"/>
          </p:cNvSpPr>
          <p:nvPr>
            <p:ph type="title"/>
          </p:nvPr>
        </p:nvSpPr>
        <p:spPr>
          <a:xfrm>
            <a:off x="467738" y="777882"/>
            <a:ext cx="11435485" cy="887413"/>
          </a:xfrm>
        </p:spPr>
        <p:txBody>
          <a:bodyPr vert="horz" lIns="91440" tIns="45720" rIns="91440" bIns="45720" rtlCol="0" anchor="t">
            <a:normAutofit fontScale="90000"/>
          </a:bodyPr>
          <a:lstStyle/>
          <a:p>
            <a:r>
              <a:rPr lang="en-US" dirty="0"/>
              <a:t>Discovery: Single Features</a:t>
            </a:r>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Chart, bar chart&#10;&#10;Description automatically generated">
            <a:extLst>
              <a:ext uri="{FF2B5EF4-FFF2-40B4-BE49-F238E27FC236}">
                <a16:creationId xmlns:a16="http://schemas.microsoft.com/office/drawing/2014/main" id="{FFEAADC8-D619-2B06-9B39-D876112D2CAD}"/>
              </a:ext>
            </a:extLst>
          </p:cNvPr>
          <p:cNvPicPr>
            <a:picLocks noChangeAspect="1"/>
          </p:cNvPicPr>
          <p:nvPr/>
        </p:nvPicPr>
        <p:blipFill>
          <a:blip r:embed="rId2"/>
          <a:stretch>
            <a:fillRect/>
          </a:stretch>
        </p:blipFill>
        <p:spPr>
          <a:xfrm>
            <a:off x="432121" y="3935518"/>
            <a:ext cx="5916592" cy="1726303"/>
          </a:xfrm>
          <a:prstGeom prst="rect">
            <a:avLst/>
          </a:prstGeom>
        </p:spPr>
      </p:pic>
      <p:pic>
        <p:nvPicPr>
          <p:cNvPr id="8" name="Picture 8" descr="Chart, bar chart&#10;&#10;Description automatically generated">
            <a:extLst>
              <a:ext uri="{FF2B5EF4-FFF2-40B4-BE49-F238E27FC236}">
                <a16:creationId xmlns:a16="http://schemas.microsoft.com/office/drawing/2014/main" id="{6C12E227-D7C3-335A-20D2-71947DD7CDDD}"/>
              </a:ext>
            </a:extLst>
          </p:cNvPr>
          <p:cNvPicPr>
            <a:picLocks noChangeAspect="1"/>
          </p:cNvPicPr>
          <p:nvPr/>
        </p:nvPicPr>
        <p:blipFill>
          <a:blip r:embed="rId3"/>
          <a:stretch>
            <a:fillRect/>
          </a:stretch>
        </p:blipFill>
        <p:spPr>
          <a:xfrm>
            <a:off x="470704" y="1895011"/>
            <a:ext cx="5878010" cy="1707954"/>
          </a:xfrm>
          <a:prstGeom prst="rect">
            <a:avLst/>
          </a:prstGeom>
        </p:spPr>
      </p:pic>
      <p:pic>
        <p:nvPicPr>
          <p:cNvPr id="9" name="Picture 9" descr="Chart, bar chart&#10;&#10;Description automatically generated">
            <a:extLst>
              <a:ext uri="{FF2B5EF4-FFF2-40B4-BE49-F238E27FC236}">
                <a16:creationId xmlns:a16="http://schemas.microsoft.com/office/drawing/2014/main" id="{A466B022-35DF-2097-D56D-E4D6E3C78592}"/>
              </a:ext>
            </a:extLst>
          </p:cNvPr>
          <p:cNvPicPr>
            <a:picLocks noChangeAspect="1"/>
          </p:cNvPicPr>
          <p:nvPr/>
        </p:nvPicPr>
        <p:blipFill>
          <a:blip r:embed="rId4"/>
          <a:stretch>
            <a:fillRect/>
          </a:stretch>
        </p:blipFill>
        <p:spPr>
          <a:xfrm>
            <a:off x="6663159" y="1891862"/>
            <a:ext cx="5482541" cy="1598504"/>
          </a:xfrm>
          <a:prstGeom prst="rect">
            <a:avLst/>
          </a:prstGeom>
        </p:spPr>
      </p:pic>
      <p:pic>
        <p:nvPicPr>
          <p:cNvPr id="10" name="Picture 10" descr="Shape, square&#10;&#10;Description automatically generated">
            <a:extLst>
              <a:ext uri="{FF2B5EF4-FFF2-40B4-BE49-F238E27FC236}">
                <a16:creationId xmlns:a16="http://schemas.microsoft.com/office/drawing/2014/main" id="{964661FC-5F0B-F52E-E321-9D81F9171E3A}"/>
              </a:ext>
            </a:extLst>
          </p:cNvPr>
          <p:cNvPicPr>
            <a:picLocks noChangeAspect="1"/>
          </p:cNvPicPr>
          <p:nvPr/>
        </p:nvPicPr>
        <p:blipFill>
          <a:blip r:embed="rId5"/>
          <a:stretch>
            <a:fillRect/>
          </a:stretch>
        </p:blipFill>
        <p:spPr>
          <a:xfrm>
            <a:off x="7984603" y="3862808"/>
            <a:ext cx="2743200" cy="1794560"/>
          </a:xfrm>
          <a:prstGeom prst="rect">
            <a:avLst/>
          </a:prstGeom>
        </p:spPr>
      </p:pic>
    </p:spTree>
    <p:extLst>
      <p:ext uri="{BB962C8B-B14F-4D97-AF65-F5344CB8AC3E}">
        <p14:creationId xmlns:p14="http://schemas.microsoft.com/office/powerpoint/2010/main" val="19222087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staltVTI">
  <a:themeElements>
    <a:clrScheme name="AnalogousFromDarkSeedRightStep">
      <a:dk1>
        <a:srgbClr val="000000"/>
      </a:dk1>
      <a:lt1>
        <a:srgbClr val="FFFFFF"/>
      </a:lt1>
      <a:dk2>
        <a:srgbClr val="1B2F2F"/>
      </a:dk2>
      <a:lt2>
        <a:srgbClr val="F3F0F0"/>
      </a:lt2>
      <a:accent1>
        <a:srgbClr val="45AFAC"/>
      </a:accent1>
      <a:accent2>
        <a:srgbClr val="3B84B1"/>
      </a:accent2>
      <a:accent3>
        <a:srgbClr val="4D65C3"/>
      </a:accent3>
      <a:accent4>
        <a:srgbClr val="5E47B6"/>
      </a:accent4>
      <a:accent5>
        <a:srgbClr val="974DC3"/>
      </a:accent5>
      <a:accent6>
        <a:srgbClr val="B13BAC"/>
      </a:accent6>
      <a:hlink>
        <a:srgbClr val="699832"/>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TotalTime>
  <Words>1997</Words>
  <Application>Microsoft Office PowerPoint</Application>
  <PresentationFormat>Widescreen</PresentationFormat>
  <Paragraphs>199</Paragraphs>
  <Slides>23</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1" baseType="lpstr">
      <vt:lpstr>Arial</vt:lpstr>
      <vt:lpstr>Arial,Sans-Serif</vt:lpstr>
      <vt:lpstr>Bierstadt</vt:lpstr>
      <vt:lpstr>Calibri</vt:lpstr>
      <vt:lpstr>Wingdings</vt:lpstr>
      <vt:lpstr>Wingdings,Sans-Serif</vt:lpstr>
      <vt:lpstr>GestaltVTI</vt:lpstr>
      <vt:lpstr>think-cell Slide</vt:lpstr>
      <vt:lpstr>Click-Through Rate Predictions for Product Email Campaigns </vt:lpstr>
      <vt:lpstr>Email Campaigns</vt:lpstr>
      <vt:lpstr>Call to Action (CTA)</vt:lpstr>
      <vt:lpstr>Click-Through Rate (CTR)</vt:lpstr>
      <vt:lpstr>Predicting CTR</vt:lpstr>
      <vt:lpstr>PowerPoint Presentation</vt:lpstr>
      <vt:lpstr>Discovery</vt:lpstr>
      <vt:lpstr>Discovery: Single Features</vt:lpstr>
      <vt:lpstr>Discovery: Single Features</vt:lpstr>
      <vt:lpstr>Discovery: Multiple Features</vt:lpstr>
      <vt:lpstr>Discovery: Multiple Features</vt:lpstr>
      <vt:lpstr>Discovery: Multiple Features</vt:lpstr>
      <vt:lpstr>Discovery: Multiple Features</vt:lpstr>
      <vt:lpstr>To determine how click-through rate (CTR) can be best predicted, the R2 (performance) value of regression models were compared to each other  The model with the best R2 value was selected, which was XGBoost Regressor </vt:lpstr>
      <vt:lpstr> Linear Regression has different performance metrics than Logistic Regression, and they are:  Mean Squared Error (MSE)  Mean Absolute Error (MAE)  Root Mean Squared Error (RMSE)  R-squared or Coefficient of Determination  </vt:lpstr>
      <vt:lpstr>Results</vt:lpstr>
      <vt:lpstr>Results</vt:lpstr>
      <vt:lpstr>Recommendations</vt:lpstr>
      <vt:lpstr>Recommendations</vt:lpstr>
      <vt:lpstr>Ethical Implications</vt:lpstr>
      <vt:lpstr>Next Steps</vt:lpstr>
      <vt:lpstr>Next Steps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Adams, Katie</cp:lastModifiedBy>
  <cp:revision>630</cp:revision>
  <dcterms:created xsi:type="dcterms:W3CDTF">2022-05-25T18:31:21Z</dcterms:created>
  <dcterms:modified xsi:type="dcterms:W3CDTF">2023-01-30T23:16:48Z</dcterms:modified>
</cp:coreProperties>
</file>