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sldIdLst>
    <p:sldId id="256" r:id="rId2"/>
    <p:sldId id="257" r:id="rId3"/>
    <p:sldId id="258" r:id="rId4"/>
    <p:sldId id="273" r:id="rId5"/>
    <p:sldId id="261" r:id="rId6"/>
    <p:sldId id="274" r:id="rId7"/>
    <p:sldId id="272" r:id="rId8"/>
    <p:sldId id="277" r:id="rId9"/>
    <p:sldId id="278" r:id="rId10"/>
    <p:sldId id="268" r:id="rId11"/>
    <p:sldId id="275" r:id="rId12"/>
    <p:sldId id="263" r:id="rId13"/>
    <p:sldId id="271" r:id="rId14"/>
    <p:sldId id="270" r:id="rId15"/>
    <p:sldId id="26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492DE5-10CA-4FCE-AAAA-A1603573F443}" v="867" dt="2022-05-26T20:21:30.119"/>
    <p1510:client id="{66CC0EDD-2462-5C36-E825-7157E2231C8C}" v="8" dt="2022-12-20T00:42:38.909"/>
    <p1510:client id="{7CE8012F-EFBD-1768-EC63-4A9E9A798901}" v="429" dt="2022-12-19T19:52:41.600"/>
    <p1510:client id="{8FBF965B-3497-F268-E20B-803450835091}" v="2509" dt="2022-05-29T22:39:37.428"/>
    <p1510:client id="{D0CD72B5-857C-0057-ED36-438D14272E02}" v="679" dt="2022-12-19T19:27:24.41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tie Adams" userId="S::kasadams@my365.bellevue.edu::dfd0de72-c7b6-4ac6-ab27-3e2cec78d284" providerId="AD" clId="Web-{D0CD72B5-857C-0057-ED36-438D14272E02}"/>
    <pc:docChg chg="delSld modSld">
      <pc:chgData name="Katie Adams" userId="S::kasadams@my365.bellevue.edu::dfd0de72-c7b6-4ac6-ab27-3e2cec78d284" providerId="AD" clId="Web-{D0CD72B5-857C-0057-ED36-438D14272E02}" dt="2022-12-19T19:27:24.419" v="658" actId="20577"/>
      <pc:docMkLst>
        <pc:docMk/>
      </pc:docMkLst>
      <pc:sldChg chg="addSp delSp modSp addAnim">
        <pc:chgData name="Katie Adams" userId="S::kasadams@my365.bellevue.edu::dfd0de72-c7b6-4ac6-ab27-3e2cec78d284" providerId="AD" clId="Web-{D0CD72B5-857C-0057-ED36-438D14272E02}" dt="2022-12-19T18:58:30.776" v="31" actId="20577"/>
        <pc:sldMkLst>
          <pc:docMk/>
          <pc:sldMk cId="109857222" sldId="256"/>
        </pc:sldMkLst>
        <pc:spChg chg="mod">
          <ac:chgData name="Katie Adams" userId="S::kasadams@my365.bellevue.edu::dfd0de72-c7b6-4ac6-ab27-3e2cec78d284" providerId="AD" clId="Web-{D0CD72B5-857C-0057-ED36-438D14272E02}" dt="2022-12-19T18:58:30.776" v="31" actId="20577"/>
          <ac:spMkLst>
            <pc:docMk/>
            <pc:sldMk cId="109857222" sldId="256"/>
            <ac:spMk id="2" creationId="{00000000-0000-0000-0000-000000000000}"/>
          </ac:spMkLst>
        </pc:spChg>
        <pc:spChg chg="mod">
          <ac:chgData name="Katie Adams" userId="S::kasadams@my365.bellevue.edu::dfd0de72-c7b6-4ac6-ab27-3e2cec78d284" providerId="AD" clId="Web-{D0CD72B5-857C-0057-ED36-438D14272E02}" dt="2022-12-19T18:57:59.118" v="17"/>
          <ac:spMkLst>
            <pc:docMk/>
            <pc:sldMk cId="109857222" sldId="256"/>
            <ac:spMk id="3" creationId="{00000000-0000-0000-0000-000000000000}"/>
          </ac:spMkLst>
        </pc:spChg>
        <pc:spChg chg="del">
          <ac:chgData name="Katie Adams" userId="S::kasadams@my365.bellevue.edu::dfd0de72-c7b6-4ac6-ab27-3e2cec78d284" providerId="AD" clId="Web-{D0CD72B5-857C-0057-ED36-438D14272E02}" dt="2022-12-19T18:57:07.476" v="11"/>
          <ac:spMkLst>
            <pc:docMk/>
            <pc:sldMk cId="109857222" sldId="256"/>
            <ac:spMk id="15" creationId="{956C5C09-0043-4549-B800-2101B70D667D}"/>
          </ac:spMkLst>
        </pc:spChg>
        <pc:spChg chg="del">
          <ac:chgData name="Katie Adams" userId="S::kasadams@my365.bellevue.edu::dfd0de72-c7b6-4ac6-ab27-3e2cec78d284" providerId="AD" clId="Web-{D0CD72B5-857C-0057-ED36-438D14272E02}" dt="2022-12-19T18:57:07.476" v="11"/>
          <ac:spMkLst>
            <pc:docMk/>
            <pc:sldMk cId="109857222" sldId="256"/>
            <ac:spMk id="16" creationId="{B7E2F724-2FB3-4D1D-A730-739B8654C030}"/>
          </ac:spMkLst>
        </pc:spChg>
        <pc:spChg chg="del">
          <ac:chgData name="Katie Adams" userId="S::kasadams@my365.bellevue.edu::dfd0de72-c7b6-4ac6-ab27-3e2cec78d284" providerId="AD" clId="Web-{D0CD72B5-857C-0057-ED36-438D14272E02}" dt="2022-12-19T18:57:07.476" v="11"/>
          <ac:spMkLst>
            <pc:docMk/>
            <pc:sldMk cId="109857222" sldId="256"/>
            <ac:spMk id="18" creationId="{B2C335F7-F61C-4EB4-80F2-4B1438FE66BB}"/>
          </ac:spMkLst>
        </pc:spChg>
        <pc:spChg chg="add del">
          <ac:chgData name="Katie Adams" userId="S::kasadams@my365.bellevue.edu::dfd0de72-c7b6-4ac6-ab27-3e2cec78d284" providerId="AD" clId="Web-{D0CD72B5-857C-0057-ED36-438D14272E02}" dt="2022-12-19T18:57:59.118" v="17"/>
          <ac:spMkLst>
            <pc:docMk/>
            <pc:sldMk cId="109857222" sldId="256"/>
            <ac:spMk id="23" creationId="{67A7C490-FB0D-4946-BDB7-1CF2F58DAE01}"/>
          </ac:spMkLst>
        </pc:spChg>
        <pc:spChg chg="add del">
          <ac:chgData name="Katie Adams" userId="S::kasadams@my365.bellevue.edu::dfd0de72-c7b6-4ac6-ab27-3e2cec78d284" providerId="AD" clId="Web-{D0CD72B5-857C-0057-ED36-438D14272E02}" dt="2022-12-19T18:57:59.118" v="17"/>
          <ac:spMkLst>
            <pc:docMk/>
            <pc:sldMk cId="109857222" sldId="256"/>
            <ac:spMk id="25" creationId="{B2C335F7-F61C-4EB4-80F2-4B1438FE66BB}"/>
          </ac:spMkLst>
        </pc:spChg>
        <pc:spChg chg="add del">
          <ac:chgData name="Katie Adams" userId="S::kasadams@my365.bellevue.edu::dfd0de72-c7b6-4ac6-ab27-3e2cec78d284" providerId="AD" clId="Web-{D0CD72B5-857C-0057-ED36-438D14272E02}" dt="2022-12-19T18:57:59.118" v="17"/>
          <ac:spMkLst>
            <pc:docMk/>
            <pc:sldMk cId="109857222" sldId="256"/>
            <ac:spMk id="27" creationId="{F261CD1D-C921-4DD4-B856-8EA1D71A41BA}"/>
          </ac:spMkLst>
        </pc:spChg>
        <pc:spChg chg="add">
          <ac:chgData name="Katie Adams" userId="S::kasadams@my365.bellevue.edu::dfd0de72-c7b6-4ac6-ab27-3e2cec78d284" providerId="AD" clId="Web-{D0CD72B5-857C-0057-ED36-438D14272E02}" dt="2022-12-19T18:57:59.118" v="17"/>
          <ac:spMkLst>
            <pc:docMk/>
            <pc:sldMk cId="109857222" sldId="256"/>
            <ac:spMk id="32" creationId="{E20BB609-EF92-42DB-836C-0699A590B5CF}"/>
          </ac:spMkLst>
        </pc:spChg>
        <pc:spChg chg="add">
          <ac:chgData name="Katie Adams" userId="S::kasadams@my365.bellevue.edu::dfd0de72-c7b6-4ac6-ab27-3e2cec78d284" providerId="AD" clId="Web-{D0CD72B5-857C-0057-ED36-438D14272E02}" dt="2022-12-19T18:57:59.118" v="17"/>
          <ac:spMkLst>
            <pc:docMk/>
            <pc:sldMk cId="109857222" sldId="256"/>
            <ac:spMk id="34" creationId="{ECF0998E-D577-43EA-A7B8-E3EC67F75955}"/>
          </ac:spMkLst>
        </pc:spChg>
        <pc:spChg chg="add">
          <ac:chgData name="Katie Adams" userId="S::kasadams@my365.bellevue.edu::dfd0de72-c7b6-4ac6-ab27-3e2cec78d284" providerId="AD" clId="Web-{D0CD72B5-857C-0057-ED36-438D14272E02}" dt="2022-12-19T18:57:59.118" v="17"/>
          <ac:spMkLst>
            <pc:docMk/>
            <pc:sldMk cId="109857222" sldId="256"/>
            <ac:spMk id="36" creationId="{B2C335F7-F61C-4EB4-80F2-4B1438FE66BB}"/>
          </ac:spMkLst>
        </pc:spChg>
        <pc:spChg chg="add">
          <ac:chgData name="Katie Adams" userId="S::kasadams@my365.bellevue.edu::dfd0de72-c7b6-4ac6-ab27-3e2cec78d284" providerId="AD" clId="Web-{D0CD72B5-857C-0057-ED36-438D14272E02}" dt="2022-12-19T18:57:59.118" v="17"/>
          <ac:spMkLst>
            <pc:docMk/>
            <pc:sldMk cId="109857222" sldId="256"/>
            <ac:spMk id="38" creationId="{E7DC364D-882B-4786-89FB-1703C1A5CFF0}"/>
          </ac:spMkLst>
        </pc:spChg>
        <pc:spChg chg="add">
          <ac:chgData name="Katie Adams" userId="S::kasadams@my365.bellevue.edu::dfd0de72-c7b6-4ac6-ab27-3e2cec78d284" providerId="AD" clId="Web-{D0CD72B5-857C-0057-ED36-438D14272E02}" dt="2022-12-19T18:57:59.118" v="17"/>
          <ac:spMkLst>
            <pc:docMk/>
            <pc:sldMk cId="109857222" sldId="256"/>
            <ac:spMk id="40" creationId="{F1189494-2B67-46D2-93D6-A122A09BF6B2}"/>
          </ac:spMkLst>
        </pc:spChg>
        <pc:picChg chg="add mod ord">
          <ac:chgData name="Katie Adams" userId="S::kasadams@my365.bellevue.edu::dfd0de72-c7b6-4ac6-ab27-3e2cec78d284" providerId="AD" clId="Web-{D0CD72B5-857C-0057-ED36-438D14272E02}" dt="2022-12-19T18:57:59.118" v="17"/>
          <ac:picMkLst>
            <pc:docMk/>
            <pc:sldMk cId="109857222" sldId="256"/>
            <ac:picMk id="4" creationId="{E0D21FE3-95AF-CBA7-D356-E0FEC9421C27}"/>
          </ac:picMkLst>
        </pc:picChg>
        <pc:picChg chg="del mod ord">
          <ac:chgData name="Katie Adams" userId="S::kasadams@my365.bellevue.edu::dfd0de72-c7b6-4ac6-ab27-3e2cec78d284" providerId="AD" clId="Web-{D0CD72B5-857C-0057-ED36-438D14272E02}" dt="2022-12-19T18:57:53.196" v="13"/>
          <ac:picMkLst>
            <pc:docMk/>
            <pc:sldMk cId="109857222" sldId="256"/>
            <ac:picMk id="17" creationId="{BC403BBA-82B5-B7B0-357B-33E9523862AA}"/>
          </ac:picMkLst>
        </pc:picChg>
      </pc:sldChg>
      <pc:sldChg chg="addSp delSp modSp">
        <pc:chgData name="Katie Adams" userId="S::kasadams@my365.bellevue.edu::dfd0de72-c7b6-4ac6-ab27-3e2cec78d284" providerId="AD" clId="Web-{D0CD72B5-857C-0057-ED36-438D14272E02}" dt="2022-12-19T19:00:19.732" v="76" actId="1076"/>
        <pc:sldMkLst>
          <pc:docMk/>
          <pc:sldMk cId="2596443578" sldId="257"/>
        </pc:sldMkLst>
        <pc:spChg chg="mod">
          <ac:chgData name="Katie Adams" userId="S::kasadams@my365.bellevue.edu::dfd0de72-c7b6-4ac6-ab27-3e2cec78d284" providerId="AD" clId="Web-{D0CD72B5-857C-0057-ED36-438D14272E02}" dt="2022-12-19T18:59:27.559" v="54" actId="1076"/>
          <ac:spMkLst>
            <pc:docMk/>
            <pc:sldMk cId="2596443578" sldId="257"/>
            <ac:spMk id="2" creationId="{A171C9B5-E80D-9E8A-A000-7A7BEE898993}"/>
          </ac:spMkLst>
        </pc:spChg>
        <pc:spChg chg="mod">
          <ac:chgData name="Katie Adams" userId="S::kasadams@my365.bellevue.edu::dfd0de72-c7b6-4ac6-ab27-3e2cec78d284" providerId="AD" clId="Web-{D0CD72B5-857C-0057-ED36-438D14272E02}" dt="2022-12-19T19:00:17.295" v="75" actId="1076"/>
          <ac:spMkLst>
            <pc:docMk/>
            <pc:sldMk cId="2596443578" sldId="257"/>
            <ac:spMk id="3" creationId="{ADCF154C-10C1-5C39-9B2C-63F4985F38DC}"/>
          </ac:spMkLst>
        </pc:spChg>
        <pc:picChg chg="add mod">
          <ac:chgData name="Katie Adams" userId="S::kasadams@my365.bellevue.edu::dfd0de72-c7b6-4ac6-ab27-3e2cec78d284" providerId="AD" clId="Web-{D0CD72B5-857C-0057-ED36-438D14272E02}" dt="2022-12-19T19:00:19.732" v="76" actId="1076"/>
          <ac:picMkLst>
            <pc:docMk/>
            <pc:sldMk cId="2596443578" sldId="257"/>
            <ac:picMk id="4" creationId="{2B8156A2-54A0-2BE6-1892-AAEFD424E3A4}"/>
          </ac:picMkLst>
        </pc:picChg>
        <pc:picChg chg="del">
          <ac:chgData name="Katie Adams" userId="S::kasadams@my365.bellevue.edu::dfd0de72-c7b6-4ac6-ab27-3e2cec78d284" providerId="AD" clId="Web-{D0CD72B5-857C-0057-ED36-438D14272E02}" dt="2022-12-19T18:59:47.872" v="62"/>
          <ac:picMkLst>
            <pc:docMk/>
            <pc:sldMk cId="2596443578" sldId="257"/>
            <ac:picMk id="5" creationId="{6E9362A0-CFA0-3CE2-3CAA-BD91C5B0F8C1}"/>
          </ac:picMkLst>
        </pc:picChg>
      </pc:sldChg>
      <pc:sldChg chg="addSp delSp modSp">
        <pc:chgData name="Katie Adams" userId="S::kasadams@my365.bellevue.edu::dfd0de72-c7b6-4ac6-ab27-3e2cec78d284" providerId="AD" clId="Web-{D0CD72B5-857C-0057-ED36-438D14272E02}" dt="2022-12-19T19:01:21.203" v="96" actId="1076"/>
        <pc:sldMkLst>
          <pc:docMk/>
          <pc:sldMk cId="1885164717" sldId="258"/>
        </pc:sldMkLst>
        <pc:spChg chg="mod">
          <ac:chgData name="Katie Adams" userId="S::kasadams@my365.bellevue.edu::dfd0de72-c7b6-4ac6-ab27-3e2cec78d284" providerId="AD" clId="Web-{D0CD72B5-857C-0057-ED36-438D14272E02}" dt="2022-12-19T19:01:21.203" v="96" actId="1076"/>
          <ac:spMkLst>
            <pc:docMk/>
            <pc:sldMk cId="1885164717" sldId="258"/>
            <ac:spMk id="3" creationId="{A2704287-736B-1407-9A51-FDB2EB77CF21}"/>
          </ac:spMkLst>
        </pc:spChg>
        <pc:spChg chg="mod">
          <ac:chgData name="Katie Adams" userId="S::kasadams@my365.bellevue.edu::dfd0de72-c7b6-4ac6-ab27-3e2cec78d284" providerId="AD" clId="Web-{D0CD72B5-857C-0057-ED36-438D14272E02}" dt="2022-12-19T19:00:33.092" v="78" actId="20577"/>
          <ac:spMkLst>
            <pc:docMk/>
            <pc:sldMk cId="1885164717" sldId="258"/>
            <ac:spMk id="7" creationId="{48433AB6-724D-8103-7A9D-3FA86B20F046}"/>
          </ac:spMkLst>
        </pc:spChg>
        <pc:picChg chg="add mod">
          <ac:chgData name="Katie Adams" userId="S::kasadams@my365.bellevue.edu::dfd0de72-c7b6-4ac6-ab27-3e2cec78d284" providerId="AD" clId="Web-{D0CD72B5-857C-0057-ED36-438D14272E02}" dt="2022-12-19T19:01:17.578" v="95" actId="1076"/>
          <ac:picMkLst>
            <pc:docMk/>
            <pc:sldMk cId="1885164717" sldId="258"/>
            <ac:picMk id="2" creationId="{45A1AAA8-65BA-EDCC-B2E3-BDD15470FBD7}"/>
          </ac:picMkLst>
        </pc:picChg>
        <pc:picChg chg="del">
          <ac:chgData name="Katie Adams" userId="S::kasadams@my365.bellevue.edu::dfd0de72-c7b6-4ac6-ab27-3e2cec78d284" providerId="AD" clId="Web-{D0CD72B5-857C-0057-ED36-438D14272E02}" dt="2022-12-19T19:01:09.015" v="91"/>
          <ac:picMkLst>
            <pc:docMk/>
            <pc:sldMk cId="1885164717" sldId="258"/>
            <ac:picMk id="5" creationId="{A65248F3-8EB3-FA00-3DEF-B51D195B7000}"/>
          </ac:picMkLst>
        </pc:picChg>
      </pc:sldChg>
      <pc:sldChg chg="modSp">
        <pc:chgData name="Katie Adams" userId="S::kasadams@my365.bellevue.edu::dfd0de72-c7b6-4ac6-ab27-3e2cec78d284" providerId="AD" clId="Web-{D0CD72B5-857C-0057-ED36-438D14272E02}" dt="2022-12-19T19:02:59.472" v="125" actId="1076"/>
        <pc:sldMkLst>
          <pc:docMk/>
          <pc:sldMk cId="388424377" sldId="261"/>
        </pc:sldMkLst>
        <pc:spChg chg="mod">
          <ac:chgData name="Katie Adams" userId="S::kasadams@my365.bellevue.edu::dfd0de72-c7b6-4ac6-ab27-3e2cec78d284" providerId="AD" clId="Web-{D0CD72B5-857C-0057-ED36-438D14272E02}" dt="2022-12-19T19:02:59.472" v="125" actId="1076"/>
          <ac:spMkLst>
            <pc:docMk/>
            <pc:sldMk cId="388424377" sldId="261"/>
            <ac:spMk id="2" creationId="{EC113F38-B5B2-BF02-0624-9F73BDD517A7}"/>
          </ac:spMkLst>
        </pc:spChg>
        <pc:spChg chg="mod">
          <ac:chgData name="Katie Adams" userId="S::kasadams@my365.bellevue.edu::dfd0de72-c7b6-4ac6-ab27-3e2cec78d284" providerId="AD" clId="Web-{D0CD72B5-857C-0057-ED36-438D14272E02}" dt="2022-12-19T19:02:55.175" v="123" actId="20577"/>
          <ac:spMkLst>
            <pc:docMk/>
            <pc:sldMk cId="388424377" sldId="261"/>
            <ac:spMk id="10" creationId="{90FC7270-DD86-380F-625D-23591E70636C}"/>
          </ac:spMkLst>
        </pc:spChg>
      </pc:sldChg>
      <pc:sldChg chg="addSp delSp modSp">
        <pc:chgData name="Katie Adams" userId="S::kasadams@my365.bellevue.edu::dfd0de72-c7b6-4ac6-ab27-3e2cec78d284" providerId="AD" clId="Web-{D0CD72B5-857C-0057-ED36-438D14272E02}" dt="2022-12-19T19:26:21.667" v="627" actId="1076"/>
        <pc:sldMkLst>
          <pc:docMk/>
          <pc:sldMk cId="1918128332" sldId="263"/>
        </pc:sldMkLst>
        <pc:spChg chg="mod">
          <ac:chgData name="Katie Adams" userId="S::kasadams@my365.bellevue.edu::dfd0de72-c7b6-4ac6-ab27-3e2cec78d284" providerId="AD" clId="Web-{D0CD72B5-857C-0057-ED36-438D14272E02}" dt="2022-12-19T19:25:57.510" v="621" actId="20577"/>
          <ac:spMkLst>
            <pc:docMk/>
            <pc:sldMk cId="1918128332" sldId="263"/>
            <ac:spMk id="3" creationId="{67D63615-89D6-DCA8-45E5-0A6BFD60884D}"/>
          </ac:spMkLst>
        </pc:spChg>
        <pc:picChg chg="del">
          <ac:chgData name="Katie Adams" userId="S::kasadams@my365.bellevue.edu::dfd0de72-c7b6-4ac6-ab27-3e2cec78d284" providerId="AD" clId="Web-{D0CD72B5-857C-0057-ED36-438D14272E02}" dt="2022-12-19T19:26:00.495" v="622"/>
          <ac:picMkLst>
            <pc:docMk/>
            <pc:sldMk cId="1918128332" sldId="263"/>
            <ac:picMk id="4" creationId="{2AD4A11D-93DD-E4DB-4101-3E1EAE476F00}"/>
          </ac:picMkLst>
        </pc:picChg>
        <pc:picChg chg="add mod">
          <ac:chgData name="Katie Adams" userId="S::kasadams@my365.bellevue.edu::dfd0de72-c7b6-4ac6-ab27-3e2cec78d284" providerId="AD" clId="Web-{D0CD72B5-857C-0057-ED36-438D14272E02}" dt="2022-12-19T19:26:21.667" v="627" actId="1076"/>
          <ac:picMkLst>
            <pc:docMk/>
            <pc:sldMk cId="1918128332" sldId="263"/>
            <ac:picMk id="5" creationId="{A0151091-8780-273C-5866-E9AA3D81FD7C}"/>
          </ac:picMkLst>
        </pc:picChg>
      </pc:sldChg>
      <pc:sldChg chg="modSp">
        <pc:chgData name="Katie Adams" userId="S::kasadams@my365.bellevue.edu::dfd0de72-c7b6-4ac6-ab27-3e2cec78d284" providerId="AD" clId="Web-{D0CD72B5-857C-0057-ED36-438D14272E02}" dt="2022-12-19T19:18:45.386" v="353" actId="20577"/>
        <pc:sldMkLst>
          <pc:docMk/>
          <pc:sldMk cId="1822941136" sldId="268"/>
        </pc:sldMkLst>
        <pc:spChg chg="mod">
          <ac:chgData name="Katie Adams" userId="S::kasadams@my365.bellevue.edu::dfd0de72-c7b6-4ac6-ab27-3e2cec78d284" providerId="AD" clId="Web-{D0CD72B5-857C-0057-ED36-438D14272E02}" dt="2022-12-19T19:18:45.386" v="353" actId="20577"/>
          <ac:spMkLst>
            <pc:docMk/>
            <pc:sldMk cId="1822941136" sldId="268"/>
            <ac:spMk id="3" creationId="{B560FB8E-918E-01B3-0119-4FF889EA07C9}"/>
          </ac:spMkLst>
        </pc:spChg>
      </pc:sldChg>
      <pc:sldChg chg="modSp">
        <pc:chgData name="Katie Adams" userId="S::kasadams@my365.bellevue.edu::dfd0de72-c7b6-4ac6-ab27-3e2cec78d284" providerId="AD" clId="Web-{D0CD72B5-857C-0057-ED36-438D14272E02}" dt="2022-12-19T19:27:24.419" v="658" actId="20577"/>
        <pc:sldMkLst>
          <pc:docMk/>
          <pc:sldMk cId="3904241894" sldId="270"/>
        </pc:sldMkLst>
        <pc:spChg chg="mod">
          <ac:chgData name="Katie Adams" userId="S::kasadams@my365.bellevue.edu::dfd0de72-c7b6-4ac6-ab27-3e2cec78d284" providerId="AD" clId="Web-{D0CD72B5-857C-0057-ED36-438D14272E02}" dt="2022-12-19T19:27:24.419" v="658" actId="20577"/>
          <ac:spMkLst>
            <pc:docMk/>
            <pc:sldMk cId="3904241894" sldId="270"/>
            <ac:spMk id="3" creationId="{67D63615-89D6-DCA8-45E5-0A6BFD60884D}"/>
          </ac:spMkLst>
        </pc:spChg>
      </pc:sldChg>
      <pc:sldChg chg="addSp delSp modSp">
        <pc:chgData name="Katie Adams" userId="S::kasadams@my365.bellevue.edu::dfd0de72-c7b6-4ac6-ab27-3e2cec78d284" providerId="AD" clId="Web-{D0CD72B5-857C-0057-ED36-438D14272E02}" dt="2022-12-19T19:14:50.238" v="249" actId="20577"/>
        <pc:sldMkLst>
          <pc:docMk/>
          <pc:sldMk cId="614923813" sldId="272"/>
        </pc:sldMkLst>
        <pc:spChg chg="mod">
          <ac:chgData name="Katie Adams" userId="S::kasadams@my365.bellevue.edu::dfd0de72-c7b6-4ac6-ab27-3e2cec78d284" providerId="AD" clId="Web-{D0CD72B5-857C-0057-ED36-438D14272E02}" dt="2022-12-19T19:14:50.238" v="249" actId="20577"/>
          <ac:spMkLst>
            <pc:docMk/>
            <pc:sldMk cId="614923813" sldId="272"/>
            <ac:spMk id="2" creationId="{28683E06-70ED-1AA7-2F68-1DFED96099BB}"/>
          </ac:spMkLst>
        </pc:spChg>
        <pc:spChg chg="add del mod">
          <ac:chgData name="Katie Adams" userId="S::kasadams@my365.bellevue.edu::dfd0de72-c7b6-4ac6-ab27-3e2cec78d284" providerId="AD" clId="Web-{D0CD72B5-857C-0057-ED36-438D14272E02}" dt="2022-12-19T19:05:57.728" v="166"/>
          <ac:spMkLst>
            <pc:docMk/>
            <pc:sldMk cId="614923813" sldId="272"/>
            <ac:spMk id="5" creationId="{0366EC59-6D8F-B57E-C50B-5BCD281558C2}"/>
          </ac:spMkLst>
        </pc:spChg>
        <pc:spChg chg="mod">
          <ac:chgData name="Katie Adams" userId="S::kasadams@my365.bellevue.edu::dfd0de72-c7b6-4ac6-ab27-3e2cec78d284" providerId="AD" clId="Web-{D0CD72B5-857C-0057-ED36-438D14272E02}" dt="2022-12-19T19:06:09.494" v="168"/>
          <ac:spMkLst>
            <pc:docMk/>
            <pc:sldMk cId="614923813" sldId="272"/>
            <ac:spMk id="7" creationId="{6BA423E9-4813-E425-8365-655DC4097E3E}"/>
          </ac:spMkLst>
        </pc:spChg>
        <pc:spChg chg="del">
          <ac:chgData name="Katie Adams" userId="S::kasadams@my365.bellevue.edu::dfd0de72-c7b6-4ac6-ab27-3e2cec78d284" providerId="AD" clId="Web-{D0CD72B5-857C-0057-ED36-438D14272E02}" dt="2022-12-19T19:05:54.712" v="164"/>
          <ac:spMkLst>
            <pc:docMk/>
            <pc:sldMk cId="614923813" sldId="272"/>
            <ac:spMk id="10" creationId="{1CEDDB5D-2C6F-E737-9083-126FC5C6E4AD}"/>
          </ac:spMkLst>
        </pc:spChg>
        <pc:spChg chg="add del">
          <ac:chgData name="Katie Adams" userId="S::kasadams@my365.bellevue.edu::dfd0de72-c7b6-4ac6-ab27-3e2cec78d284" providerId="AD" clId="Web-{D0CD72B5-857C-0057-ED36-438D14272E02}" dt="2022-12-19T19:06:09.494" v="168"/>
          <ac:spMkLst>
            <pc:docMk/>
            <pc:sldMk cId="614923813" sldId="272"/>
            <ac:spMk id="19" creationId="{BF447FC5-81F5-498F-B253-3D2BBDD2E64A}"/>
          </ac:spMkLst>
        </pc:spChg>
        <pc:spChg chg="add del">
          <ac:chgData name="Katie Adams" userId="S::kasadams@my365.bellevue.edu::dfd0de72-c7b6-4ac6-ab27-3e2cec78d284" providerId="AD" clId="Web-{D0CD72B5-857C-0057-ED36-438D14272E02}" dt="2022-12-19T19:06:09.494" v="168"/>
          <ac:spMkLst>
            <pc:docMk/>
            <pc:sldMk cId="614923813" sldId="272"/>
            <ac:spMk id="20" creationId="{A183D605-F0BC-4923-9BAD-8F2204285B7C}"/>
          </ac:spMkLst>
        </pc:spChg>
        <pc:spChg chg="add del">
          <ac:chgData name="Katie Adams" userId="S::kasadams@my365.bellevue.edu::dfd0de72-c7b6-4ac6-ab27-3e2cec78d284" providerId="AD" clId="Web-{D0CD72B5-857C-0057-ED36-438D14272E02}" dt="2022-12-19T19:06:09.494" v="168"/>
          <ac:spMkLst>
            <pc:docMk/>
            <pc:sldMk cId="614923813" sldId="272"/>
            <ac:spMk id="21" creationId="{C1A59FC6-29E7-4618-829A-36CC011E5587}"/>
          </ac:spMkLst>
        </pc:spChg>
        <pc:spChg chg="add del">
          <ac:chgData name="Katie Adams" userId="S::kasadams@my365.bellevue.edu::dfd0de72-c7b6-4ac6-ab27-3e2cec78d284" providerId="AD" clId="Web-{D0CD72B5-857C-0057-ED36-438D14272E02}" dt="2022-12-19T19:06:09.494" v="168"/>
          <ac:spMkLst>
            <pc:docMk/>
            <pc:sldMk cId="614923813" sldId="272"/>
            <ac:spMk id="26" creationId="{34C0330F-1D4F-4552-B799-615DD237B6DE}"/>
          </ac:spMkLst>
        </pc:spChg>
        <pc:spChg chg="add del">
          <ac:chgData name="Katie Adams" userId="S::kasadams@my365.bellevue.edu::dfd0de72-c7b6-4ac6-ab27-3e2cec78d284" providerId="AD" clId="Web-{D0CD72B5-857C-0057-ED36-438D14272E02}" dt="2022-12-19T19:06:09.494" v="168"/>
          <ac:spMkLst>
            <pc:docMk/>
            <pc:sldMk cId="614923813" sldId="272"/>
            <ac:spMk id="28" creationId="{92BE0106-0C20-465B-A1BE-0BAC2737B1AD}"/>
          </ac:spMkLst>
        </pc:spChg>
        <pc:spChg chg="add del">
          <ac:chgData name="Katie Adams" userId="S::kasadams@my365.bellevue.edu::dfd0de72-c7b6-4ac6-ab27-3e2cec78d284" providerId="AD" clId="Web-{D0CD72B5-857C-0057-ED36-438D14272E02}" dt="2022-12-19T19:06:09.494" v="168"/>
          <ac:spMkLst>
            <pc:docMk/>
            <pc:sldMk cId="614923813" sldId="272"/>
            <ac:spMk id="30" creationId="{97B17300-4063-4FCF-8D7A-59C263BDAA2A}"/>
          </ac:spMkLst>
        </pc:spChg>
        <pc:picChg chg="mod ord">
          <ac:chgData name="Katie Adams" userId="S::kasadams@my365.bellevue.edu::dfd0de72-c7b6-4ac6-ab27-3e2cec78d284" providerId="AD" clId="Web-{D0CD72B5-857C-0057-ED36-438D14272E02}" dt="2022-12-19T19:06:32.542" v="173" actId="1076"/>
          <ac:picMkLst>
            <pc:docMk/>
            <pc:sldMk cId="614923813" sldId="272"/>
            <ac:picMk id="4" creationId="{56A488DE-EA7D-E914-E0C9-4B7619341754}"/>
          </ac:picMkLst>
        </pc:picChg>
        <pc:picChg chg="del">
          <ac:chgData name="Katie Adams" userId="S::kasadams@my365.bellevue.edu::dfd0de72-c7b6-4ac6-ab27-3e2cec78d284" providerId="AD" clId="Web-{D0CD72B5-857C-0057-ED36-438D14272E02}" dt="2022-12-19T19:05:55.587" v="165"/>
          <ac:picMkLst>
            <pc:docMk/>
            <pc:sldMk cId="614923813" sldId="272"/>
            <ac:picMk id="6" creationId="{14A189FD-B557-CCF8-9B09-5AF6F6846E0F}"/>
          </ac:picMkLst>
        </pc:picChg>
      </pc:sldChg>
      <pc:sldChg chg="modSp">
        <pc:chgData name="Katie Adams" userId="S::kasadams@my365.bellevue.edu::dfd0de72-c7b6-4ac6-ab27-3e2cec78d284" providerId="AD" clId="Web-{D0CD72B5-857C-0057-ED36-438D14272E02}" dt="2022-12-19T19:24:54.742" v="604" actId="20577"/>
        <pc:sldMkLst>
          <pc:docMk/>
          <pc:sldMk cId="2299207577" sldId="273"/>
        </pc:sldMkLst>
        <pc:spChg chg="mod">
          <ac:chgData name="Katie Adams" userId="S::kasadams@my365.bellevue.edu::dfd0de72-c7b6-4ac6-ab27-3e2cec78d284" providerId="AD" clId="Web-{D0CD72B5-857C-0057-ED36-438D14272E02}" dt="2022-12-19T19:24:54.742" v="604" actId="20577"/>
          <ac:spMkLst>
            <pc:docMk/>
            <pc:sldMk cId="2299207577" sldId="273"/>
            <ac:spMk id="3" creationId="{E6321175-1950-9B0E-047B-C07D567BC992}"/>
          </ac:spMkLst>
        </pc:spChg>
        <pc:spChg chg="mod">
          <ac:chgData name="Katie Adams" userId="S::kasadams@my365.bellevue.edu::dfd0de72-c7b6-4ac6-ab27-3e2cec78d284" providerId="AD" clId="Web-{D0CD72B5-857C-0057-ED36-438D14272E02}" dt="2022-12-19T19:02:12.127" v="104" actId="20577"/>
          <ac:spMkLst>
            <pc:docMk/>
            <pc:sldMk cId="2299207577" sldId="273"/>
            <ac:spMk id="11" creationId="{9AC43D30-0D0D-8A7D-0EAB-0632B84691A3}"/>
          </ac:spMkLst>
        </pc:spChg>
        <pc:spChg chg="mod">
          <ac:chgData name="Katie Adams" userId="S::kasadams@my365.bellevue.edu::dfd0de72-c7b6-4ac6-ab27-3e2cec78d284" providerId="AD" clId="Web-{D0CD72B5-857C-0057-ED36-438D14272E02}" dt="2022-12-19T19:01:37.688" v="99" actId="20577"/>
          <ac:spMkLst>
            <pc:docMk/>
            <pc:sldMk cId="2299207577" sldId="273"/>
            <ac:spMk id="16" creationId="{D8187C41-2CA9-54A2-A3B0-7E5A2E3B467C}"/>
          </ac:spMkLst>
        </pc:spChg>
      </pc:sldChg>
      <pc:sldChg chg="addSp delSp modSp">
        <pc:chgData name="Katie Adams" userId="S::kasadams@my365.bellevue.edu::dfd0de72-c7b6-4ac6-ab27-3e2cec78d284" providerId="AD" clId="Web-{D0CD72B5-857C-0057-ED36-438D14272E02}" dt="2022-12-19T19:03:17.535" v="130" actId="1076"/>
        <pc:sldMkLst>
          <pc:docMk/>
          <pc:sldMk cId="4137298370" sldId="274"/>
        </pc:sldMkLst>
        <pc:picChg chg="add mod">
          <ac:chgData name="Katie Adams" userId="S::kasadams@my365.bellevue.edu::dfd0de72-c7b6-4ac6-ab27-3e2cec78d284" providerId="AD" clId="Web-{D0CD72B5-857C-0057-ED36-438D14272E02}" dt="2022-12-19T19:03:17.535" v="130" actId="1076"/>
          <ac:picMkLst>
            <pc:docMk/>
            <pc:sldMk cId="4137298370" sldId="274"/>
            <ac:picMk id="3" creationId="{D48C1921-1A6D-0D0C-CB8E-C3C3C07A410E}"/>
          </ac:picMkLst>
        </pc:picChg>
        <pc:picChg chg="del">
          <ac:chgData name="Katie Adams" userId="S::kasadams@my365.bellevue.edu::dfd0de72-c7b6-4ac6-ab27-3e2cec78d284" providerId="AD" clId="Web-{D0CD72B5-857C-0057-ED36-438D14272E02}" dt="2022-12-19T19:03:03.597" v="126"/>
          <ac:picMkLst>
            <pc:docMk/>
            <pc:sldMk cId="4137298370" sldId="274"/>
            <ac:picMk id="8" creationId="{9860AA82-51DC-B255-FE4E-572687670D3D}"/>
          </ac:picMkLst>
        </pc:picChg>
      </pc:sldChg>
      <pc:sldChg chg="modSp">
        <pc:chgData name="Katie Adams" userId="S::kasadams@my365.bellevue.edu::dfd0de72-c7b6-4ac6-ab27-3e2cec78d284" providerId="AD" clId="Web-{D0CD72B5-857C-0057-ED36-438D14272E02}" dt="2022-12-19T19:21:39.173" v="523"/>
        <pc:sldMkLst>
          <pc:docMk/>
          <pc:sldMk cId="3428312784" sldId="275"/>
        </pc:sldMkLst>
        <pc:graphicFrameChg chg="mod modGraphic">
          <ac:chgData name="Katie Adams" userId="S::kasadams@my365.bellevue.edu::dfd0de72-c7b6-4ac6-ab27-3e2cec78d284" providerId="AD" clId="Web-{D0CD72B5-857C-0057-ED36-438D14272E02}" dt="2022-12-19T19:21:39.173" v="523"/>
          <ac:graphicFrameMkLst>
            <pc:docMk/>
            <pc:sldMk cId="3428312784" sldId="275"/>
            <ac:graphicFrameMk id="5" creationId="{F9ED10C3-FC63-AD8F-FB21-01FF75EE3E6C}"/>
          </ac:graphicFrameMkLst>
        </pc:graphicFrameChg>
      </pc:sldChg>
      <pc:sldChg chg="modSp del">
        <pc:chgData name="Katie Adams" userId="S::kasadams@my365.bellevue.edu::dfd0de72-c7b6-4ac6-ab27-3e2cec78d284" providerId="AD" clId="Web-{D0CD72B5-857C-0057-ED36-438D14272E02}" dt="2022-12-19T19:07:38.388" v="203"/>
        <pc:sldMkLst>
          <pc:docMk/>
          <pc:sldMk cId="2065932913" sldId="276"/>
        </pc:sldMkLst>
        <pc:spChg chg="mod">
          <ac:chgData name="Katie Adams" userId="S::kasadams@my365.bellevue.edu::dfd0de72-c7b6-4ac6-ab27-3e2cec78d284" providerId="AD" clId="Web-{D0CD72B5-857C-0057-ED36-438D14272E02}" dt="2022-12-19T19:06:44.433" v="176" actId="20577"/>
          <ac:spMkLst>
            <pc:docMk/>
            <pc:sldMk cId="2065932913" sldId="276"/>
            <ac:spMk id="2" creationId="{28683E06-70ED-1AA7-2F68-1DFED96099BB}"/>
          </ac:spMkLst>
        </pc:spChg>
      </pc:sldChg>
      <pc:sldChg chg="modSp">
        <pc:chgData name="Katie Adams" userId="S::kasadams@my365.bellevue.edu::dfd0de72-c7b6-4ac6-ab27-3e2cec78d284" providerId="AD" clId="Web-{D0CD72B5-857C-0057-ED36-438D14272E02}" dt="2022-12-19T19:10:54.113" v="220" actId="20577"/>
        <pc:sldMkLst>
          <pc:docMk/>
          <pc:sldMk cId="2681324206" sldId="278"/>
        </pc:sldMkLst>
        <pc:spChg chg="mod">
          <ac:chgData name="Katie Adams" userId="S::kasadams@my365.bellevue.edu::dfd0de72-c7b6-4ac6-ab27-3e2cec78d284" providerId="AD" clId="Web-{D0CD72B5-857C-0057-ED36-438D14272E02}" dt="2022-12-19T19:10:54.113" v="220" actId="20577"/>
          <ac:spMkLst>
            <pc:docMk/>
            <pc:sldMk cId="2681324206" sldId="278"/>
            <ac:spMk id="2" creationId="{28683E06-70ED-1AA7-2F68-1DFED96099BB}"/>
          </ac:spMkLst>
        </pc:spChg>
      </pc:sldChg>
    </pc:docChg>
  </pc:docChgLst>
  <pc:docChgLst>
    <pc:chgData name="Katie Adams" userId="S::kasadams@my365.bellevue.edu::dfd0de72-c7b6-4ac6-ab27-3e2cec78d284" providerId="AD" clId="Web-{7CE8012F-EFBD-1768-EC63-4A9E9A798901}"/>
    <pc:docChg chg="modSld sldOrd">
      <pc:chgData name="Katie Adams" userId="S::kasadams@my365.bellevue.edu::dfd0de72-c7b6-4ac6-ab27-3e2cec78d284" providerId="AD" clId="Web-{7CE8012F-EFBD-1768-EC63-4A9E9A798901}" dt="2022-12-19T19:52:40.334" v="426" actId="20577"/>
      <pc:docMkLst>
        <pc:docMk/>
      </pc:docMkLst>
      <pc:sldChg chg="modSp">
        <pc:chgData name="Katie Adams" userId="S::kasadams@my365.bellevue.edu::dfd0de72-c7b6-4ac6-ab27-3e2cec78d284" providerId="AD" clId="Web-{7CE8012F-EFBD-1768-EC63-4A9E9A798901}" dt="2022-12-19T19:52:40.334" v="426" actId="20577"/>
        <pc:sldMkLst>
          <pc:docMk/>
          <pc:sldMk cId="109857222" sldId="256"/>
        </pc:sldMkLst>
        <pc:spChg chg="mod">
          <ac:chgData name="Katie Adams" userId="S::kasadams@my365.bellevue.edu::dfd0de72-c7b6-4ac6-ab27-3e2cec78d284" providerId="AD" clId="Web-{7CE8012F-EFBD-1768-EC63-4A9E9A798901}" dt="2022-12-19T19:52:40.334" v="426" actId="20577"/>
          <ac:spMkLst>
            <pc:docMk/>
            <pc:sldMk cId="109857222" sldId="256"/>
            <ac:spMk id="2" creationId="{00000000-0000-0000-0000-000000000000}"/>
          </ac:spMkLst>
        </pc:spChg>
      </pc:sldChg>
      <pc:sldChg chg="addSp delSp modSp">
        <pc:chgData name="Katie Adams" userId="S::kasadams@my365.bellevue.edu::dfd0de72-c7b6-4ac6-ab27-3e2cec78d284" providerId="AD" clId="Web-{7CE8012F-EFBD-1768-EC63-4A9E9A798901}" dt="2022-12-19T19:44:34.918" v="425" actId="1076"/>
        <pc:sldMkLst>
          <pc:docMk/>
          <pc:sldMk cId="2100317370" sldId="264"/>
        </pc:sldMkLst>
        <pc:spChg chg="mod">
          <ac:chgData name="Katie Adams" userId="S::kasadams@my365.bellevue.edu::dfd0de72-c7b6-4ac6-ab27-3e2cec78d284" providerId="AD" clId="Web-{7CE8012F-EFBD-1768-EC63-4A9E9A798901}" dt="2022-12-19T19:43:59.636" v="419" actId="20577"/>
          <ac:spMkLst>
            <pc:docMk/>
            <pc:sldMk cId="2100317370" sldId="264"/>
            <ac:spMk id="3" creationId="{32BB5BCE-8618-8813-1026-5189217EB655}"/>
          </ac:spMkLst>
        </pc:spChg>
        <pc:picChg chg="del">
          <ac:chgData name="Katie Adams" userId="S::kasadams@my365.bellevue.edu::dfd0de72-c7b6-4ac6-ab27-3e2cec78d284" providerId="AD" clId="Web-{7CE8012F-EFBD-1768-EC63-4A9E9A798901}" dt="2022-12-19T19:43:21.416" v="412"/>
          <ac:picMkLst>
            <pc:docMk/>
            <pc:sldMk cId="2100317370" sldId="264"/>
            <ac:picMk id="4" creationId="{DA8B27D6-184B-526E-5F4D-493700B3514C}"/>
          </ac:picMkLst>
        </pc:picChg>
        <pc:picChg chg="add del mod">
          <ac:chgData name="Katie Adams" userId="S::kasadams@my365.bellevue.edu::dfd0de72-c7b6-4ac6-ab27-3e2cec78d284" providerId="AD" clId="Web-{7CE8012F-EFBD-1768-EC63-4A9E9A798901}" dt="2022-12-19T19:44:27.714" v="420"/>
          <ac:picMkLst>
            <pc:docMk/>
            <pc:sldMk cId="2100317370" sldId="264"/>
            <ac:picMk id="5" creationId="{0B4A68F6-0578-6A47-D400-2654C3EBB26A}"/>
          </ac:picMkLst>
        </pc:picChg>
        <pc:picChg chg="add mod">
          <ac:chgData name="Katie Adams" userId="S::kasadams@my365.bellevue.edu::dfd0de72-c7b6-4ac6-ab27-3e2cec78d284" providerId="AD" clId="Web-{7CE8012F-EFBD-1768-EC63-4A9E9A798901}" dt="2022-12-19T19:44:34.918" v="425" actId="1076"/>
          <ac:picMkLst>
            <pc:docMk/>
            <pc:sldMk cId="2100317370" sldId="264"/>
            <ac:picMk id="6" creationId="{9A105A8D-8AFA-F54D-2799-A1E5A3F61C59}"/>
          </ac:picMkLst>
        </pc:picChg>
      </pc:sldChg>
      <pc:sldChg chg="addSp delSp modSp ord">
        <pc:chgData name="Katie Adams" userId="S::kasadams@my365.bellevue.edu::dfd0de72-c7b6-4ac6-ab27-3e2cec78d284" providerId="AD" clId="Web-{7CE8012F-EFBD-1768-EC63-4A9E9A798901}" dt="2022-12-19T19:40:47.694" v="396" actId="1076"/>
        <pc:sldMkLst>
          <pc:docMk/>
          <pc:sldMk cId="3904241894" sldId="270"/>
        </pc:sldMkLst>
        <pc:spChg chg="mod">
          <ac:chgData name="Katie Adams" userId="S::kasadams@my365.bellevue.edu::dfd0de72-c7b6-4ac6-ab27-3e2cec78d284" providerId="AD" clId="Web-{7CE8012F-EFBD-1768-EC63-4A9E9A798901}" dt="2022-12-19T19:40:47.694" v="396" actId="1076"/>
          <ac:spMkLst>
            <pc:docMk/>
            <pc:sldMk cId="3904241894" sldId="270"/>
            <ac:spMk id="2" creationId="{A742BF11-E939-0B3D-9D49-78766CA30827}"/>
          </ac:spMkLst>
        </pc:spChg>
        <pc:spChg chg="mod">
          <ac:chgData name="Katie Adams" userId="S::kasadams@my365.bellevue.edu::dfd0de72-c7b6-4ac6-ab27-3e2cec78d284" providerId="AD" clId="Web-{7CE8012F-EFBD-1768-EC63-4A9E9A798901}" dt="2022-12-19T19:40:08.646" v="389" actId="20577"/>
          <ac:spMkLst>
            <pc:docMk/>
            <pc:sldMk cId="3904241894" sldId="270"/>
            <ac:spMk id="3" creationId="{67D63615-89D6-DCA8-45E5-0A6BFD60884D}"/>
          </ac:spMkLst>
        </pc:spChg>
        <pc:picChg chg="del">
          <ac:chgData name="Katie Adams" userId="S::kasadams@my365.bellevue.edu::dfd0de72-c7b6-4ac6-ab27-3e2cec78d284" providerId="AD" clId="Web-{7CE8012F-EFBD-1768-EC63-4A9E9A798901}" dt="2022-12-19T19:40:09.100" v="390"/>
          <ac:picMkLst>
            <pc:docMk/>
            <pc:sldMk cId="3904241894" sldId="270"/>
            <ac:picMk id="4" creationId="{5303D038-07BC-E176-AC05-2D4FCAC34D10}"/>
          </ac:picMkLst>
        </pc:picChg>
        <pc:picChg chg="add mod">
          <ac:chgData name="Katie Adams" userId="S::kasadams@my365.bellevue.edu::dfd0de72-c7b6-4ac6-ab27-3e2cec78d284" providerId="AD" clId="Web-{7CE8012F-EFBD-1768-EC63-4A9E9A798901}" dt="2022-12-19T19:40:37.756" v="394" actId="1076"/>
          <ac:picMkLst>
            <pc:docMk/>
            <pc:sldMk cId="3904241894" sldId="270"/>
            <ac:picMk id="5" creationId="{9CCD27FB-7E4E-CBB5-C5E3-34A936231430}"/>
          </ac:picMkLst>
        </pc:picChg>
      </pc:sldChg>
      <pc:sldChg chg="addSp delSp modSp">
        <pc:chgData name="Katie Adams" userId="S::kasadams@my365.bellevue.edu::dfd0de72-c7b6-4ac6-ab27-3e2cec78d284" providerId="AD" clId="Web-{7CE8012F-EFBD-1768-EC63-4A9E9A798901}" dt="2022-12-19T19:37:50.174" v="317" actId="20577"/>
        <pc:sldMkLst>
          <pc:docMk/>
          <pc:sldMk cId="2367098870" sldId="271"/>
        </pc:sldMkLst>
        <pc:spChg chg="mod">
          <ac:chgData name="Katie Adams" userId="S::kasadams@my365.bellevue.edu::dfd0de72-c7b6-4ac6-ab27-3e2cec78d284" providerId="AD" clId="Web-{7CE8012F-EFBD-1768-EC63-4A9E9A798901}" dt="2022-12-19T19:37:40.705" v="313"/>
          <ac:spMkLst>
            <pc:docMk/>
            <pc:sldMk cId="2367098870" sldId="271"/>
            <ac:spMk id="2" creationId="{A742BF11-E939-0B3D-9D49-78766CA30827}"/>
          </ac:spMkLst>
        </pc:spChg>
        <pc:spChg chg="mod">
          <ac:chgData name="Katie Adams" userId="S::kasadams@my365.bellevue.edu::dfd0de72-c7b6-4ac6-ab27-3e2cec78d284" providerId="AD" clId="Web-{7CE8012F-EFBD-1768-EC63-4A9E9A798901}" dt="2022-12-19T19:37:50.174" v="317" actId="20577"/>
          <ac:spMkLst>
            <pc:docMk/>
            <pc:sldMk cId="2367098870" sldId="271"/>
            <ac:spMk id="3" creationId="{67D63615-89D6-DCA8-45E5-0A6BFD60884D}"/>
          </ac:spMkLst>
        </pc:spChg>
        <pc:spChg chg="del">
          <ac:chgData name="Katie Adams" userId="S::kasadams@my365.bellevue.edu::dfd0de72-c7b6-4ac6-ab27-3e2cec78d284" providerId="AD" clId="Web-{7CE8012F-EFBD-1768-EC63-4A9E9A798901}" dt="2022-12-19T19:37:40.705" v="313"/>
          <ac:spMkLst>
            <pc:docMk/>
            <pc:sldMk cId="2367098870" sldId="271"/>
            <ac:spMk id="27" creationId="{9E10BDB4-64F2-477D-A03B-9F8352D5E02E}"/>
          </ac:spMkLst>
        </pc:spChg>
        <pc:spChg chg="del">
          <ac:chgData name="Katie Adams" userId="S::kasadams@my365.bellevue.edu::dfd0de72-c7b6-4ac6-ab27-3e2cec78d284" providerId="AD" clId="Web-{7CE8012F-EFBD-1768-EC63-4A9E9A798901}" dt="2022-12-19T19:37:40.705" v="313"/>
          <ac:spMkLst>
            <pc:docMk/>
            <pc:sldMk cId="2367098870" sldId="271"/>
            <ac:spMk id="28" creationId="{823F9191-ED89-4F61-8B8F-97E567D96BA3}"/>
          </ac:spMkLst>
        </pc:spChg>
        <pc:spChg chg="del">
          <ac:chgData name="Katie Adams" userId="S::kasadams@my365.bellevue.edu::dfd0de72-c7b6-4ac6-ab27-3e2cec78d284" providerId="AD" clId="Web-{7CE8012F-EFBD-1768-EC63-4A9E9A798901}" dt="2022-12-19T19:37:40.705" v="313"/>
          <ac:spMkLst>
            <pc:docMk/>
            <pc:sldMk cId="2367098870" sldId="271"/>
            <ac:spMk id="29" creationId="{887F59F2-5FBC-40CD-AD35-376AECE49EA6}"/>
          </ac:spMkLst>
        </pc:spChg>
        <pc:spChg chg="del">
          <ac:chgData name="Katie Adams" userId="S::kasadams@my365.bellevue.edu::dfd0de72-c7b6-4ac6-ab27-3e2cec78d284" providerId="AD" clId="Web-{7CE8012F-EFBD-1768-EC63-4A9E9A798901}" dt="2022-12-19T19:37:40.705" v="313"/>
          <ac:spMkLst>
            <pc:docMk/>
            <pc:sldMk cId="2367098870" sldId="271"/>
            <ac:spMk id="30" creationId="{A133035C-46AF-4B6B-A264-C0D48C50BA93}"/>
          </ac:spMkLst>
        </pc:spChg>
        <pc:spChg chg="add">
          <ac:chgData name="Katie Adams" userId="S::kasadams@my365.bellevue.edu::dfd0de72-c7b6-4ac6-ab27-3e2cec78d284" providerId="AD" clId="Web-{7CE8012F-EFBD-1768-EC63-4A9E9A798901}" dt="2022-12-19T19:37:40.705" v="313"/>
          <ac:spMkLst>
            <pc:docMk/>
            <pc:sldMk cId="2367098870" sldId="271"/>
            <ac:spMk id="35" creationId="{34C0330F-1D4F-4552-B799-615DD237B6DE}"/>
          </ac:spMkLst>
        </pc:spChg>
        <pc:spChg chg="add">
          <ac:chgData name="Katie Adams" userId="S::kasadams@my365.bellevue.edu::dfd0de72-c7b6-4ac6-ab27-3e2cec78d284" providerId="AD" clId="Web-{7CE8012F-EFBD-1768-EC63-4A9E9A798901}" dt="2022-12-19T19:37:40.705" v="313"/>
          <ac:spMkLst>
            <pc:docMk/>
            <pc:sldMk cId="2367098870" sldId="271"/>
            <ac:spMk id="37" creationId="{450C084C-2967-474A-B5F9-270F1FB43643}"/>
          </ac:spMkLst>
        </pc:spChg>
        <pc:spChg chg="add">
          <ac:chgData name="Katie Adams" userId="S::kasadams@my365.bellevue.edu::dfd0de72-c7b6-4ac6-ab27-3e2cec78d284" providerId="AD" clId="Web-{7CE8012F-EFBD-1768-EC63-4A9E9A798901}" dt="2022-12-19T19:37:40.705" v="313"/>
          <ac:spMkLst>
            <pc:docMk/>
            <pc:sldMk cId="2367098870" sldId="271"/>
            <ac:spMk id="39" creationId="{92BE0106-0C20-465B-A1BE-0BAC2737B1AD}"/>
          </ac:spMkLst>
        </pc:spChg>
        <pc:picChg chg="del">
          <ac:chgData name="Katie Adams" userId="S::kasadams@my365.bellevue.edu::dfd0de72-c7b6-4ac6-ab27-3e2cec78d284" providerId="AD" clId="Web-{7CE8012F-EFBD-1768-EC63-4A9E9A798901}" dt="2022-12-19T19:37:32.471" v="310"/>
          <ac:picMkLst>
            <pc:docMk/>
            <pc:sldMk cId="2367098870" sldId="271"/>
            <ac:picMk id="4" creationId="{CD48D1B8-6983-94D5-185A-1086E5760ACD}"/>
          </ac:picMkLst>
        </pc:picChg>
        <pc:picChg chg="add mod">
          <ac:chgData name="Katie Adams" userId="S::kasadams@my365.bellevue.edu::dfd0de72-c7b6-4ac6-ab27-3e2cec78d284" providerId="AD" clId="Web-{7CE8012F-EFBD-1768-EC63-4A9E9A798901}" dt="2022-12-19T19:37:40.705" v="313"/>
          <ac:picMkLst>
            <pc:docMk/>
            <pc:sldMk cId="2367098870" sldId="271"/>
            <ac:picMk id="5" creationId="{13BD77B3-ECBC-74CE-4B64-39FD8F47B02C}"/>
          </ac:picMkLst>
        </pc:picChg>
      </pc:sldChg>
    </pc:docChg>
  </pc:docChgLst>
  <pc:docChgLst>
    <pc:chgData name="Katie Adams" userId="S::kasadams@my365.bellevue.edu::dfd0de72-c7b6-4ac6-ab27-3e2cec78d284" providerId="AD" clId="Web-{66CC0EDD-2462-5C36-E825-7157E2231C8C}"/>
    <pc:docChg chg="modSld">
      <pc:chgData name="Katie Adams" userId="S::kasadams@my365.bellevue.edu::dfd0de72-c7b6-4ac6-ab27-3e2cec78d284" providerId="AD" clId="Web-{66CC0EDD-2462-5C36-E825-7157E2231C8C}" dt="2022-12-20T00:42:38.127" v="8" actId="20577"/>
      <pc:docMkLst>
        <pc:docMk/>
      </pc:docMkLst>
      <pc:sldChg chg="modSp">
        <pc:chgData name="Katie Adams" userId="S::kasadams@my365.bellevue.edu::dfd0de72-c7b6-4ac6-ab27-3e2cec78d284" providerId="AD" clId="Web-{66CC0EDD-2462-5C36-E825-7157E2231C8C}" dt="2022-12-20T00:42:38.127" v="8" actId="20577"/>
        <pc:sldMkLst>
          <pc:docMk/>
          <pc:sldMk cId="614923813" sldId="272"/>
        </pc:sldMkLst>
        <pc:spChg chg="mod">
          <ac:chgData name="Katie Adams" userId="S::kasadams@my365.bellevue.edu::dfd0de72-c7b6-4ac6-ab27-3e2cec78d284" providerId="AD" clId="Web-{66CC0EDD-2462-5C36-E825-7157E2231C8C}" dt="2022-12-20T00:42:38.127" v="8" actId="20577"/>
          <ac:spMkLst>
            <pc:docMk/>
            <pc:sldMk cId="614923813" sldId="272"/>
            <ac:spMk id="2" creationId="{28683E06-70ED-1AA7-2F68-1DFED96099B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8E14-23EC-4C25-974C-48FA83988655}"/>
              </a:ext>
            </a:extLst>
          </p:cNvPr>
          <p:cNvSpPr>
            <a:spLocks noGrp="1"/>
          </p:cNvSpPr>
          <p:nvPr>
            <p:ph type="ctrTitle"/>
          </p:nvPr>
        </p:nvSpPr>
        <p:spPr>
          <a:xfrm>
            <a:off x="517870" y="978408"/>
            <a:ext cx="5021183" cy="5074226"/>
          </a:xfrm>
        </p:spPr>
        <p:txBody>
          <a:bodyPr anchor="b">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2E9FEDD4-20A1-49F6-9E3E-0B26B426BB73}"/>
              </a:ext>
            </a:extLst>
          </p:cNvPr>
          <p:cNvSpPr>
            <a:spLocks noGrp="1"/>
          </p:cNvSpPr>
          <p:nvPr>
            <p:ph type="subTitle" idx="1"/>
          </p:nvPr>
        </p:nvSpPr>
        <p:spPr>
          <a:xfrm>
            <a:off x="6662167" y="3602038"/>
            <a:ext cx="5021183" cy="2244580"/>
          </a:xfrm>
        </p:spPr>
        <p:txBody>
          <a:bodyPr anchor="b">
            <a:normAutofit/>
          </a:bodyPr>
          <a:lstStyle>
            <a:lvl1pPr marL="0" indent="0" algn="l">
              <a:lnSpc>
                <a:spcPct val="100000"/>
              </a:lnSpc>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580A32F-E6F3-4C2E-B9E3-E47868E42511}"/>
              </a:ext>
            </a:extLst>
          </p:cNvPr>
          <p:cNvSpPr>
            <a:spLocks noGrp="1"/>
          </p:cNvSpPr>
          <p:nvPr>
            <p:ph type="dt" sz="half" idx="10"/>
          </p:nvPr>
        </p:nvSpPr>
        <p:spPr/>
        <p:txBody>
          <a:bodyPr/>
          <a:lstStyle/>
          <a:p>
            <a:fld id="{5E7AA473-D82F-4EFF-9DF7-AE6D83C51288}" type="datetime1">
              <a:rPr lang="en-US" smtClean="0"/>
              <a:t>12/19/2022</a:t>
            </a:fld>
            <a:endParaRPr lang="en-US"/>
          </a:p>
        </p:txBody>
      </p:sp>
      <p:sp>
        <p:nvSpPr>
          <p:cNvPr id="5" name="Footer Placeholder 4">
            <a:extLst>
              <a:ext uri="{FF2B5EF4-FFF2-40B4-BE49-F238E27FC236}">
                <a16:creationId xmlns:a16="http://schemas.microsoft.com/office/drawing/2014/main" id="{78806724-A87A-4231-BFD9-277482AF78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30D1AF-36B8-4BB8-BD6A-71194F7BC31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8" name="Rectangle 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78996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6B8E-1D8E-4105-9BBB-D53AD24B738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3825530-6629-4FEA-9670-EB21A2F5B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64C7A-A73F-46F5-BC33-696671DAEEE7}"/>
              </a:ext>
            </a:extLst>
          </p:cNvPr>
          <p:cNvSpPr>
            <a:spLocks noGrp="1"/>
          </p:cNvSpPr>
          <p:nvPr>
            <p:ph type="dt" sz="half" idx="10"/>
          </p:nvPr>
        </p:nvSpPr>
        <p:spPr/>
        <p:txBody>
          <a:bodyPr/>
          <a:lstStyle/>
          <a:p>
            <a:fld id="{1E12F1F0-FE2D-4C1C-B320-8CB9BE735F0F}" type="datetime1">
              <a:rPr lang="en-US" smtClean="0"/>
              <a:t>12/19/2022</a:t>
            </a:fld>
            <a:endParaRPr lang="en-US"/>
          </a:p>
        </p:txBody>
      </p:sp>
      <p:sp>
        <p:nvSpPr>
          <p:cNvPr id="5" name="Footer Placeholder 4">
            <a:extLst>
              <a:ext uri="{FF2B5EF4-FFF2-40B4-BE49-F238E27FC236}">
                <a16:creationId xmlns:a16="http://schemas.microsoft.com/office/drawing/2014/main" id="{512B3CC0-B649-4509-A4B6-DF9D20EFAC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CECCCA-3F2A-46F3-BF45-7C862FF1D752}"/>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813602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7BD47B-C187-494C-812F-46BE0040B915}"/>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5A50133B-2446-4168-AA17-6538910668FD}"/>
              </a:ext>
            </a:extLst>
          </p:cNvPr>
          <p:cNvSpPr>
            <a:spLocks noGrp="1"/>
          </p:cNvSpPr>
          <p:nvPr>
            <p:ph type="title" orient="vert"/>
          </p:nvPr>
        </p:nvSpPr>
        <p:spPr>
          <a:xfrm>
            <a:off x="6662168" y="996791"/>
            <a:ext cx="5011962" cy="495692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06A9AD-2756-4C51-A958-6756301EB938}"/>
              </a:ext>
            </a:extLst>
          </p:cNvPr>
          <p:cNvSpPr>
            <a:spLocks noGrp="1"/>
          </p:cNvSpPr>
          <p:nvPr>
            <p:ph type="body" orient="vert" idx="1"/>
          </p:nvPr>
        </p:nvSpPr>
        <p:spPr>
          <a:xfrm>
            <a:off x="517870" y="996791"/>
            <a:ext cx="5021183" cy="4956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42995D-CCEA-43AF-973B-8B6B56A567E8}"/>
              </a:ext>
            </a:extLst>
          </p:cNvPr>
          <p:cNvSpPr>
            <a:spLocks noGrp="1"/>
          </p:cNvSpPr>
          <p:nvPr>
            <p:ph type="dt" sz="half" idx="10"/>
          </p:nvPr>
        </p:nvSpPr>
        <p:spPr/>
        <p:txBody>
          <a:bodyPr/>
          <a:lstStyle/>
          <a:p>
            <a:fld id="{2CF1B96C-10FD-4EBC-9029-9652B7535D02}" type="datetime1">
              <a:rPr lang="en-US" smtClean="0"/>
              <a:t>12/19/2022</a:t>
            </a:fld>
            <a:endParaRPr lang="en-US"/>
          </a:p>
        </p:txBody>
      </p:sp>
      <p:sp>
        <p:nvSpPr>
          <p:cNvPr id="5" name="Footer Placeholder 4">
            <a:extLst>
              <a:ext uri="{FF2B5EF4-FFF2-40B4-BE49-F238E27FC236}">
                <a16:creationId xmlns:a16="http://schemas.microsoft.com/office/drawing/2014/main" id="{2A4029CF-BA62-4CCD-956E-FFA0B37B8A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CE0B3D-96AB-41B3-ABDD-5B0DE863DAF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12" name="Rectangle 11">
            <a:extLst>
              <a:ext uri="{FF2B5EF4-FFF2-40B4-BE49-F238E27FC236}">
                <a16:creationId xmlns:a16="http://schemas.microsoft.com/office/drawing/2014/main" id="{4618136A-0796-46EB-89BB-4C73C0258FE9}"/>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8653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3D8A-C68D-4CF9-9D15-3E09BCC09F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24D94C-E537-4FF3-AAF8-A85F05C31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24B1D4-6731-4993-8609-16C1D3327986}"/>
              </a:ext>
            </a:extLst>
          </p:cNvPr>
          <p:cNvSpPr>
            <a:spLocks noGrp="1"/>
          </p:cNvSpPr>
          <p:nvPr>
            <p:ph type="dt" sz="half" idx="10"/>
          </p:nvPr>
        </p:nvSpPr>
        <p:spPr/>
        <p:txBody>
          <a:bodyPr/>
          <a:lstStyle/>
          <a:p>
            <a:fld id="{14878474-CC00-4A95-9D50-A41C12D1EEC4}" type="datetime1">
              <a:rPr lang="en-US" smtClean="0"/>
              <a:t>12/19/2022</a:t>
            </a:fld>
            <a:endParaRPr lang="en-US"/>
          </a:p>
        </p:txBody>
      </p:sp>
      <p:sp>
        <p:nvSpPr>
          <p:cNvPr id="5" name="Footer Placeholder 4">
            <a:extLst>
              <a:ext uri="{FF2B5EF4-FFF2-40B4-BE49-F238E27FC236}">
                <a16:creationId xmlns:a16="http://schemas.microsoft.com/office/drawing/2014/main" id="{3DFB7BBD-CEEB-4256-84B2-6D907E1188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72A8B7-F430-4F4A-BB63-481F51E5880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053493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AC1C-A332-4BA5-8C9C-FE0396C81619}"/>
              </a:ext>
            </a:extLst>
          </p:cNvPr>
          <p:cNvSpPr>
            <a:spLocks noGrp="1"/>
          </p:cNvSpPr>
          <p:nvPr>
            <p:ph type="title"/>
          </p:nvPr>
        </p:nvSpPr>
        <p:spPr>
          <a:xfrm>
            <a:off x="517870" y="978408"/>
            <a:ext cx="5020056" cy="4870974"/>
          </a:xfrm>
        </p:spPr>
        <p:txBody>
          <a:bodyPr anchor="t">
            <a:normAutofit/>
          </a:bodyPr>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50D8D137-710E-4125-B5E9-F63E7F1C9C9D}"/>
              </a:ext>
            </a:extLst>
          </p:cNvPr>
          <p:cNvSpPr>
            <a:spLocks noGrp="1"/>
          </p:cNvSpPr>
          <p:nvPr>
            <p:ph type="body" idx="1"/>
          </p:nvPr>
        </p:nvSpPr>
        <p:spPr>
          <a:xfrm>
            <a:off x="6662167" y="3566639"/>
            <a:ext cx="5021183" cy="2279979"/>
          </a:xfrm>
        </p:spPr>
        <p:txBody>
          <a:bodyPr anchor="b">
            <a:normAutofit/>
          </a:bodyPr>
          <a:lstStyle>
            <a:lvl1pPr marL="0" indent="0">
              <a:buNone/>
              <a:defRPr sz="22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480C5-E9A6-425E-B050-03E444BE92C9}"/>
              </a:ext>
            </a:extLst>
          </p:cNvPr>
          <p:cNvSpPr>
            <a:spLocks noGrp="1"/>
          </p:cNvSpPr>
          <p:nvPr>
            <p:ph type="dt" sz="half" idx="10"/>
          </p:nvPr>
        </p:nvSpPr>
        <p:spPr/>
        <p:txBody>
          <a:bodyPr/>
          <a:lstStyle/>
          <a:p>
            <a:fld id="{7F38C8B4-7FBB-408F-BDB9-F0496874AFB2}" type="datetime1">
              <a:rPr lang="en-US" smtClean="0"/>
              <a:t>12/19/2022</a:t>
            </a:fld>
            <a:endParaRPr lang="en-US"/>
          </a:p>
        </p:txBody>
      </p:sp>
      <p:sp>
        <p:nvSpPr>
          <p:cNvPr id="5" name="Footer Placeholder 4">
            <a:extLst>
              <a:ext uri="{FF2B5EF4-FFF2-40B4-BE49-F238E27FC236}">
                <a16:creationId xmlns:a16="http://schemas.microsoft.com/office/drawing/2014/main" id="{951B4831-6C0B-4E0B-A341-91E4C5D36B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011EE6-252D-46DD-94DF-C42657EF2CD9}"/>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448064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4B06-C54A-4B7B-B6D1-436428EAF8E2}"/>
              </a:ext>
            </a:extLst>
          </p:cNvPr>
          <p:cNvSpPr>
            <a:spLocks noGrp="1"/>
          </p:cNvSpPr>
          <p:nvPr>
            <p:ph type="title"/>
          </p:nvPr>
        </p:nvSpPr>
        <p:spPr>
          <a:xfrm>
            <a:off x="517870" y="978408"/>
            <a:ext cx="5021182" cy="520769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5723919-9A2F-4D97-8F31-6E35BD5975B0}"/>
              </a:ext>
            </a:extLst>
          </p:cNvPr>
          <p:cNvSpPr>
            <a:spLocks noGrp="1"/>
          </p:cNvSpPr>
          <p:nvPr>
            <p:ph sz="half" idx="1"/>
          </p:nvPr>
        </p:nvSpPr>
        <p:spPr>
          <a:xfrm>
            <a:off x="6063049" y="969264"/>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F8DA345-F684-4BAA-A22C-E725B3A6037F}"/>
              </a:ext>
            </a:extLst>
          </p:cNvPr>
          <p:cNvSpPr>
            <a:spLocks noGrp="1"/>
          </p:cNvSpPr>
          <p:nvPr>
            <p:ph sz="half" idx="2"/>
          </p:nvPr>
        </p:nvSpPr>
        <p:spPr>
          <a:xfrm>
            <a:off x="6063049" y="3621849"/>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399C52-9753-45D8-9646-CF31BB01577C}"/>
              </a:ext>
            </a:extLst>
          </p:cNvPr>
          <p:cNvSpPr>
            <a:spLocks noGrp="1"/>
          </p:cNvSpPr>
          <p:nvPr>
            <p:ph type="dt" sz="half" idx="10"/>
          </p:nvPr>
        </p:nvSpPr>
        <p:spPr/>
        <p:txBody>
          <a:bodyPr/>
          <a:lstStyle/>
          <a:p>
            <a:fld id="{2BB8EE20-A5E2-47D3-8F6D-A2BA7AB2E093}" type="datetime1">
              <a:rPr lang="en-US" smtClean="0"/>
              <a:t>12/19/2022</a:t>
            </a:fld>
            <a:endParaRPr lang="en-US"/>
          </a:p>
        </p:txBody>
      </p:sp>
      <p:sp>
        <p:nvSpPr>
          <p:cNvPr id="6" name="Footer Placeholder 5">
            <a:extLst>
              <a:ext uri="{FF2B5EF4-FFF2-40B4-BE49-F238E27FC236}">
                <a16:creationId xmlns:a16="http://schemas.microsoft.com/office/drawing/2014/main" id="{C2F95E57-622C-4199-940E-F5462E1AC4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1B7592-00E8-41EF-B749-2A5EA8E460DA}"/>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4136616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F4AA536-072F-4374-926E-17E038EC7E98}"/>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13" name="Rectangle 12">
            <a:extLst>
              <a:ext uri="{FF2B5EF4-FFF2-40B4-BE49-F238E27FC236}">
                <a16:creationId xmlns:a16="http://schemas.microsoft.com/office/drawing/2014/main" id="{A2291277-967B-4176-B40B-9EC360626994}"/>
              </a:ext>
            </a:extLst>
          </p:cNvPr>
          <p:cNvSpPr/>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FCB11C00-F7CB-4484-807A-D12745CD3CC8}"/>
              </a:ext>
            </a:extLst>
          </p:cNvPr>
          <p:cNvSpPr>
            <a:spLocks noGrp="1"/>
          </p:cNvSpPr>
          <p:nvPr>
            <p:ph type="title"/>
          </p:nvPr>
        </p:nvSpPr>
        <p:spPr>
          <a:xfrm>
            <a:off x="517869" y="978119"/>
            <a:ext cx="11165481" cy="1073056"/>
          </a:xfrm>
        </p:spPr>
        <p:txBody>
          <a:bodyPr/>
          <a:lstStyle/>
          <a:p>
            <a:r>
              <a:rPr lang="en-US"/>
              <a:t>Click to edit Master title style</a:t>
            </a:r>
          </a:p>
        </p:txBody>
      </p:sp>
      <p:sp>
        <p:nvSpPr>
          <p:cNvPr id="3" name="Text Placeholder 2">
            <a:extLst>
              <a:ext uri="{FF2B5EF4-FFF2-40B4-BE49-F238E27FC236}">
                <a16:creationId xmlns:a16="http://schemas.microsoft.com/office/drawing/2014/main" id="{30FAAA6E-E243-48B3-9585-3C1420B3E19F}"/>
              </a:ext>
            </a:extLst>
          </p:cNvPr>
          <p:cNvSpPr>
            <a:spLocks noGrp="1"/>
          </p:cNvSpPr>
          <p:nvPr>
            <p:ph type="body" idx="1"/>
          </p:nvPr>
        </p:nvSpPr>
        <p:spPr>
          <a:xfrm>
            <a:off x="517870" y="2178908"/>
            <a:ext cx="5020056"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D01B8-0F2E-41A4-B21C-334393F6A677}"/>
              </a:ext>
            </a:extLst>
          </p:cNvPr>
          <p:cNvSpPr>
            <a:spLocks noGrp="1"/>
          </p:cNvSpPr>
          <p:nvPr>
            <p:ph sz="half" idx="2"/>
          </p:nvPr>
        </p:nvSpPr>
        <p:spPr>
          <a:xfrm>
            <a:off x="517870" y="2876085"/>
            <a:ext cx="5020056"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A89B23F-3E60-415A-9CE7-0928B5CFB2B3}"/>
              </a:ext>
            </a:extLst>
          </p:cNvPr>
          <p:cNvSpPr>
            <a:spLocks noGrp="1"/>
          </p:cNvSpPr>
          <p:nvPr>
            <p:ph type="body" sz="quarter" idx="3"/>
          </p:nvPr>
        </p:nvSpPr>
        <p:spPr>
          <a:xfrm>
            <a:off x="6662168" y="2178908"/>
            <a:ext cx="5021182"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23446-0CDC-402B-8D71-D9D29F6DFFCC}"/>
              </a:ext>
            </a:extLst>
          </p:cNvPr>
          <p:cNvSpPr>
            <a:spLocks noGrp="1"/>
          </p:cNvSpPr>
          <p:nvPr>
            <p:ph sz="quarter" idx="4"/>
          </p:nvPr>
        </p:nvSpPr>
        <p:spPr>
          <a:xfrm>
            <a:off x="6662168" y="2876085"/>
            <a:ext cx="5021182"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2B77D3-C6EC-4FFD-9E10-24E1AC542019}"/>
              </a:ext>
            </a:extLst>
          </p:cNvPr>
          <p:cNvSpPr>
            <a:spLocks noGrp="1"/>
          </p:cNvSpPr>
          <p:nvPr>
            <p:ph type="dt" sz="half" idx="10"/>
          </p:nvPr>
        </p:nvSpPr>
        <p:spPr>
          <a:xfrm>
            <a:off x="517870" y="6420414"/>
            <a:ext cx="2743200" cy="365125"/>
          </a:xfrm>
        </p:spPr>
        <p:txBody>
          <a:bodyPr/>
          <a:lstStyle/>
          <a:p>
            <a:fld id="{3382CF99-132F-413F-B7EF-71A5C33F2ED6}" type="datetime1">
              <a:rPr lang="en-US" smtClean="0"/>
              <a:t>12/19/2022</a:t>
            </a:fld>
            <a:endParaRPr lang="en-US"/>
          </a:p>
        </p:txBody>
      </p:sp>
      <p:sp>
        <p:nvSpPr>
          <p:cNvPr id="8" name="Footer Placeholder 7">
            <a:extLst>
              <a:ext uri="{FF2B5EF4-FFF2-40B4-BE49-F238E27FC236}">
                <a16:creationId xmlns:a16="http://schemas.microsoft.com/office/drawing/2014/main" id="{209DF31B-BD07-4DC2-95C2-B77E51AAEF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54CE5A-3A0A-4AAB-81D2-F1C20636E54C}"/>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63643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16B8-52AB-412B-BBE7-B6BE698FA2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BF779C3-9D19-467E-A5D2-0920834DA13C}"/>
              </a:ext>
            </a:extLst>
          </p:cNvPr>
          <p:cNvSpPr>
            <a:spLocks noGrp="1"/>
          </p:cNvSpPr>
          <p:nvPr>
            <p:ph type="dt" sz="half" idx="10"/>
          </p:nvPr>
        </p:nvSpPr>
        <p:spPr/>
        <p:txBody>
          <a:bodyPr/>
          <a:lstStyle/>
          <a:p>
            <a:fld id="{1F17AE06-98E0-4D9F-A059-92C3548821BB}" type="datetime1">
              <a:rPr lang="en-US" smtClean="0"/>
              <a:t>12/19/2022</a:t>
            </a:fld>
            <a:endParaRPr lang="en-US"/>
          </a:p>
        </p:txBody>
      </p:sp>
      <p:sp>
        <p:nvSpPr>
          <p:cNvPr id="4" name="Footer Placeholder 3">
            <a:extLst>
              <a:ext uri="{FF2B5EF4-FFF2-40B4-BE49-F238E27FC236}">
                <a16:creationId xmlns:a16="http://schemas.microsoft.com/office/drawing/2014/main" id="{8E272BB4-C8D8-4F74-9677-5AC979932A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6B49B8-779F-4492-ABD9-96F0D042AC41}"/>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4278405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976BF-9339-48D6-881A-280D15492E05}"/>
              </a:ext>
            </a:extLst>
          </p:cNvPr>
          <p:cNvSpPr>
            <a:spLocks noGrp="1"/>
          </p:cNvSpPr>
          <p:nvPr>
            <p:ph type="dt" sz="half" idx="10"/>
          </p:nvPr>
        </p:nvSpPr>
        <p:spPr/>
        <p:txBody>
          <a:bodyPr/>
          <a:lstStyle/>
          <a:p>
            <a:fld id="{FFBA00CA-3DDC-4705-B840-978EF5EA0707}" type="datetime1">
              <a:rPr lang="en-US" smtClean="0"/>
              <a:t>12/19/2022</a:t>
            </a:fld>
            <a:endParaRPr lang="en-US"/>
          </a:p>
        </p:txBody>
      </p:sp>
      <p:sp>
        <p:nvSpPr>
          <p:cNvPr id="3" name="Footer Placeholder 2">
            <a:extLst>
              <a:ext uri="{FF2B5EF4-FFF2-40B4-BE49-F238E27FC236}">
                <a16:creationId xmlns:a16="http://schemas.microsoft.com/office/drawing/2014/main" id="{45277605-C9C8-432E-9662-D7D410B151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2432B6-4A12-46EF-98A7-B5D50BD516F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953425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191C-AF68-4230-A7B2-F8F07B486EDC}"/>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p>
        </p:txBody>
      </p:sp>
      <p:sp>
        <p:nvSpPr>
          <p:cNvPr id="3" name="Content Placeholder 2">
            <a:extLst>
              <a:ext uri="{FF2B5EF4-FFF2-40B4-BE49-F238E27FC236}">
                <a16:creationId xmlns:a16="http://schemas.microsoft.com/office/drawing/2014/main" id="{358F9F11-5FCF-4D7E-BA51-38CB84277DC9}"/>
              </a:ext>
            </a:extLst>
          </p:cNvPr>
          <p:cNvSpPr>
            <a:spLocks noGrp="1"/>
          </p:cNvSpPr>
          <p:nvPr>
            <p:ph idx="1"/>
          </p:nvPr>
        </p:nvSpPr>
        <p:spPr>
          <a:xfrm>
            <a:off x="6653182" y="987423"/>
            <a:ext cx="5020948"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3B519B-06C0-41BC-95FB-FB1FE436375E}"/>
              </a:ext>
            </a:extLst>
          </p:cNvPr>
          <p:cNvSpPr>
            <a:spLocks noGrp="1"/>
          </p:cNvSpPr>
          <p:nvPr>
            <p:ph type="body" sz="half" idx="2"/>
          </p:nvPr>
        </p:nvSpPr>
        <p:spPr>
          <a:xfrm>
            <a:off x="517870" y="3361038"/>
            <a:ext cx="5020948" cy="2507949"/>
          </a:xfrm>
        </p:spPr>
        <p:txBody>
          <a:bodyPr>
            <a:normAutofit/>
          </a:bodyPr>
          <a:lstStyle>
            <a:lvl1pPr marL="0" indent="0">
              <a:buNone/>
              <a:defRPr sz="24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8B70C-015C-4832-AFF6-D033E022746B}"/>
              </a:ext>
            </a:extLst>
          </p:cNvPr>
          <p:cNvSpPr>
            <a:spLocks noGrp="1"/>
          </p:cNvSpPr>
          <p:nvPr>
            <p:ph type="dt" sz="half" idx="10"/>
          </p:nvPr>
        </p:nvSpPr>
        <p:spPr/>
        <p:txBody>
          <a:bodyPr/>
          <a:lstStyle/>
          <a:p>
            <a:fld id="{FC366D49-0BBA-4C5A-AD96-6448CA63451A}" type="datetime1">
              <a:rPr lang="en-US" smtClean="0"/>
              <a:t>12/19/2022</a:t>
            </a:fld>
            <a:endParaRPr lang="en-US"/>
          </a:p>
        </p:txBody>
      </p:sp>
      <p:sp>
        <p:nvSpPr>
          <p:cNvPr id="6" name="Footer Placeholder 5">
            <a:extLst>
              <a:ext uri="{FF2B5EF4-FFF2-40B4-BE49-F238E27FC236}">
                <a16:creationId xmlns:a16="http://schemas.microsoft.com/office/drawing/2014/main" id="{BEF1A6FB-8C14-46D1-90A5-0FF11DE786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82C585-6FA1-4E94-9C1C-A1DEDE55108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764740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8B43-D1CE-43F4-A367-EF1FE9688913}"/>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p>
        </p:txBody>
      </p:sp>
      <p:sp>
        <p:nvSpPr>
          <p:cNvPr id="3" name="Picture Placeholder 2">
            <a:extLst>
              <a:ext uri="{FF2B5EF4-FFF2-40B4-BE49-F238E27FC236}">
                <a16:creationId xmlns:a16="http://schemas.microsoft.com/office/drawing/2014/main" id="{E2B73978-8CDF-4C0E-ABA1-7291A0347362}"/>
              </a:ext>
            </a:extLst>
          </p:cNvPr>
          <p:cNvSpPr>
            <a:spLocks noGrp="1"/>
          </p:cNvSpPr>
          <p:nvPr>
            <p:ph type="pic" idx="1"/>
          </p:nvPr>
        </p:nvSpPr>
        <p:spPr>
          <a:xfrm>
            <a:off x="6662168" y="987425"/>
            <a:ext cx="502700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5BECC62-ED45-451E-BEC5-A03C6A554D26}"/>
              </a:ext>
            </a:extLst>
          </p:cNvPr>
          <p:cNvSpPr>
            <a:spLocks noGrp="1"/>
          </p:cNvSpPr>
          <p:nvPr>
            <p:ph type="body" sz="half" idx="2"/>
          </p:nvPr>
        </p:nvSpPr>
        <p:spPr>
          <a:xfrm>
            <a:off x="517870" y="3340442"/>
            <a:ext cx="5020948" cy="2528545"/>
          </a:xfrm>
        </p:spPr>
        <p:txBody>
          <a:bodyPr>
            <a:normAutofit/>
          </a:bodyPr>
          <a:lstStyle>
            <a:lvl1pPr marL="0" indent="0">
              <a:buNone/>
              <a:defRPr sz="22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A7A86-B983-4315-9312-936B4FCF75FE}"/>
              </a:ext>
            </a:extLst>
          </p:cNvPr>
          <p:cNvSpPr>
            <a:spLocks noGrp="1"/>
          </p:cNvSpPr>
          <p:nvPr>
            <p:ph type="dt" sz="half" idx="10"/>
          </p:nvPr>
        </p:nvSpPr>
        <p:spPr/>
        <p:txBody>
          <a:bodyPr/>
          <a:lstStyle/>
          <a:p>
            <a:fld id="{4F4EB293-A316-472D-A8B4-6947CF1A12B7}" type="datetime1">
              <a:rPr lang="en-US" smtClean="0"/>
              <a:t>12/19/2022</a:t>
            </a:fld>
            <a:endParaRPr lang="en-US"/>
          </a:p>
        </p:txBody>
      </p:sp>
      <p:sp>
        <p:nvSpPr>
          <p:cNvPr id="6" name="Footer Placeholder 5">
            <a:extLst>
              <a:ext uri="{FF2B5EF4-FFF2-40B4-BE49-F238E27FC236}">
                <a16:creationId xmlns:a16="http://schemas.microsoft.com/office/drawing/2014/main" id="{1E2E88C0-25A5-46F9-AB35-EAD50E6B91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0F9EA8-45AD-478E-8606-9328245BC8A6}"/>
              </a:ext>
            </a:extLst>
          </p:cNvPr>
          <p:cNvSpPr>
            <a:spLocks noGrp="1"/>
          </p:cNvSpPr>
          <p:nvPr>
            <p:ph type="sldNum" sz="quarter" idx="12"/>
          </p:nvPr>
        </p:nvSpPr>
        <p:spPr/>
        <p:txBody>
          <a:bodyPr/>
          <a:lstStyle/>
          <a:p>
            <a:fld id="{DFDF98CC-160E-494C-8C3C-8CDC5FA257DE}" type="slidenum">
              <a:rPr lang="en-US" smtClean="0"/>
              <a:t>‹#›</a:t>
            </a:fld>
            <a:endParaRPr lang="en-US"/>
          </a:p>
        </p:txBody>
      </p:sp>
      <p:cxnSp>
        <p:nvCxnSpPr>
          <p:cNvPr id="9" name="Straight Connector 8">
            <a:extLst>
              <a:ext uri="{FF2B5EF4-FFF2-40B4-BE49-F238E27FC236}">
                <a16:creationId xmlns:a16="http://schemas.microsoft.com/office/drawing/2014/main" id="{E51E4AC6-B446-4768-97EF-CA4B8261433B}"/>
              </a:ext>
            </a:extLst>
          </p:cNvPr>
          <p:cNvCxnSpPr>
            <a:cxnSpLocks/>
          </p:cNvCxnSpPr>
          <p:nvPr/>
        </p:nvCxnSpPr>
        <p:spPr>
          <a:xfrm>
            <a:off x="11689174" y="2172428"/>
            <a:ext cx="0" cy="335474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6663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1AD20-E240-4E6F-AF91-689F7AEEE33A}"/>
              </a:ext>
            </a:extLst>
          </p:cNvPr>
          <p:cNvSpPr>
            <a:spLocks noGrp="1"/>
          </p:cNvSpPr>
          <p:nvPr>
            <p:ph type="title"/>
          </p:nvPr>
        </p:nvSpPr>
        <p:spPr>
          <a:xfrm>
            <a:off x="517870" y="978408"/>
            <a:ext cx="5021182" cy="4870457"/>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42E78801-35D1-4C19-BC2B-EAC7EE917E73}"/>
              </a:ext>
            </a:extLst>
          </p:cNvPr>
          <p:cNvSpPr>
            <a:spLocks noGrp="1"/>
          </p:cNvSpPr>
          <p:nvPr>
            <p:ph type="body" idx="1"/>
          </p:nvPr>
        </p:nvSpPr>
        <p:spPr>
          <a:xfrm>
            <a:off x="6662168" y="969264"/>
            <a:ext cx="5021182" cy="48704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282A45-C5B9-4575-8E28-A35767B4D71C}"/>
              </a:ext>
            </a:extLst>
          </p:cNvPr>
          <p:cNvSpPr>
            <a:spLocks noGrp="1"/>
          </p:cNvSpPr>
          <p:nvPr>
            <p:ph type="dt" sz="half" idx="2"/>
          </p:nvPr>
        </p:nvSpPr>
        <p:spPr>
          <a:xfrm>
            <a:off x="517870" y="6420414"/>
            <a:ext cx="2743200" cy="365125"/>
          </a:xfrm>
          <a:prstGeom prst="rect">
            <a:avLst/>
          </a:prstGeom>
        </p:spPr>
        <p:txBody>
          <a:bodyPr vert="horz" lIns="91440" tIns="45720" rIns="91440" bIns="45720" rtlCol="0" anchor="ctr"/>
          <a:lstStyle>
            <a:lvl1pPr algn="l">
              <a:defRPr sz="900">
                <a:solidFill>
                  <a:schemeClr val="tx1"/>
                </a:solidFill>
              </a:defRPr>
            </a:lvl1pPr>
          </a:lstStyle>
          <a:p>
            <a:fld id="{734BCCD4-CEB1-405B-A443-DD9CBCBEA552}" type="datetime1">
              <a:rPr lang="en-US" smtClean="0"/>
              <a:t>12/19/2022</a:t>
            </a:fld>
            <a:endParaRPr lang="en-US"/>
          </a:p>
        </p:txBody>
      </p:sp>
      <p:sp>
        <p:nvSpPr>
          <p:cNvPr id="5" name="Footer Placeholder 4">
            <a:extLst>
              <a:ext uri="{FF2B5EF4-FFF2-40B4-BE49-F238E27FC236}">
                <a16:creationId xmlns:a16="http://schemas.microsoft.com/office/drawing/2014/main" id="{2E9D0933-AA03-4018-8E37-004CFB9F61D6}"/>
              </a:ext>
            </a:extLst>
          </p:cNvPr>
          <p:cNvSpPr>
            <a:spLocks noGrp="1"/>
          </p:cNvSpPr>
          <p:nvPr>
            <p:ph type="ftr" sz="quarter" idx="3"/>
          </p:nvPr>
        </p:nvSpPr>
        <p:spPr>
          <a:xfrm>
            <a:off x="517870" y="97713"/>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BCCF282A-DF4A-4A2D-9672-8F0F770A3F1A}"/>
              </a:ext>
            </a:extLst>
          </p:cNvPr>
          <p:cNvSpPr>
            <a:spLocks noGrp="1"/>
          </p:cNvSpPr>
          <p:nvPr>
            <p:ph type="sldNum" sz="quarter" idx="4"/>
          </p:nvPr>
        </p:nvSpPr>
        <p:spPr>
          <a:xfrm>
            <a:off x="11454317" y="6420414"/>
            <a:ext cx="637909" cy="365125"/>
          </a:xfrm>
          <a:prstGeom prst="rect">
            <a:avLst/>
          </a:prstGeom>
        </p:spPr>
        <p:txBody>
          <a:bodyPr vert="horz" lIns="91440" tIns="45720" rIns="91440" bIns="45720" rtlCol="0" anchor="ctr"/>
          <a:lstStyle>
            <a:lvl1pPr algn="r">
              <a:defRPr sz="900">
                <a:solidFill>
                  <a:schemeClr val="tx1"/>
                </a:solidFill>
              </a:defRPr>
            </a:lvl1pPr>
          </a:lstStyle>
          <a:p>
            <a:fld id="{DFDF98CC-160E-494C-8C3C-8CDC5FA257DE}" type="slidenum">
              <a:rPr lang="en-US" smtClean="0"/>
              <a:pPr/>
              <a:t>‹#›</a:t>
            </a:fld>
            <a:endParaRPr lang="en-US"/>
          </a:p>
        </p:txBody>
      </p:sp>
      <p:sp>
        <p:nvSpPr>
          <p:cNvPr id="14" name="Rectangle 13">
            <a:extLst>
              <a:ext uri="{FF2B5EF4-FFF2-40B4-BE49-F238E27FC236}">
                <a16:creationId xmlns:a16="http://schemas.microsoft.com/office/drawing/2014/main" id="{ADE57300-C7FF-4578-99A0-42B0295B123C}"/>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8956563"/>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sldNum="0" hdr="0" ftr="0" dt="0"/>
  <p:txStyles>
    <p:title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indoor&#10;&#10;Description automatically generated">
            <a:extLst>
              <a:ext uri="{FF2B5EF4-FFF2-40B4-BE49-F238E27FC236}">
                <a16:creationId xmlns:a16="http://schemas.microsoft.com/office/drawing/2014/main" id="{E0D21FE3-95AF-CBA7-D356-E0FEC9421C27}"/>
              </a:ext>
            </a:extLst>
          </p:cNvPr>
          <p:cNvPicPr>
            <a:picLocks noChangeAspect="1"/>
          </p:cNvPicPr>
          <p:nvPr/>
        </p:nvPicPr>
        <p:blipFill rotWithShape="1">
          <a:blip r:embed="rId2"/>
          <a:srcRect r="1359"/>
          <a:stretch/>
        </p:blipFill>
        <p:spPr>
          <a:xfrm>
            <a:off x="20" y="10"/>
            <a:ext cx="12188932" cy="6857990"/>
          </a:xfrm>
          <a:prstGeom prst="rect">
            <a:avLst/>
          </a:prstGeom>
        </p:spPr>
      </p:pic>
      <p:sp>
        <p:nvSpPr>
          <p:cNvPr id="34" name="Rectangle 33">
            <a:extLst>
              <a:ext uri="{FF2B5EF4-FFF2-40B4-BE49-F238E27FC236}">
                <a16:creationId xmlns:a16="http://schemas.microsoft.com/office/drawing/2014/main" id="{ECF0998E-D577-43EA-A7B8-E3EC67F75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9239"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E7DC364D-882B-4786-89FB-1703C1A5CF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4" y="3205874"/>
            <a:ext cx="12188952" cy="3652125"/>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17870" y="978408"/>
            <a:ext cx="5021182" cy="2334248"/>
          </a:xfrm>
        </p:spPr>
        <p:txBody>
          <a:bodyPr anchor="t">
            <a:normAutofit/>
          </a:bodyPr>
          <a:lstStyle/>
          <a:p>
            <a:pPr>
              <a:lnSpc>
                <a:spcPct val="90000"/>
              </a:lnSpc>
            </a:pPr>
            <a:r>
              <a:rPr lang="en-US" sz="3800" b="0">
                <a:solidFill>
                  <a:srgbClr val="FFFFFF"/>
                </a:solidFill>
                <a:ea typeface="+mj-lt"/>
                <a:cs typeface="+mj-lt"/>
              </a:rPr>
              <a:t>Loan Default Prediction for Loan Application </a:t>
            </a:r>
            <a:endParaRPr lang="en-US" sz="3800" b="0">
              <a:ea typeface="+mj-lt"/>
              <a:cs typeface="+mj-lt"/>
            </a:endParaRPr>
          </a:p>
          <a:p>
            <a:pPr>
              <a:lnSpc>
                <a:spcPct val="90000"/>
              </a:lnSpc>
            </a:pPr>
            <a:endParaRPr lang="en-US" sz="3800" b="0">
              <a:solidFill>
                <a:srgbClr val="FFFFFF"/>
              </a:solidFill>
              <a:ea typeface="+mj-lt"/>
              <a:cs typeface="+mj-lt"/>
            </a:endParaRPr>
          </a:p>
        </p:txBody>
      </p:sp>
      <p:sp>
        <p:nvSpPr>
          <p:cNvPr id="3" name="Subtitle 2"/>
          <p:cNvSpPr>
            <a:spLocks noGrp="1"/>
          </p:cNvSpPr>
          <p:nvPr>
            <p:ph type="subTitle" idx="1"/>
          </p:nvPr>
        </p:nvSpPr>
        <p:spPr>
          <a:xfrm>
            <a:off x="6652366" y="4017818"/>
            <a:ext cx="5040785" cy="1828799"/>
          </a:xfrm>
        </p:spPr>
        <p:txBody>
          <a:bodyPr vert="horz" lIns="91440" tIns="45720" rIns="91440" bIns="45720" rtlCol="0" anchor="b">
            <a:normAutofit/>
          </a:bodyPr>
          <a:lstStyle/>
          <a:p>
            <a:r>
              <a:rPr lang="en-US">
                <a:solidFill>
                  <a:srgbClr val="FFFFFF"/>
                </a:solidFill>
                <a:ea typeface="+mn-lt"/>
                <a:cs typeface="+mn-lt"/>
              </a:rPr>
              <a:t>Katie Adams</a:t>
            </a:r>
          </a:p>
          <a:p>
            <a:r>
              <a:rPr lang="en-US">
                <a:solidFill>
                  <a:srgbClr val="FFFFFF"/>
                </a:solidFill>
                <a:ea typeface="+mn-lt"/>
                <a:cs typeface="+mn-lt"/>
              </a:rPr>
              <a:t>DSC 680 – Capstone</a:t>
            </a:r>
          </a:p>
          <a:p>
            <a:r>
              <a:rPr lang="en-US">
                <a:solidFill>
                  <a:srgbClr val="FFFFFF"/>
                </a:solidFill>
                <a:ea typeface="+mn-lt"/>
                <a:cs typeface="+mn-lt"/>
              </a:rPr>
              <a:t>Winter 2022/23</a:t>
            </a:r>
            <a:endParaRPr lang="en-US">
              <a:solidFill>
                <a:srgbClr val="FFFFFF"/>
              </a:solidFill>
            </a:endParaRPr>
          </a:p>
        </p:txBody>
      </p:sp>
      <p:sp>
        <p:nvSpPr>
          <p:cNvPr id="40" name="Rectangle 39">
            <a:extLst>
              <a:ext uri="{FF2B5EF4-FFF2-40B4-BE49-F238E27FC236}">
                <a16:creationId xmlns:a16="http://schemas.microsoft.com/office/drawing/2014/main" id="{F1189494-2B67-46D2-93D6-A122A09BF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500"/>
                                  </p:stCondLst>
                                  <p:iterate>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7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Rectangle 9">
            <a:extLst>
              <a:ext uri="{FF2B5EF4-FFF2-40B4-BE49-F238E27FC236}">
                <a16:creationId xmlns:a16="http://schemas.microsoft.com/office/drawing/2014/main" id="{9EE42DCE-4A4F-44C4-84E5-261B3BEEF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91A4D6-3D27-7499-B920-2A084DD50C04}"/>
              </a:ext>
            </a:extLst>
          </p:cNvPr>
          <p:cNvSpPr>
            <a:spLocks noGrp="1"/>
          </p:cNvSpPr>
          <p:nvPr>
            <p:ph type="title"/>
          </p:nvPr>
        </p:nvSpPr>
        <p:spPr>
          <a:xfrm>
            <a:off x="345489" y="655318"/>
            <a:ext cx="6134204" cy="841304"/>
          </a:xfrm>
        </p:spPr>
        <p:txBody>
          <a:bodyPr>
            <a:normAutofit fontScale="90000"/>
          </a:bodyPr>
          <a:lstStyle/>
          <a:p>
            <a:r>
              <a:rPr lang="en-US"/>
              <a:t>Results</a:t>
            </a:r>
          </a:p>
        </p:txBody>
      </p:sp>
      <p:sp>
        <p:nvSpPr>
          <p:cNvPr id="25" name="Rectangle 11">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56871" y="508090"/>
            <a:ext cx="61264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560FB8E-918E-01B3-0119-4FF889EA07C9}"/>
              </a:ext>
            </a:extLst>
          </p:cNvPr>
          <p:cNvSpPr>
            <a:spLocks noGrp="1"/>
          </p:cNvSpPr>
          <p:nvPr>
            <p:ph idx="1"/>
          </p:nvPr>
        </p:nvSpPr>
        <p:spPr>
          <a:xfrm>
            <a:off x="143740" y="1422612"/>
            <a:ext cx="11588519" cy="4570371"/>
          </a:xfrm>
        </p:spPr>
        <p:txBody>
          <a:bodyPr vert="horz" lIns="91440" tIns="45720" rIns="91440" bIns="45720" rtlCol="0" anchor="t">
            <a:normAutofit/>
          </a:bodyPr>
          <a:lstStyle/>
          <a:p>
            <a:pPr marL="285750" indent="-285750">
              <a:lnSpc>
                <a:spcPct val="100000"/>
              </a:lnSpc>
              <a:buFont typeface="Wingdings" panose="020B0604020202020204" pitchFamily="34" charset="0"/>
              <a:buChar char="q"/>
            </a:pPr>
            <a:r>
              <a:rPr lang="en-US" sz="1800" b="1">
                <a:ea typeface="+mn-lt"/>
                <a:cs typeface="+mn-lt"/>
              </a:rPr>
              <a:t>The Logistic Regression Model with automatic class balancing and all 23 Features could be selected as our model</a:t>
            </a:r>
            <a:r>
              <a:rPr lang="en-US" sz="1800">
                <a:ea typeface="+mn-lt"/>
                <a:cs typeface="+mn-lt"/>
              </a:rPr>
              <a:t> because the accuracy, precision, recall, F1 and AUC scores were all acceptable, including the F1 score for the minority class (Yes- Loan Default)</a:t>
            </a:r>
            <a:endParaRPr lang="en-US">
              <a:ea typeface="+mn-lt"/>
              <a:cs typeface="+mn-lt"/>
            </a:endParaRPr>
          </a:p>
          <a:p>
            <a:pPr marL="342900" indent="-342900">
              <a:lnSpc>
                <a:spcPct val="100000"/>
              </a:lnSpc>
              <a:buFont typeface="Wingdings" panose="020B0604020202020204" pitchFamily="34" charset="0"/>
              <a:buChar char="q"/>
            </a:pPr>
            <a:r>
              <a:rPr lang="en-US" sz="1800" b="1">
                <a:ea typeface="+mn-lt"/>
                <a:cs typeface="+mn-lt"/>
              </a:rPr>
              <a:t>The Logistic Regression Model with automatic class balancing and the 5 best features from X2 could be selected as our model </a:t>
            </a:r>
            <a:r>
              <a:rPr lang="en-US" sz="1800">
                <a:ea typeface="+mn-lt"/>
                <a:cs typeface="+mn-lt"/>
              </a:rPr>
              <a:t>because the accuracy, precision, recall, F1 and AUC scores were all acceptable, including the F1 score for the minority class (Yes- Loan Default)</a:t>
            </a:r>
            <a:endParaRPr lang="en-US"/>
          </a:p>
          <a:p>
            <a:pPr marL="342900" indent="-342900">
              <a:lnSpc>
                <a:spcPct val="100000"/>
              </a:lnSpc>
              <a:buFont typeface="Arial" panose="020B0604020202020204" pitchFamily="34" charset="0"/>
              <a:buChar char="•"/>
            </a:pPr>
            <a:r>
              <a:rPr lang="en-US" sz="1800">
                <a:ea typeface="+mn-lt"/>
                <a:cs typeface="+mn-lt"/>
              </a:rPr>
              <a:t>Although the Logistic Regression Models had relatively the same performance, the fact that the </a:t>
            </a:r>
            <a:r>
              <a:rPr lang="en-US" sz="1800" b="1">
                <a:ea typeface="+mn-lt"/>
                <a:cs typeface="+mn-lt"/>
              </a:rPr>
              <a:t>5 best features from X2 model did relatively the same as all 23 features model lends itself to show that these 5 best features (LIMIT_BAL, PAY_AMT1, PAY_AMT2, PAY_AMT3, PAY_AMT5) have a bigger impact on the target variable (default payment next month)</a:t>
            </a:r>
            <a:r>
              <a:rPr lang="en-US" sz="1800">
                <a:ea typeface="+mn-lt"/>
                <a:cs typeface="+mn-lt"/>
              </a:rPr>
              <a:t> than any of the other variables combined</a:t>
            </a:r>
            <a:endParaRPr lang="en-US"/>
          </a:p>
          <a:p>
            <a:pPr marL="342900" indent="-342900">
              <a:lnSpc>
                <a:spcPct val="100000"/>
              </a:lnSpc>
              <a:buFont typeface="Wingdings" panose="020B0604020202020204" pitchFamily="34" charset="0"/>
              <a:buChar char="q"/>
            </a:pPr>
            <a:r>
              <a:rPr lang="en-US" sz="1800" b="1"/>
              <a:t>The Logistic Regression Model with automatic class balancing using 5 best features from X2 should be selected as our model of choice</a:t>
            </a:r>
          </a:p>
        </p:txBody>
      </p:sp>
      <p:sp>
        <p:nvSpPr>
          <p:cNvPr id="26" name="Rectangle 13">
            <a:extLst>
              <a:ext uri="{FF2B5EF4-FFF2-40B4-BE49-F238E27FC236}">
                <a16:creationId xmlns:a16="http://schemas.microsoft.com/office/drawing/2014/main" id="{02AF664E-956D-40D1-9B64-72A7857083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6209925"/>
            <a:ext cx="402336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2941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Rectangle 9">
            <a:extLst>
              <a:ext uri="{FF2B5EF4-FFF2-40B4-BE49-F238E27FC236}">
                <a16:creationId xmlns:a16="http://schemas.microsoft.com/office/drawing/2014/main" id="{9EE42DCE-4A4F-44C4-84E5-261B3BEEF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91A4D6-3D27-7499-B920-2A084DD50C04}"/>
              </a:ext>
            </a:extLst>
          </p:cNvPr>
          <p:cNvSpPr>
            <a:spLocks noGrp="1"/>
          </p:cNvSpPr>
          <p:nvPr>
            <p:ph type="title"/>
          </p:nvPr>
        </p:nvSpPr>
        <p:spPr>
          <a:xfrm>
            <a:off x="265278" y="254266"/>
            <a:ext cx="6134204" cy="731015"/>
          </a:xfrm>
        </p:spPr>
        <p:txBody>
          <a:bodyPr>
            <a:normAutofit fontScale="90000"/>
          </a:bodyPr>
          <a:lstStyle/>
          <a:p>
            <a:r>
              <a:rPr lang="en-US"/>
              <a:t>Results</a:t>
            </a:r>
          </a:p>
        </p:txBody>
      </p:sp>
      <p:sp>
        <p:nvSpPr>
          <p:cNvPr id="25" name="Rectangle 11">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56871" y="508090"/>
            <a:ext cx="61264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02AF664E-956D-40D1-9B64-72A7857083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6209925"/>
            <a:ext cx="402336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4">
            <a:extLst>
              <a:ext uri="{FF2B5EF4-FFF2-40B4-BE49-F238E27FC236}">
                <a16:creationId xmlns:a16="http://schemas.microsoft.com/office/drawing/2014/main" id="{F9ED10C3-FC63-AD8F-FB21-01FF75EE3E6C}"/>
              </a:ext>
            </a:extLst>
          </p:cNvPr>
          <p:cNvGraphicFramePr>
            <a:graphicFrameLocks noGrp="1"/>
          </p:cNvGraphicFramePr>
          <p:nvPr>
            <p:extLst>
              <p:ext uri="{D42A27DB-BD31-4B8C-83A1-F6EECF244321}">
                <p14:modId xmlns:p14="http://schemas.microsoft.com/office/powerpoint/2010/main" val="3043877151"/>
              </p:ext>
            </p:extLst>
          </p:nvPr>
        </p:nvGraphicFramePr>
        <p:xfrm>
          <a:off x="314198" y="1025638"/>
          <a:ext cx="11419294" cy="4182342"/>
        </p:xfrm>
        <a:graphic>
          <a:graphicData uri="http://schemas.openxmlformats.org/drawingml/2006/table">
            <a:tbl>
              <a:tblPr firstRow="1" bandRow="1">
                <a:tableStyleId>{5C22544A-7EE6-4342-B048-85BDC9FD1C3A}</a:tableStyleId>
              </a:tblPr>
              <a:tblGrid>
                <a:gridCol w="4395180">
                  <a:extLst>
                    <a:ext uri="{9D8B030D-6E8A-4147-A177-3AD203B41FA5}">
                      <a16:colId xmlns:a16="http://schemas.microsoft.com/office/drawing/2014/main" val="3694617394"/>
                    </a:ext>
                  </a:extLst>
                </a:gridCol>
                <a:gridCol w="1740895">
                  <a:extLst>
                    <a:ext uri="{9D8B030D-6E8A-4147-A177-3AD203B41FA5}">
                      <a16:colId xmlns:a16="http://schemas.microsoft.com/office/drawing/2014/main" val="1170358623"/>
                    </a:ext>
                  </a:extLst>
                </a:gridCol>
                <a:gridCol w="2071820">
                  <a:extLst>
                    <a:ext uri="{9D8B030D-6E8A-4147-A177-3AD203B41FA5}">
                      <a16:colId xmlns:a16="http://schemas.microsoft.com/office/drawing/2014/main" val="815447468"/>
                    </a:ext>
                  </a:extLst>
                </a:gridCol>
                <a:gridCol w="2071820">
                  <a:extLst>
                    <a:ext uri="{9D8B030D-6E8A-4147-A177-3AD203B41FA5}">
                      <a16:colId xmlns:a16="http://schemas.microsoft.com/office/drawing/2014/main" val="4011146041"/>
                    </a:ext>
                  </a:extLst>
                </a:gridCol>
                <a:gridCol w="1139579">
                  <a:extLst>
                    <a:ext uri="{9D8B030D-6E8A-4147-A177-3AD203B41FA5}">
                      <a16:colId xmlns:a16="http://schemas.microsoft.com/office/drawing/2014/main" val="3377869555"/>
                    </a:ext>
                  </a:extLst>
                </a:gridCol>
              </a:tblGrid>
              <a:tr h="360140">
                <a:tc>
                  <a:txBody>
                    <a:bodyPr/>
                    <a:lstStyle/>
                    <a:p>
                      <a:pPr algn="ctr" rtl="0" fontAlgn="base"/>
                      <a:r>
                        <a:rPr lang="en-US" sz="2400">
                          <a:effectLst/>
                        </a:rPr>
                        <a:t>Model </a:t>
                      </a:r>
                    </a:p>
                  </a:txBody>
                  <a:tcPr marL="52995" marR="52995" marT="26497" marB="26497"/>
                </a:tc>
                <a:tc>
                  <a:txBody>
                    <a:bodyPr/>
                    <a:lstStyle/>
                    <a:p>
                      <a:pPr algn="ctr" rtl="0" fontAlgn="base"/>
                      <a:r>
                        <a:rPr lang="en-US" sz="2400">
                          <a:effectLst/>
                        </a:rPr>
                        <a:t>Accuracy </a:t>
                      </a:r>
                    </a:p>
                  </a:txBody>
                  <a:tcPr marL="52995" marR="52995" marT="26497" marB="26497"/>
                </a:tc>
                <a:tc>
                  <a:txBody>
                    <a:bodyPr/>
                    <a:lstStyle/>
                    <a:p>
                      <a:pPr algn="ctr" rtl="0" fontAlgn="base"/>
                      <a:r>
                        <a:rPr lang="en-US" sz="2400">
                          <a:effectLst/>
                        </a:rPr>
                        <a:t>F1 Score (Yes-Loan Default) </a:t>
                      </a:r>
                    </a:p>
                  </a:txBody>
                  <a:tcPr marL="52995" marR="52995" marT="26497" marB="26497"/>
                </a:tc>
                <a:tc>
                  <a:txBody>
                    <a:bodyPr/>
                    <a:lstStyle/>
                    <a:p>
                      <a:pPr algn="ctr" rtl="0" fontAlgn="base"/>
                      <a:r>
                        <a:rPr lang="en-US" sz="2400">
                          <a:effectLst/>
                        </a:rPr>
                        <a:t>F1 Score (No-Loan Default) </a:t>
                      </a:r>
                    </a:p>
                  </a:txBody>
                  <a:tcPr marL="52995" marR="52995" marT="26497" marB="26497"/>
                </a:tc>
                <a:tc>
                  <a:txBody>
                    <a:bodyPr/>
                    <a:lstStyle/>
                    <a:p>
                      <a:pPr algn="ctr" rtl="0" fontAlgn="base"/>
                      <a:r>
                        <a:rPr lang="en-US" sz="2400">
                          <a:effectLst/>
                        </a:rPr>
                        <a:t>AUC Score </a:t>
                      </a:r>
                    </a:p>
                  </a:txBody>
                  <a:tcPr marL="52995" marR="52995" marT="26497" marB="26497"/>
                </a:tc>
                <a:extLst>
                  <a:ext uri="{0D108BD9-81ED-4DB2-BD59-A6C34878D82A}">
                    <a16:rowId xmlns:a16="http://schemas.microsoft.com/office/drawing/2014/main" val="3511804657"/>
                  </a:ext>
                </a:extLst>
              </a:tr>
              <a:tr h="485405">
                <a:tc>
                  <a:txBody>
                    <a:bodyPr/>
                    <a:lstStyle/>
                    <a:p>
                      <a:pPr rtl="0" fontAlgn="base"/>
                      <a:r>
                        <a:rPr lang="en-US" sz="2400" b="1">
                          <a:effectLst/>
                        </a:rPr>
                        <a:t>Logistic Regression  </a:t>
                      </a:r>
                    </a:p>
                    <a:p>
                      <a:pPr rtl="0" fontAlgn="base"/>
                      <a:r>
                        <a:rPr lang="en-US" sz="2400" b="1">
                          <a:effectLst/>
                        </a:rPr>
                        <a:t>- Automatic class weighting of target variable with all 23 features </a:t>
                      </a:r>
                    </a:p>
                  </a:txBody>
                  <a:tcPr marL="52995" marR="52995" marT="26497" marB="26497"/>
                </a:tc>
                <a:tc>
                  <a:txBody>
                    <a:bodyPr/>
                    <a:lstStyle/>
                    <a:p>
                      <a:pPr algn="ctr" rtl="0" fontAlgn="base"/>
                      <a:r>
                        <a:rPr lang="en-US" sz="2400">
                          <a:effectLst/>
                        </a:rPr>
                        <a:t>78% </a:t>
                      </a:r>
                    </a:p>
                  </a:txBody>
                  <a:tcPr marL="52995" marR="52995" marT="26497" marB="26497"/>
                </a:tc>
                <a:tc>
                  <a:txBody>
                    <a:bodyPr/>
                    <a:lstStyle/>
                    <a:p>
                      <a:pPr algn="ctr" rtl="0" fontAlgn="base"/>
                      <a:r>
                        <a:rPr lang="en-US" sz="2400">
                          <a:effectLst/>
                        </a:rPr>
                        <a:t>0.522</a:t>
                      </a:r>
                    </a:p>
                  </a:txBody>
                  <a:tcPr marL="52995" marR="52995" marT="26497" marB="26497"/>
                </a:tc>
                <a:tc>
                  <a:txBody>
                    <a:bodyPr/>
                    <a:lstStyle/>
                    <a:p>
                      <a:pPr algn="ctr" rtl="0" fontAlgn="base"/>
                      <a:r>
                        <a:rPr lang="en-US" sz="2400">
                          <a:effectLst/>
                        </a:rPr>
                        <a:t>0.857</a:t>
                      </a:r>
                    </a:p>
                  </a:txBody>
                  <a:tcPr marL="52995" marR="52995" marT="26497" marB="26497"/>
                </a:tc>
                <a:tc>
                  <a:txBody>
                    <a:bodyPr/>
                    <a:lstStyle/>
                    <a:p>
                      <a:pPr algn="ctr" rtl="0" fontAlgn="base"/>
                      <a:r>
                        <a:rPr lang="en-US" sz="2400">
                          <a:effectLst/>
                        </a:rPr>
                        <a:t>0.77</a:t>
                      </a:r>
                    </a:p>
                  </a:txBody>
                  <a:tcPr marL="52995" marR="52995" marT="26497" marB="26497"/>
                </a:tc>
                <a:extLst>
                  <a:ext uri="{0D108BD9-81ED-4DB2-BD59-A6C34878D82A}">
                    <a16:rowId xmlns:a16="http://schemas.microsoft.com/office/drawing/2014/main" val="1366530371"/>
                  </a:ext>
                </a:extLst>
              </a:tr>
              <a:tr h="485405">
                <a:tc>
                  <a:txBody>
                    <a:bodyPr/>
                    <a:lstStyle/>
                    <a:p>
                      <a:pPr rtl="0" fontAlgn="base"/>
                      <a:r>
                        <a:rPr lang="en-US" sz="2400" b="1">
                          <a:solidFill>
                            <a:schemeClr val="accent6"/>
                          </a:solidFill>
                          <a:effectLst/>
                        </a:rPr>
                        <a:t>Logistic Regression  </a:t>
                      </a:r>
                    </a:p>
                    <a:p>
                      <a:pPr rtl="0" fontAlgn="base"/>
                      <a:r>
                        <a:rPr lang="en-US" sz="2400" b="1">
                          <a:solidFill>
                            <a:schemeClr val="accent6"/>
                          </a:solidFill>
                          <a:effectLst/>
                        </a:rPr>
                        <a:t>- Automatic class weighting of target variable with 5 best features using X2 </a:t>
                      </a:r>
                    </a:p>
                  </a:txBody>
                  <a:tcPr marL="52995" marR="52995" marT="26497" marB="26497"/>
                </a:tc>
                <a:tc>
                  <a:txBody>
                    <a:bodyPr/>
                    <a:lstStyle/>
                    <a:p>
                      <a:pPr algn="ctr" rtl="0" fontAlgn="base"/>
                      <a:r>
                        <a:rPr lang="en-US" sz="2400">
                          <a:solidFill>
                            <a:schemeClr val="accent6"/>
                          </a:solidFill>
                          <a:effectLst/>
                        </a:rPr>
                        <a:t>78% </a:t>
                      </a:r>
                    </a:p>
                  </a:txBody>
                  <a:tcPr marL="52995" marR="52995" marT="26497" marB="26497"/>
                </a:tc>
                <a:tc>
                  <a:txBody>
                    <a:bodyPr/>
                    <a:lstStyle/>
                    <a:p>
                      <a:pPr algn="ctr" rtl="0" fontAlgn="base"/>
                      <a:r>
                        <a:rPr lang="en-US" sz="2400">
                          <a:solidFill>
                            <a:schemeClr val="accent6"/>
                          </a:solidFill>
                          <a:effectLst/>
                        </a:rPr>
                        <a:t>0.526</a:t>
                      </a:r>
                    </a:p>
                  </a:txBody>
                  <a:tcPr marL="52995" marR="52995" marT="26497" marB="26497"/>
                </a:tc>
                <a:tc>
                  <a:txBody>
                    <a:bodyPr/>
                    <a:lstStyle/>
                    <a:p>
                      <a:pPr algn="ctr" rtl="0" fontAlgn="base"/>
                      <a:r>
                        <a:rPr lang="en-US" sz="2400">
                          <a:solidFill>
                            <a:schemeClr val="accent6"/>
                          </a:solidFill>
                          <a:effectLst/>
                        </a:rPr>
                        <a:t>0.858</a:t>
                      </a:r>
                    </a:p>
                  </a:txBody>
                  <a:tcPr marL="52995" marR="52995" marT="26497" marB="26497"/>
                </a:tc>
                <a:tc>
                  <a:txBody>
                    <a:bodyPr/>
                    <a:lstStyle/>
                    <a:p>
                      <a:pPr algn="ctr" rtl="0" fontAlgn="base"/>
                      <a:r>
                        <a:rPr lang="en-US" sz="2400">
                          <a:solidFill>
                            <a:schemeClr val="accent6"/>
                          </a:solidFill>
                          <a:effectLst/>
                        </a:rPr>
                        <a:t>0.75 </a:t>
                      </a:r>
                    </a:p>
                  </a:txBody>
                  <a:tcPr marL="52995" marR="52995" marT="26497" marB="26497"/>
                </a:tc>
                <a:extLst>
                  <a:ext uri="{0D108BD9-81ED-4DB2-BD59-A6C34878D82A}">
                    <a16:rowId xmlns:a16="http://schemas.microsoft.com/office/drawing/2014/main" val="3648277980"/>
                  </a:ext>
                </a:extLst>
              </a:tr>
            </a:tbl>
          </a:graphicData>
        </a:graphic>
      </p:graphicFrame>
    </p:spTree>
    <p:extLst>
      <p:ext uri="{BB962C8B-B14F-4D97-AF65-F5344CB8AC3E}">
        <p14:creationId xmlns:p14="http://schemas.microsoft.com/office/powerpoint/2010/main" val="3428312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34C0330F-1D4F-4552-B799-615DD237B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42BF11-E939-0B3D-9D49-78766CA30827}"/>
              </a:ext>
            </a:extLst>
          </p:cNvPr>
          <p:cNvSpPr>
            <a:spLocks noGrp="1"/>
          </p:cNvSpPr>
          <p:nvPr>
            <p:ph type="title"/>
          </p:nvPr>
        </p:nvSpPr>
        <p:spPr>
          <a:xfrm>
            <a:off x="6652947" y="735528"/>
            <a:ext cx="5021183" cy="630751"/>
          </a:xfrm>
        </p:spPr>
        <p:txBody>
          <a:bodyPr>
            <a:normAutofit fontScale="90000"/>
          </a:bodyPr>
          <a:lstStyle/>
          <a:p>
            <a:r>
              <a:rPr lang="en-US" sz="4200"/>
              <a:t>Recommendations</a:t>
            </a:r>
          </a:p>
        </p:txBody>
      </p:sp>
      <p:sp>
        <p:nvSpPr>
          <p:cNvPr id="28" name="Rectangle 27">
            <a:extLst>
              <a:ext uri="{FF2B5EF4-FFF2-40B4-BE49-F238E27FC236}">
                <a16:creationId xmlns:a16="http://schemas.microsoft.com/office/drawing/2014/main" id="{C1F1676C-F2A4-4F2A-95E0-0AAB699576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2947"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7D63615-89D6-DCA8-45E5-0A6BFD60884D}"/>
              </a:ext>
            </a:extLst>
          </p:cNvPr>
          <p:cNvSpPr>
            <a:spLocks noGrp="1"/>
          </p:cNvSpPr>
          <p:nvPr>
            <p:ph idx="1"/>
          </p:nvPr>
        </p:nvSpPr>
        <p:spPr>
          <a:xfrm>
            <a:off x="6512579" y="1327727"/>
            <a:ext cx="5286077" cy="5472739"/>
          </a:xfrm>
        </p:spPr>
        <p:txBody>
          <a:bodyPr vert="horz" lIns="91440" tIns="45720" rIns="91440" bIns="45720" rtlCol="0" anchor="t">
            <a:noAutofit/>
          </a:bodyPr>
          <a:lstStyle/>
          <a:p>
            <a:pPr marL="342900" indent="-342900">
              <a:lnSpc>
                <a:spcPct val="100000"/>
              </a:lnSpc>
              <a:buChar char="•"/>
            </a:pPr>
            <a:r>
              <a:rPr lang="en-US" sz="1800">
                <a:ea typeface="+mn-lt"/>
                <a:cs typeface="+mn-lt"/>
              </a:rPr>
              <a:t>As a recommendation, the X2 5 best features are easier to implement in a financial institution environment/setting than all 23 (i.e., it's easier to inform loan underwriters on 5 features that impact or are most related to loan defaults, rather than 23 features). </a:t>
            </a:r>
            <a:r>
              <a:rPr lang="en-US" sz="1800" b="1">
                <a:ea typeface="+mn-lt"/>
                <a:cs typeface="+mn-lt"/>
              </a:rPr>
              <a:t>The 5 best features are:</a:t>
            </a:r>
            <a:endParaRPr lang="en-US" sz="1800">
              <a:ea typeface="+mn-lt"/>
              <a:cs typeface="+mn-lt"/>
            </a:endParaRPr>
          </a:p>
          <a:p>
            <a:pPr lvl="3">
              <a:lnSpc>
                <a:spcPct val="100000"/>
              </a:lnSpc>
              <a:buFont typeface="Arial" panose="020B0604020202020204" pitchFamily="34" charset="0"/>
              <a:buChar char="•"/>
            </a:pPr>
            <a:r>
              <a:rPr lang="en-US" b="1">
                <a:ea typeface="+mn-lt"/>
                <a:cs typeface="+mn-lt"/>
              </a:rPr>
              <a:t>LIMIT_BAL:</a:t>
            </a:r>
            <a:r>
              <a:rPr lang="en-US">
                <a:ea typeface="+mn-lt"/>
                <a:cs typeface="+mn-lt"/>
              </a:rPr>
              <a:t> Amount of the given credit (NT dollar): it includes both the individual consumer credit and his/her family (supplementary) credit (continuous numerical value in dollars)</a:t>
            </a:r>
          </a:p>
          <a:p>
            <a:pPr lvl="3">
              <a:lnSpc>
                <a:spcPct val="100000"/>
              </a:lnSpc>
              <a:buFont typeface="Arial,Sans-Serif" panose="020B0604020202020204" pitchFamily="34" charset="0"/>
              <a:buChar char="•"/>
            </a:pPr>
            <a:r>
              <a:rPr lang="en-US" b="1">
                <a:ea typeface="+mn-lt"/>
                <a:cs typeface="+mn-lt"/>
              </a:rPr>
              <a:t>PAY_AMT1: </a:t>
            </a:r>
            <a:r>
              <a:rPr lang="en-US">
                <a:ea typeface="+mn-lt"/>
                <a:cs typeface="+mn-lt"/>
              </a:rPr>
              <a:t>History of past payment (April 2005)</a:t>
            </a:r>
          </a:p>
          <a:p>
            <a:pPr lvl="3">
              <a:lnSpc>
                <a:spcPct val="100000"/>
              </a:lnSpc>
              <a:buFont typeface="Arial,Sans-Serif" panose="020B0604020202020204" pitchFamily="34" charset="0"/>
              <a:buChar char="•"/>
            </a:pPr>
            <a:r>
              <a:rPr lang="en-US" b="1">
                <a:ea typeface="+mn-lt"/>
                <a:cs typeface="+mn-lt"/>
              </a:rPr>
              <a:t>PAY_AMT2: </a:t>
            </a:r>
            <a:r>
              <a:rPr lang="en-US">
                <a:ea typeface="+mn-lt"/>
                <a:cs typeface="+mn-lt"/>
              </a:rPr>
              <a:t>History of past payment (May 2005)</a:t>
            </a:r>
          </a:p>
          <a:p>
            <a:pPr lvl="3">
              <a:lnSpc>
                <a:spcPct val="100000"/>
              </a:lnSpc>
              <a:buFont typeface="Arial,Sans-Serif" panose="020B0604020202020204" pitchFamily="34" charset="0"/>
              <a:buChar char="•"/>
            </a:pPr>
            <a:r>
              <a:rPr lang="en-US" b="1">
                <a:ea typeface="+mn-lt"/>
                <a:cs typeface="+mn-lt"/>
              </a:rPr>
              <a:t>PAY_AMT3: </a:t>
            </a:r>
            <a:r>
              <a:rPr lang="en-US">
                <a:ea typeface="+mn-lt"/>
                <a:cs typeface="+mn-lt"/>
              </a:rPr>
              <a:t>History of past payment (May 2005)</a:t>
            </a:r>
          </a:p>
          <a:p>
            <a:pPr lvl="3">
              <a:lnSpc>
                <a:spcPct val="100000"/>
              </a:lnSpc>
              <a:buFont typeface="Arial,Sans-Serif" panose="020B0604020202020204" pitchFamily="34" charset="0"/>
              <a:buChar char="•"/>
            </a:pPr>
            <a:r>
              <a:rPr lang="en-US" b="1">
                <a:ea typeface="+mn-lt"/>
                <a:cs typeface="+mn-lt"/>
              </a:rPr>
              <a:t>PAY_AMT5:</a:t>
            </a:r>
            <a:r>
              <a:rPr lang="en-US">
                <a:ea typeface="+mn-lt"/>
                <a:cs typeface="+mn-lt"/>
              </a:rPr>
              <a:t> History of past payment (July 2005)</a:t>
            </a:r>
          </a:p>
        </p:txBody>
      </p:sp>
      <p:sp>
        <p:nvSpPr>
          <p:cNvPr id="30" name="Rectangle 29">
            <a:extLst>
              <a:ext uri="{FF2B5EF4-FFF2-40B4-BE49-F238E27FC236}">
                <a16:creationId xmlns:a16="http://schemas.microsoft.com/office/drawing/2014/main" id="{9322A652-16AB-4D19-AA9B-F65C112360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Icon&#10;&#10;Description automatically generated">
            <a:extLst>
              <a:ext uri="{FF2B5EF4-FFF2-40B4-BE49-F238E27FC236}">
                <a16:creationId xmlns:a16="http://schemas.microsoft.com/office/drawing/2014/main" id="{A0151091-8780-273C-5866-E9AA3D81FD7C}"/>
              </a:ext>
            </a:extLst>
          </p:cNvPr>
          <p:cNvPicPr>
            <a:picLocks noChangeAspect="1"/>
          </p:cNvPicPr>
          <p:nvPr/>
        </p:nvPicPr>
        <p:blipFill>
          <a:blip r:embed="rId2"/>
          <a:stretch>
            <a:fillRect/>
          </a:stretch>
        </p:blipFill>
        <p:spPr>
          <a:xfrm>
            <a:off x="462845" y="1088609"/>
            <a:ext cx="5668903" cy="3598932"/>
          </a:xfrm>
          <a:prstGeom prst="rect">
            <a:avLst/>
          </a:prstGeom>
        </p:spPr>
      </p:pic>
    </p:spTree>
    <p:extLst>
      <p:ext uri="{BB962C8B-B14F-4D97-AF65-F5344CB8AC3E}">
        <p14:creationId xmlns:p14="http://schemas.microsoft.com/office/powerpoint/2010/main" val="1918128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34C0330F-1D4F-4552-B799-615DD237B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450C084C-2967-474A-B5F9-270F1FB436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42BF11-E939-0B3D-9D49-78766CA30827}"/>
              </a:ext>
            </a:extLst>
          </p:cNvPr>
          <p:cNvSpPr>
            <a:spLocks noGrp="1"/>
          </p:cNvSpPr>
          <p:nvPr>
            <p:ph type="title"/>
          </p:nvPr>
        </p:nvSpPr>
        <p:spPr>
          <a:xfrm>
            <a:off x="517870" y="976160"/>
            <a:ext cx="5021183" cy="1934172"/>
          </a:xfrm>
        </p:spPr>
        <p:txBody>
          <a:bodyPr>
            <a:normAutofit/>
          </a:bodyPr>
          <a:lstStyle/>
          <a:p>
            <a:r>
              <a:rPr lang="en-US" sz="4200"/>
              <a:t>Recommendations</a:t>
            </a:r>
          </a:p>
        </p:txBody>
      </p:sp>
      <p:sp>
        <p:nvSpPr>
          <p:cNvPr id="39" name="Rectangle 38">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7D63615-89D6-DCA8-45E5-0A6BFD60884D}"/>
              </a:ext>
            </a:extLst>
          </p:cNvPr>
          <p:cNvSpPr>
            <a:spLocks noGrp="1"/>
          </p:cNvSpPr>
          <p:nvPr>
            <p:ph idx="1"/>
          </p:nvPr>
        </p:nvSpPr>
        <p:spPr>
          <a:xfrm>
            <a:off x="517870" y="1657978"/>
            <a:ext cx="4945183" cy="4530886"/>
          </a:xfrm>
        </p:spPr>
        <p:txBody>
          <a:bodyPr vert="horz" lIns="91440" tIns="45720" rIns="91440" bIns="45720" rtlCol="0" anchor="t">
            <a:noAutofit/>
          </a:bodyPr>
          <a:lstStyle/>
          <a:p>
            <a:pPr lvl="1">
              <a:lnSpc>
                <a:spcPct val="100000"/>
              </a:lnSpc>
              <a:buFont typeface="Arial"/>
              <a:buChar char="•"/>
            </a:pPr>
            <a:r>
              <a:rPr lang="en-US" sz="1400">
                <a:ea typeface="+mn-lt"/>
                <a:cs typeface="+mn-lt"/>
              </a:rPr>
              <a:t>When</a:t>
            </a:r>
            <a:r>
              <a:rPr lang="en-US" sz="1400" b="1">
                <a:ea typeface="+mn-lt"/>
                <a:cs typeface="+mn-lt"/>
              </a:rPr>
              <a:t> advising loan underwriter</a:t>
            </a:r>
            <a:r>
              <a:rPr lang="en-US" sz="1400">
                <a:ea typeface="+mn-lt"/>
                <a:cs typeface="+mn-lt"/>
              </a:rPr>
              <a:t> on how to assess how risky customers would be to provide a loan to, these are the recommendations to provide:</a:t>
            </a:r>
          </a:p>
          <a:p>
            <a:pPr marL="617220" lvl="2" indent="-342900">
              <a:lnSpc>
                <a:spcPct val="100000"/>
              </a:lnSpc>
              <a:buAutoNum type="arabicPeriod"/>
            </a:pPr>
            <a:r>
              <a:rPr lang="en-US" sz="1400">
                <a:ea typeface="+mn-lt"/>
                <a:cs typeface="+mn-lt"/>
              </a:rPr>
              <a:t>Customers with </a:t>
            </a:r>
            <a:r>
              <a:rPr lang="en-US" sz="1400" b="1">
                <a:ea typeface="+mn-lt"/>
                <a:cs typeface="+mn-lt"/>
              </a:rPr>
              <a:t>lower limit balance and duly paid historical monthly loan payments</a:t>
            </a:r>
            <a:r>
              <a:rPr lang="en-US" sz="1400">
                <a:ea typeface="+mn-lt"/>
                <a:cs typeface="+mn-lt"/>
              </a:rPr>
              <a:t> less likely to default on their loans</a:t>
            </a:r>
          </a:p>
          <a:p>
            <a:pPr marL="617220" lvl="2" indent="-342900">
              <a:lnSpc>
                <a:spcPct val="100000"/>
              </a:lnSpc>
              <a:buAutoNum type="arabicPeriod"/>
            </a:pPr>
            <a:r>
              <a:rPr lang="en-US" sz="1400">
                <a:ea typeface="+mn-lt"/>
                <a:cs typeface="+mn-lt"/>
              </a:rPr>
              <a:t>These </a:t>
            </a:r>
            <a:r>
              <a:rPr lang="en-US" sz="1400" b="1">
                <a:ea typeface="+mn-lt"/>
                <a:cs typeface="+mn-lt"/>
              </a:rPr>
              <a:t>particular customers should be given a better chance of having their loan applications approved</a:t>
            </a:r>
            <a:r>
              <a:rPr lang="en-US" sz="1400">
                <a:ea typeface="+mn-lt"/>
                <a:cs typeface="+mn-lt"/>
              </a:rPr>
              <a:t> as their likelihood of defaulting on that loan is lower than that of customers who have a higher limit balance and pay their historical monthly loan payments late</a:t>
            </a:r>
          </a:p>
          <a:p>
            <a:pPr marL="617220" lvl="2" indent="-342900">
              <a:lnSpc>
                <a:spcPct val="100000"/>
              </a:lnSpc>
              <a:buAutoNum type="arabicPeriod"/>
            </a:pPr>
            <a:r>
              <a:rPr lang="en-US" sz="1400">
                <a:ea typeface="+mn-lt"/>
                <a:cs typeface="+mn-lt"/>
              </a:rPr>
              <a:t>Customer incentives for decreasing the risk of loan defaults and increasing their future loan application approval chances could include: </a:t>
            </a:r>
            <a:r>
              <a:rPr lang="en-US" sz="1400" b="1">
                <a:ea typeface="+mn-lt"/>
                <a:cs typeface="+mn-lt"/>
              </a:rPr>
              <a:t>free access to credit score websites (e.g. Equifax, TransUnion) to monitor their loan payments,  and free access to money management sites (e.g., Mint.com) </a:t>
            </a:r>
          </a:p>
        </p:txBody>
      </p:sp>
      <p:pic>
        <p:nvPicPr>
          <p:cNvPr id="5" name="Picture 5">
            <a:extLst>
              <a:ext uri="{FF2B5EF4-FFF2-40B4-BE49-F238E27FC236}">
                <a16:creationId xmlns:a16="http://schemas.microsoft.com/office/drawing/2014/main" id="{13BD77B3-ECBC-74CE-4B64-39FD8F47B02C}"/>
              </a:ext>
            </a:extLst>
          </p:cNvPr>
          <p:cNvPicPr>
            <a:picLocks noChangeAspect="1"/>
          </p:cNvPicPr>
          <p:nvPr/>
        </p:nvPicPr>
        <p:blipFill rotWithShape="1">
          <a:blip r:embed="rId2"/>
          <a:srcRect l="19420" r="30019" b="-1"/>
          <a:stretch/>
        </p:blipFill>
        <p:spPr>
          <a:xfrm>
            <a:off x="6662167" y="657369"/>
            <a:ext cx="4994209" cy="5531495"/>
          </a:xfrm>
          <a:prstGeom prst="rect">
            <a:avLst/>
          </a:prstGeom>
        </p:spPr>
      </p:pic>
    </p:spTree>
    <p:extLst>
      <p:ext uri="{BB962C8B-B14F-4D97-AF65-F5344CB8AC3E}">
        <p14:creationId xmlns:p14="http://schemas.microsoft.com/office/powerpoint/2010/main" val="23670988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 name="Rectangle 14">
            <a:extLst>
              <a:ext uri="{FF2B5EF4-FFF2-40B4-BE49-F238E27FC236}">
                <a16:creationId xmlns:a16="http://schemas.microsoft.com/office/drawing/2014/main" id="{34C0330F-1D4F-4552-B799-615DD237B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6">
            <a:extLst>
              <a:ext uri="{FF2B5EF4-FFF2-40B4-BE49-F238E27FC236}">
                <a16:creationId xmlns:a16="http://schemas.microsoft.com/office/drawing/2014/main" id="{450C084C-2967-474A-B5F9-270F1FB436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42BF11-E939-0B3D-9D49-78766CA30827}"/>
              </a:ext>
            </a:extLst>
          </p:cNvPr>
          <p:cNvSpPr>
            <a:spLocks noGrp="1"/>
          </p:cNvSpPr>
          <p:nvPr>
            <p:ph type="title"/>
          </p:nvPr>
        </p:nvSpPr>
        <p:spPr>
          <a:xfrm>
            <a:off x="457712" y="655318"/>
            <a:ext cx="5021183" cy="791172"/>
          </a:xfrm>
        </p:spPr>
        <p:txBody>
          <a:bodyPr>
            <a:normAutofit/>
          </a:bodyPr>
          <a:lstStyle/>
          <a:p>
            <a:r>
              <a:rPr lang="en-US" sz="4200"/>
              <a:t>Recommendations</a:t>
            </a:r>
          </a:p>
        </p:txBody>
      </p:sp>
      <p:sp>
        <p:nvSpPr>
          <p:cNvPr id="25" name="Rectangle 18">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7D63615-89D6-DCA8-45E5-0A6BFD60884D}"/>
              </a:ext>
            </a:extLst>
          </p:cNvPr>
          <p:cNvSpPr>
            <a:spLocks noGrp="1"/>
          </p:cNvSpPr>
          <p:nvPr>
            <p:ph idx="1"/>
          </p:nvPr>
        </p:nvSpPr>
        <p:spPr>
          <a:xfrm>
            <a:off x="-3254" y="1371013"/>
            <a:ext cx="6489234" cy="5242135"/>
          </a:xfrm>
        </p:spPr>
        <p:txBody>
          <a:bodyPr vert="horz" lIns="91440" tIns="45720" rIns="91440" bIns="45720" rtlCol="0" anchor="t">
            <a:noAutofit/>
          </a:bodyPr>
          <a:lstStyle/>
          <a:p>
            <a:pPr marL="560070" lvl="2" indent="-285750">
              <a:lnSpc>
                <a:spcPct val="100000"/>
              </a:lnSpc>
              <a:buFont typeface="Wingdings"/>
              <a:buChar char="▪"/>
            </a:pPr>
            <a:r>
              <a:rPr lang="en-US" sz="2000">
                <a:ea typeface="+mn-lt"/>
                <a:cs typeface="+mn-lt"/>
              </a:rPr>
              <a:t>When </a:t>
            </a:r>
            <a:r>
              <a:rPr lang="en-US" sz="2000" b="1">
                <a:ea typeface="+mn-lt"/>
                <a:cs typeface="+mn-lt"/>
              </a:rPr>
              <a:t>mortgage brokers are advising clients when applying for loans</a:t>
            </a:r>
            <a:r>
              <a:rPr lang="en-US" sz="2000">
                <a:ea typeface="+mn-lt"/>
                <a:cs typeface="+mn-lt"/>
              </a:rPr>
              <a:t>, these are the 5 recommendations to provide:</a:t>
            </a:r>
          </a:p>
          <a:p>
            <a:pPr marL="891540" lvl="3" indent="-342900">
              <a:lnSpc>
                <a:spcPct val="100000"/>
              </a:lnSpc>
              <a:buAutoNum type="arabicPeriod"/>
            </a:pPr>
            <a:r>
              <a:rPr lang="en-US" sz="2000">
                <a:ea typeface="+mn-lt"/>
                <a:cs typeface="+mn-lt"/>
              </a:rPr>
              <a:t>You should keep your </a:t>
            </a:r>
            <a:r>
              <a:rPr lang="en-US" sz="2000" b="1">
                <a:ea typeface="+mn-lt"/>
                <a:cs typeface="+mn-lt"/>
              </a:rPr>
              <a:t>limit balance reasonably low</a:t>
            </a:r>
          </a:p>
          <a:p>
            <a:pPr marL="891540" lvl="3" indent="-342900">
              <a:lnSpc>
                <a:spcPct val="100000"/>
              </a:lnSpc>
              <a:buAutoNum type="arabicPeriod"/>
            </a:pPr>
            <a:r>
              <a:rPr lang="en-US" sz="2000">
                <a:ea typeface="+mn-lt"/>
                <a:cs typeface="+mn-lt"/>
              </a:rPr>
              <a:t>You should </a:t>
            </a:r>
            <a:r>
              <a:rPr lang="en-US" sz="2000" b="1">
                <a:ea typeface="+mn-lt"/>
                <a:cs typeface="+mn-lt"/>
              </a:rPr>
              <a:t>avoid paying your monthly loan payments late</a:t>
            </a:r>
          </a:p>
          <a:p>
            <a:pPr marL="891540" lvl="3" indent="-342900">
              <a:lnSpc>
                <a:spcPct val="100000"/>
              </a:lnSpc>
              <a:buAutoNum type="arabicPeriod"/>
            </a:pPr>
            <a:r>
              <a:rPr lang="en-US" sz="2000">
                <a:ea typeface="+mn-lt"/>
                <a:cs typeface="+mn-lt"/>
              </a:rPr>
              <a:t>You should</a:t>
            </a:r>
            <a:r>
              <a:rPr lang="en-US" sz="2000" b="1">
                <a:ea typeface="+mn-lt"/>
                <a:cs typeface="+mn-lt"/>
              </a:rPr>
              <a:t> focus on paying your monthly loan payments on time</a:t>
            </a:r>
          </a:p>
          <a:p>
            <a:pPr marL="891540" lvl="3" indent="-342900">
              <a:lnSpc>
                <a:spcPct val="100000"/>
              </a:lnSpc>
              <a:buAutoNum type="arabicPeriod"/>
            </a:pPr>
            <a:endParaRPr lang="en-US" sz="2000">
              <a:ea typeface="+mn-lt"/>
              <a:cs typeface="+mn-lt"/>
            </a:endParaRPr>
          </a:p>
        </p:txBody>
      </p:sp>
      <p:pic>
        <p:nvPicPr>
          <p:cNvPr id="5" name="Picture 5" descr="Shape, icon&#10;&#10;Description automatically generated">
            <a:extLst>
              <a:ext uri="{FF2B5EF4-FFF2-40B4-BE49-F238E27FC236}">
                <a16:creationId xmlns:a16="http://schemas.microsoft.com/office/drawing/2014/main" id="{9CCD27FB-7E4E-CBB5-C5E3-34A936231430}"/>
              </a:ext>
            </a:extLst>
          </p:cNvPr>
          <p:cNvPicPr>
            <a:picLocks noChangeAspect="1"/>
          </p:cNvPicPr>
          <p:nvPr/>
        </p:nvPicPr>
        <p:blipFill>
          <a:blip r:embed="rId2"/>
          <a:stretch>
            <a:fillRect/>
          </a:stretch>
        </p:blipFill>
        <p:spPr>
          <a:xfrm>
            <a:off x="6596475" y="893091"/>
            <a:ext cx="5358459" cy="5128262"/>
          </a:xfrm>
          <a:prstGeom prst="rect">
            <a:avLst/>
          </a:prstGeom>
        </p:spPr>
      </p:pic>
    </p:spTree>
    <p:extLst>
      <p:ext uri="{BB962C8B-B14F-4D97-AF65-F5344CB8AC3E}">
        <p14:creationId xmlns:p14="http://schemas.microsoft.com/office/powerpoint/2010/main" val="3904241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E10BDB4-64F2-477D-A03B-9F8352D5E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100DAA-5CE4-95CB-B1A9-D13414B7990D}"/>
              </a:ext>
            </a:extLst>
          </p:cNvPr>
          <p:cNvSpPr>
            <a:spLocks noGrp="1"/>
          </p:cNvSpPr>
          <p:nvPr>
            <p:ph type="title"/>
          </p:nvPr>
        </p:nvSpPr>
        <p:spPr>
          <a:xfrm>
            <a:off x="517868" y="775634"/>
            <a:ext cx="6134205" cy="791172"/>
          </a:xfrm>
        </p:spPr>
        <p:txBody>
          <a:bodyPr>
            <a:normAutofit fontScale="90000"/>
          </a:bodyPr>
          <a:lstStyle/>
          <a:p>
            <a:r>
              <a:rPr lang="en-US"/>
              <a:t>Next Steps</a:t>
            </a:r>
          </a:p>
        </p:txBody>
      </p:sp>
      <p:sp>
        <p:nvSpPr>
          <p:cNvPr id="11" name="Rectangle 10">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508090"/>
            <a:ext cx="61264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133035C-46AF-4B6B-A264-C0D48C50BA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8379" y="610900"/>
            <a:ext cx="3939220" cy="4646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2BB5BCE-8618-8813-1026-5189217EB655}"/>
              </a:ext>
            </a:extLst>
          </p:cNvPr>
          <p:cNvSpPr>
            <a:spLocks noGrp="1"/>
          </p:cNvSpPr>
          <p:nvPr>
            <p:ph idx="1"/>
          </p:nvPr>
        </p:nvSpPr>
        <p:spPr>
          <a:xfrm>
            <a:off x="6463109" y="976160"/>
            <a:ext cx="5742413" cy="5212704"/>
          </a:xfrm>
        </p:spPr>
        <p:txBody>
          <a:bodyPr vert="horz" lIns="91440" tIns="45720" rIns="91440" bIns="45720" rtlCol="0" anchor="t">
            <a:noAutofit/>
          </a:bodyPr>
          <a:lstStyle/>
          <a:p>
            <a:pPr lvl="1">
              <a:buFont typeface="Arial"/>
              <a:buChar char="•"/>
            </a:pPr>
            <a:r>
              <a:rPr lang="en-US" sz="1600">
                <a:ea typeface="+mn-lt"/>
                <a:cs typeface="+mn-lt"/>
              </a:rPr>
              <a:t>The </a:t>
            </a:r>
            <a:r>
              <a:rPr lang="en-US" sz="1600" b="1">
                <a:ea typeface="+mn-lt"/>
                <a:cs typeface="+mn-lt"/>
              </a:rPr>
              <a:t>logistic model has been trained and then a testing set used </a:t>
            </a:r>
            <a:r>
              <a:rPr lang="en-US" sz="1600">
                <a:ea typeface="+mn-lt"/>
                <a:cs typeface="+mn-lt"/>
              </a:rPr>
              <a:t>to obtain model accuracy, precision and F1 scores. </a:t>
            </a:r>
            <a:r>
              <a:rPr lang="en-US" sz="1600" b="1">
                <a:ea typeface="+mn-lt"/>
                <a:cs typeface="+mn-lt"/>
              </a:rPr>
              <a:t>The next step would be to do a real-life test with loan applicant data from financial institutions.</a:t>
            </a:r>
          </a:p>
          <a:p>
            <a:pPr lvl="1">
              <a:buFont typeface="Arial"/>
              <a:buChar char="•"/>
            </a:pPr>
            <a:r>
              <a:rPr lang="en-US" sz="1600">
                <a:ea typeface="+mn-lt"/>
                <a:cs typeface="+mn-lt"/>
              </a:rPr>
              <a:t>The </a:t>
            </a:r>
            <a:r>
              <a:rPr lang="en-US" sz="1600" b="1">
                <a:ea typeface="+mn-lt"/>
                <a:cs typeface="+mn-lt"/>
              </a:rPr>
              <a:t>model isn’t necessarily ready for deployment</a:t>
            </a:r>
            <a:r>
              <a:rPr lang="en-US" sz="1600">
                <a:ea typeface="+mn-lt"/>
                <a:cs typeface="+mn-lt"/>
              </a:rPr>
              <a:t>, but it is </a:t>
            </a:r>
            <a:r>
              <a:rPr lang="en-US" sz="1600" b="1">
                <a:ea typeface="+mn-lt"/>
                <a:cs typeface="+mn-lt"/>
              </a:rPr>
              <a:t>ready to be beta tested with real-life data from loan applications.</a:t>
            </a:r>
            <a:r>
              <a:rPr lang="en-US" sz="1600">
                <a:ea typeface="+mn-lt"/>
                <a:cs typeface="+mn-lt"/>
              </a:rPr>
              <a:t> This will </a:t>
            </a:r>
            <a:r>
              <a:rPr lang="en-US" sz="1600" b="1">
                <a:ea typeface="+mn-lt"/>
                <a:cs typeface="+mn-lt"/>
              </a:rPr>
              <a:t>ensure that more potential real-world scenarios </a:t>
            </a:r>
            <a:r>
              <a:rPr lang="en-US" sz="1600">
                <a:ea typeface="+mn-lt"/>
                <a:cs typeface="+mn-lt"/>
              </a:rPr>
              <a:t>that relate or do not relate to defaulting on the next loan payment are captured in the dataset</a:t>
            </a:r>
          </a:p>
          <a:p>
            <a:pPr lvl="1">
              <a:buFont typeface="Arial"/>
              <a:buChar char="•"/>
            </a:pPr>
            <a:r>
              <a:rPr lang="en-US" sz="1600">
                <a:ea typeface="+mn-lt"/>
                <a:cs typeface="+mn-lt"/>
              </a:rPr>
              <a:t>To improve the model, </a:t>
            </a:r>
            <a:r>
              <a:rPr lang="en-US" sz="1600" b="1">
                <a:ea typeface="+mn-lt"/>
                <a:cs typeface="+mn-lt"/>
              </a:rPr>
              <a:t>financial institution staff (specifically, underwriters) will also be interviewed on loan application data collection and possible methods for improvement.</a:t>
            </a:r>
            <a:r>
              <a:rPr lang="en-US" sz="1600">
                <a:ea typeface="+mn-lt"/>
                <a:cs typeface="+mn-lt"/>
              </a:rPr>
              <a:t> Examples of feedback include different data repositories,</a:t>
            </a:r>
            <a:r>
              <a:rPr lang="en-US" sz="1600" b="1">
                <a:ea typeface="+mn-lt"/>
                <a:cs typeface="+mn-lt"/>
              </a:rPr>
              <a:t> new features/measurements from loan applicants</a:t>
            </a:r>
            <a:r>
              <a:rPr lang="en-US" sz="1600">
                <a:ea typeface="+mn-lt"/>
                <a:cs typeface="+mn-lt"/>
              </a:rPr>
              <a:t> to add to the dataset (e.g., number of dependents, number of current financial accounts), </a:t>
            </a:r>
            <a:r>
              <a:rPr lang="en-US" sz="1600" b="1">
                <a:ea typeface="+mn-lt"/>
                <a:cs typeface="+mn-lt"/>
              </a:rPr>
              <a:t>possible anecdotal features that underwriters and loan officers have observed in the field</a:t>
            </a:r>
            <a:endParaRPr lang="en-US" sz="1600">
              <a:ea typeface="+mn-lt"/>
              <a:cs typeface="+mn-lt"/>
            </a:endParaRPr>
          </a:p>
          <a:p>
            <a:pPr marL="0" lvl="1" indent="0">
              <a:buNone/>
            </a:pPr>
            <a:endParaRPr lang="en-US" sz="1600"/>
          </a:p>
          <a:p>
            <a:pPr lvl="1">
              <a:lnSpc>
                <a:spcPct val="100000"/>
              </a:lnSpc>
              <a:buFont typeface="Arial"/>
              <a:buChar char="•"/>
            </a:pPr>
            <a:endParaRPr lang="en-US" sz="1600">
              <a:ea typeface="+mn-lt"/>
              <a:cs typeface="+mn-lt"/>
            </a:endParaRPr>
          </a:p>
          <a:p>
            <a:pPr marL="0" lvl="1" indent="0">
              <a:lnSpc>
                <a:spcPct val="100000"/>
              </a:lnSpc>
              <a:buNone/>
            </a:pPr>
            <a:endParaRPr lang="en-US" sz="1600">
              <a:ea typeface="+mn-lt"/>
              <a:cs typeface="+mn-lt"/>
            </a:endParaRPr>
          </a:p>
        </p:txBody>
      </p:sp>
      <p:pic>
        <p:nvPicPr>
          <p:cNvPr id="6" name="Picture 6">
            <a:extLst>
              <a:ext uri="{FF2B5EF4-FFF2-40B4-BE49-F238E27FC236}">
                <a16:creationId xmlns:a16="http://schemas.microsoft.com/office/drawing/2014/main" id="{9A105A8D-8AFA-F54D-2799-A1E5A3F61C59}"/>
              </a:ext>
            </a:extLst>
          </p:cNvPr>
          <p:cNvPicPr>
            <a:picLocks noChangeAspect="1"/>
          </p:cNvPicPr>
          <p:nvPr/>
        </p:nvPicPr>
        <p:blipFill>
          <a:blip r:embed="rId2"/>
          <a:stretch>
            <a:fillRect/>
          </a:stretch>
        </p:blipFill>
        <p:spPr>
          <a:xfrm>
            <a:off x="124179" y="2108279"/>
            <a:ext cx="6336829" cy="3346995"/>
          </a:xfrm>
          <a:prstGeom prst="rect">
            <a:avLst/>
          </a:prstGeom>
        </p:spPr>
      </p:pic>
    </p:spTree>
    <p:extLst>
      <p:ext uri="{BB962C8B-B14F-4D97-AF65-F5344CB8AC3E}">
        <p14:creationId xmlns:p14="http://schemas.microsoft.com/office/powerpoint/2010/main" val="2100317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34C0330F-1D4F-4552-B799-615DD237B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1">
            <a:extLst>
              <a:ext uri="{FF2B5EF4-FFF2-40B4-BE49-F238E27FC236}">
                <a16:creationId xmlns:a16="http://schemas.microsoft.com/office/drawing/2014/main" id="{450C084C-2967-474A-B5F9-270F1FB436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71C9B5-E80D-9E8A-A000-7A7BEE898993}"/>
              </a:ext>
            </a:extLst>
          </p:cNvPr>
          <p:cNvSpPr>
            <a:spLocks noGrp="1"/>
          </p:cNvSpPr>
          <p:nvPr>
            <p:ph type="title"/>
          </p:nvPr>
        </p:nvSpPr>
        <p:spPr>
          <a:xfrm>
            <a:off x="160389" y="797419"/>
            <a:ext cx="6407081" cy="1106321"/>
          </a:xfrm>
        </p:spPr>
        <p:txBody>
          <a:bodyPr>
            <a:normAutofit fontScale="90000"/>
          </a:bodyPr>
          <a:lstStyle/>
          <a:p>
            <a:pPr>
              <a:lnSpc>
                <a:spcPct val="90000"/>
              </a:lnSpc>
            </a:pPr>
            <a:r>
              <a:rPr lang="en-US" sz="4000">
                <a:ea typeface="+mj-lt"/>
                <a:cs typeface="+mj-lt"/>
              </a:rPr>
              <a:t>Financial Institution Loans in the United States</a:t>
            </a:r>
          </a:p>
        </p:txBody>
      </p:sp>
      <p:sp>
        <p:nvSpPr>
          <p:cNvPr id="18" name="Rectangle 13">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DCF154C-10C1-5C39-9B2C-63F4985F38DC}"/>
              </a:ext>
            </a:extLst>
          </p:cNvPr>
          <p:cNvSpPr>
            <a:spLocks noGrp="1"/>
          </p:cNvSpPr>
          <p:nvPr>
            <p:ph idx="1"/>
          </p:nvPr>
        </p:nvSpPr>
        <p:spPr>
          <a:xfrm>
            <a:off x="263870" y="1863060"/>
            <a:ext cx="6299849" cy="4723366"/>
          </a:xfrm>
        </p:spPr>
        <p:txBody>
          <a:bodyPr vert="horz" lIns="91440" tIns="45720" rIns="91440" bIns="45720" rtlCol="0" anchor="t">
            <a:noAutofit/>
          </a:bodyPr>
          <a:lstStyle/>
          <a:p>
            <a:pPr>
              <a:buChar char="•"/>
            </a:pPr>
            <a:r>
              <a:rPr lang="en-US" sz="1600">
                <a:ea typeface="+mn-lt"/>
                <a:cs typeface="+mn-lt"/>
              </a:rPr>
              <a:t> “Personal loan debt </a:t>
            </a:r>
            <a:r>
              <a:rPr lang="en-US" sz="1600" b="1">
                <a:ea typeface="+mn-lt"/>
                <a:cs typeface="+mn-lt"/>
              </a:rPr>
              <a:t>is higher than ever in 2022. U.S. consumers have $177.9 billion </a:t>
            </a:r>
            <a:r>
              <a:rPr lang="en-US" sz="1600">
                <a:ea typeface="+mn-lt"/>
                <a:cs typeface="+mn-lt"/>
              </a:rPr>
              <a:t>in unsecured personal loan balances (a record high), and the </a:t>
            </a:r>
            <a:r>
              <a:rPr lang="en-US" sz="1600" b="1">
                <a:ea typeface="+mn-lt"/>
                <a:cs typeface="+mn-lt"/>
              </a:rPr>
              <a:t>average balance per loan is $9,896</a:t>
            </a:r>
            <a:r>
              <a:rPr lang="en-US" sz="1600">
                <a:ea typeface="+mn-lt"/>
                <a:cs typeface="+mn-lt"/>
              </a:rPr>
              <a:t>.” </a:t>
            </a:r>
            <a:endParaRPr lang="en-US" sz="1600"/>
          </a:p>
          <a:p>
            <a:pPr>
              <a:buChar char="•"/>
            </a:pPr>
            <a:r>
              <a:rPr lang="en-US" sz="1600">
                <a:ea typeface="+mn-lt"/>
                <a:cs typeface="+mn-lt"/>
              </a:rPr>
              <a:t> “The </a:t>
            </a:r>
            <a:r>
              <a:rPr lang="en-US" sz="1600" b="1">
                <a:ea typeface="+mn-lt"/>
                <a:cs typeface="+mn-lt"/>
              </a:rPr>
              <a:t>biggest trend overall</a:t>
            </a:r>
            <a:r>
              <a:rPr lang="en-US" sz="1600">
                <a:ea typeface="+mn-lt"/>
                <a:cs typeface="+mn-lt"/>
              </a:rPr>
              <a:t> in the personal loan industry is the </a:t>
            </a:r>
            <a:r>
              <a:rPr lang="en-US" sz="1600" b="1">
                <a:ea typeface="+mn-lt"/>
                <a:cs typeface="+mn-lt"/>
              </a:rPr>
              <a:t>overall increase in borrowing</a:t>
            </a:r>
            <a:r>
              <a:rPr lang="en-US" sz="1600">
                <a:ea typeface="+mn-lt"/>
                <a:cs typeface="+mn-lt"/>
              </a:rPr>
              <a:t>. Loan originations had plummeted during the pandemic as lenders were reluctant to approve applications. That changed last year, </a:t>
            </a:r>
            <a:r>
              <a:rPr lang="en-US" sz="1600" b="1">
                <a:ea typeface="+mn-lt"/>
                <a:cs typeface="+mn-lt"/>
              </a:rPr>
              <a:t>as there were a record 5.73 million loan originations in the fourth quarter of 2021, 9.6% more than pre-pandemic numbers in 2019</a:t>
            </a:r>
            <a:r>
              <a:rPr lang="en-US" sz="1600">
                <a:ea typeface="+mn-lt"/>
                <a:cs typeface="+mn-lt"/>
              </a:rPr>
              <a:t>.” </a:t>
            </a:r>
            <a:endParaRPr lang="en-US" sz="1600"/>
          </a:p>
          <a:p>
            <a:pPr>
              <a:buChar char="•"/>
            </a:pPr>
            <a:r>
              <a:rPr lang="en-US" sz="1600">
                <a:ea typeface="+mn-lt"/>
                <a:cs typeface="+mn-lt"/>
              </a:rPr>
              <a:t> “The 60-day </a:t>
            </a:r>
            <a:r>
              <a:rPr lang="en-US" sz="1600" b="1">
                <a:ea typeface="+mn-lt"/>
                <a:cs typeface="+mn-lt"/>
              </a:rPr>
              <a:t>delinquency rate on personal loans is 3.25%,</a:t>
            </a:r>
            <a:r>
              <a:rPr lang="en-US" sz="1600">
                <a:ea typeface="+mn-lt"/>
                <a:cs typeface="+mn-lt"/>
              </a:rPr>
              <a:t> which is slightly below pre-pandemic levels.” (Daly, 2022)</a:t>
            </a:r>
            <a:endParaRPr lang="en-US" sz="1600"/>
          </a:p>
          <a:p>
            <a:pPr>
              <a:buChar char="•"/>
            </a:pPr>
            <a:r>
              <a:rPr lang="en-US" sz="1600" b="1">
                <a:ea typeface="+mn-lt"/>
                <a:cs typeface="+mn-lt"/>
              </a:rPr>
              <a:t> Loan underwriters govern the loan origination process </a:t>
            </a:r>
            <a:r>
              <a:rPr lang="en-US" sz="1600">
                <a:ea typeface="+mn-lt"/>
                <a:cs typeface="+mn-lt"/>
              </a:rPr>
              <a:t>– the process of when a borrower </a:t>
            </a:r>
            <a:r>
              <a:rPr lang="en-US" sz="1600" b="1">
                <a:ea typeface="+mn-lt"/>
                <a:cs typeface="+mn-lt"/>
              </a:rPr>
              <a:t>applies for a new loan </a:t>
            </a:r>
            <a:r>
              <a:rPr lang="en-US" sz="1600">
                <a:ea typeface="+mn-lt"/>
                <a:cs typeface="+mn-lt"/>
              </a:rPr>
              <a:t>and the lender processes the loan application and </a:t>
            </a:r>
            <a:r>
              <a:rPr lang="en-US" sz="1600" b="1">
                <a:ea typeface="+mn-lt"/>
                <a:cs typeface="+mn-lt"/>
              </a:rPr>
              <a:t>provides loan approval or rejection</a:t>
            </a:r>
            <a:endParaRPr lang="en-US" sz="1600"/>
          </a:p>
        </p:txBody>
      </p:sp>
      <p:pic>
        <p:nvPicPr>
          <p:cNvPr id="4" name="Picture 5" descr="Chart, histogram&#10;&#10;Description automatically generated">
            <a:extLst>
              <a:ext uri="{FF2B5EF4-FFF2-40B4-BE49-F238E27FC236}">
                <a16:creationId xmlns:a16="http://schemas.microsoft.com/office/drawing/2014/main" id="{2B8156A2-54A0-2BE6-1892-AAEFD424E3A4}"/>
              </a:ext>
            </a:extLst>
          </p:cNvPr>
          <p:cNvPicPr>
            <a:picLocks noChangeAspect="1"/>
          </p:cNvPicPr>
          <p:nvPr/>
        </p:nvPicPr>
        <p:blipFill>
          <a:blip r:embed="rId2"/>
          <a:stretch>
            <a:fillRect/>
          </a:stretch>
        </p:blipFill>
        <p:spPr>
          <a:xfrm>
            <a:off x="6615290" y="2338903"/>
            <a:ext cx="5518384" cy="3356115"/>
          </a:xfrm>
          <a:prstGeom prst="rect">
            <a:avLst/>
          </a:prstGeom>
        </p:spPr>
      </p:pic>
    </p:spTree>
    <p:extLst>
      <p:ext uri="{BB962C8B-B14F-4D97-AF65-F5344CB8AC3E}">
        <p14:creationId xmlns:p14="http://schemas.microsoft.com/office/powerpoint/2010/main" val="2596443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1">
            <a:extLst>
              <a:ext uri="{FF2B5EF4-FFF2-40B4-BE49-F238E27FC236}">
                <a16:creationId xmlns:a16="http://schemas.microsoft.com/office/drawing/2014/main" id="{9E10BDB4-64F2-477D-A03B-9F8352D5E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3">
            <a:extLst>
              <a:ext uri="{FF2B5EF4-FFF2-40B4-BE49-F238E27FC236}">
                <a16:creationId xmlns:a16="http://schemas.microsoft.com/office/drawing/2014/main" id="{823F9191-ED89-4F61-8B8F-97E567D96B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48433AB6-724D-8103-7A9D-3FA86B20F046}"/>
              </a:ext>
            </a:extLst>
          </p:cNvPr>
          <p:cNvSpPr>
            <a:spLocks noGrp="1"/>
          </p:cNvSpPr>
          <p:nvPr>
            <p:ph type="title"/>
          </p:nvPr>
        </p:nvSpPr>
        <p:spPr>
          <a:xfrm>
            <a:off x="517868" y="976160"/>
            <a:ext cx="6144231" cy="1934172"/>
          </a:xfrm>
        </p:spPr>
        <p:txBody>
          <a:bodyPr>
            <a:normAutofit fontScale="90000"/>
          </a:bodyPr>
          <a:lstStyle/>
          <a:p>
            <a:r>
              <a:rPr lang="en-US" sz="5000">
                <a:ea typeface="+mj-lt"/>
                <a:cs typeface="+mj-lt"/>
              </a:rPr>
              <a:t>Predictive or Related Factors of Loan Defaults</a:t>
            </a:r>
            <a:endParaRPr lang="en-US"/>
          </a:p>
        </p:txBody>
      </p:sp>
      <p:sp>
        <p:nvSpPr>
          <p:cNvPr id="21" name="Rectangle 15">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508090"/>
            <a:ext cx="61264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133035C-46AF-4B6B-A264-C0D48C50BA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8379" y="610900"/>
            <a:ext cx="3939220" cy="4646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2704287-736B-1407-9A51-FDB2EB77CF21}"/>
              </a:ext>
            </a:extLst>
          </p:cNvPr>
          <p:cNvSpPr>
            <a:spLocks noGrp="1"/>
          </p:cNvSpPr>
          <p:nvPr>
            <p:ph idx="1"/>
          </p:nvPr>
        </p:nvSpPr>
        <p:spPr>
          <a:xfrm>
            <a:off x="7225232" y="976160"/>
            <a:ext cx="4930282" cy="5560778"/>
          </a:xfrm>
        </p:spPr>
        <p:txBody>
          <a:bodyPr vert="horz" lIns="91440" tIns="45720" rIns="91440" bIns="45720" rtlCol="0" anchor="t">
            <a:noAutofit/>
          </a:bodyPr>
          <a:lstStyle/>
          <a:p>
            <a:pPr>
              <a:buChar char="•"/>
            </a:pPr>
            <a:r>
              <a:rPr lang="en-US">
                <a:ea typeface="+mn-lt"/>
                <a:cs typeface="+mn-lt"/>
              </a:rPr>
              <a:t> </a:t>
            </a:r>
            <a:r>
              <a:rPr lang="en-US" sz="1800">
                <a:ea typeface="+mn-lt"/>
                <a:cs typeface="+mn-lt"/>
              </a:rPr>
              <a:t>Loan underwriters </a:t>
            </a:r>
            <a:r>
              <a:rPr lang="en-US" sz="1800" b="1">
                <a:ea typeface="+mn-lt"/>
                <a:cs typeface="+mn-lt"/>
              </a:rPr>
              <a:t>would be interested in understanding what factors are most predictive of loan defaults. Predicting loan defaults</a:t>
            </a:r>
            <a:r>
              <a:rPr lang="en-US" sz="1800">
                <a:ea typeface="+mn-lt"/>
                <a:cs typeface="+mn-lt"/>
              </a:rPr>
              <a:t> provides the loan underwriter with </a:t>
            </a:r>
            <a:r>
              <a:rPr lang="en-US" sz="1800" b="1">
                <a:ea typeface="+mn-lt"/>
                <a:cs typeface="+mn-lt"/>
              </a:rPr>
              <a:t>more information on if the loan application should be approved (predicted loan defaults mean loan application is rejected, no predicted loan default means loan application is approved)</a:t>
            </a:r>
            <a:endParaRPr lang="en-US" sz="1800"/>
          </a:p>
          <a:p>
            <a:pPr>
              <a:buChar char="•"/>
            </a:pPr>
            <a:r>
              <a:rPr lang="en-US" sz="1800">
                <a:ea typeface="+mn-lt"/>
                <a:cs typeface="+mn-lt"/>
              </a:rPr>
              <a:t> Mortgage brokers would be interested in these </a:t>
            </a:r>
            <a:r>
              <a:rPr lang="en-US" sz="1800" b="1">
                <a:ea typeface="+mn-lt"/>
                <a:cs typeface="+mn-lt"/>
              </a:rPr>
              <a:t>factors to better advise loan clients on what factors will improve their loan application approval chances</a:t>
            </a:r>
            <a:endParaRPr lang="en-US" sz="1800"/>
          </a:p>
          <a:p>
            <a:pPr>
              <a:buChar char="•"/>
            </a:pPr>
            <a:r>
              <a:rPr lang="en-US" sz="1800">
                <a:ea typeface="+mn-lt"/>
                <a:cs typeface="+mn-lt"/>
              </a:rPr>
              <a:t> Borrowers would be interested</a:t>
            </a:r>
            <a:r>
              <a:rPr lang="en-US" sz="1800" b="1">
                <a:ea typeface="+mn-lt"/>
                <a:cs typeface="+mn-lt"/>
              </a:rPr>
              <a:t> </a:t>
            </a:r>
            <a:r>
              <a:rPr lang="en-US" sz="1800">
                <a:ea typeface="+mn-lt"/>
                <a:cs typeface="+mn-lt"/>
              </a:rPr>
              <a:t>to better understand what they could do </a:t>
            </a:r>
            <a:r>
              <a:rPr lang="en-US" sz="1800" b="1">
                <a:ea typeface="+mn-lt"/>
                <a:cs typeface="+mn-lt"/>
              </a:rPr>
              <a:t>to improve their loan application approval chances</a:t>
            </a:r>
            <a:endParaRPr lang="en-US" sz="1800"/>
          </a:p>
          <a:p>
            <a:pPr marL="342900" indent="-342900">
              <a:lnSpc>
                <a:spcPct val="100000"/>
              </a:lnSpc>
              <a:buChar char="•"/>
            </a:pPr>
            <a:endParaRPr lang="en-US">
              <a:ea typeface="+mn-lt"/>
              <a:cs typeface="+mn-lt"/>
            </a:endParaRPr>
          </a:p>
        </p:txBody>
      </p:sp>
      <p:pic>
        <p:nvPicPr>
          <p:cNvPr id="2" name="Picture 3" descr="Diagram&#10;&#10;Description automatically generated">
            <a:extLst>
              <a:ext uri="{FF2B5EF4-FFF2-40B4-BE49-F238E27FC236}">
                <a16:creationId xmlns:a16="http://schemas.microsoft.com/office/drawing/2014/main" id="{45A1AAA8-65BA-EDCC-B2E3-BDD15470FBD7}"/>
              </a:ext>
            </a:extLst>
          </p:cNvPr>
          <p:cNvPicPr>
            <a:picLocks noChangeAspect="1"/>
          </p:cNvPicPr>
          <p:nvPr/>
        </p:nvPicPr>
        <p:blipFill>
          <a:blip r:embed="rId2"/>
          <a:stretch>
            <a:fillRect/>
          </a:stretch>
        </p:blipFill>
        <p:spPr>
          <a:xfrm>
            <a:off x="152400" y="3263065"/>
            <a:ext cx="6844829" cy="2646092"/>
          </a:xfrm>
          <a:prstGeom prst="rect">
            <a:avLst/>
          </a:prstGeom>
        </p:spPr>
      </p:pic>
    </p:spTree>
    <p:extLst>
      <p:ext uri="{BB962C8B-B14F-4D97-AF65-F5344CB8AC3E}">
        <p14:creationId xmlns:p14="http://schemas.microsoft.com/office/powerpoint/2010/main" val="1885164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7">
            <a:extLst>
              <a:ext uri="{FF2B5EF4-FFF2-40B4-BE49-F238E27FC236}">
                <a16:creationId xmlns:a16="http://schemas.microsoft.com/office/drawing/2014/main" id="{4E17AA97-89A7-45C1-B813-BFF6C23D7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3AC4FE1-D370-43A6-96C5-076716BB1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A3D569D-D3A6-49CA-A483-291E95DACA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11650"/>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6321175-1950-9B0E-047B-C07D567BC992}"/>
              </a:ext>
            </a:extLst>
          </p:cNvPr>
          <p:cNvSpPr>
            <a:spLocks noGrp="1"/>
          </p:cNvSpPr>
          <p:nvPr>
            <p:ph idx="1"/>
          </p:nvPr>
        </p:nvSpPr>
        <p:spPr>
          <a:xfrm>
            <a:off x="6602010" y="324176"/>
            <a:ext cx="5436472" cy="6498411"/>
          </a:xfrm>
        </p:spPr>
        <p:txBody>
          <a:bodyPr vert="horz" lIns="91440" tIns="45720" rIns="91440" bIns="45720" rtlCol="0" anchor="t">
            <a:noAutofit/>
          </a:bodyPr>
          <a:lstStyle/>
          <a:p>
            <a:pPr>
              <a:lnSpc>
                <a:spcPct val="100000"/>
              </a:lnSpc>
            </a:pPr>
            <a:r>
              <a:rPr lang="en-US" sz="1600" b="1">
                <a:ea typeface="+mn-lt"/>
                <a:cs typeface="+mn-lt"/>
              </a:rPr>
              <a:t>Dataset Features </a:t>
            </a:r>
            <a:endParaRPr lang="en-US" sz="1600">
              <a:ea typeface="+mn-lt"/>
              <a:cs typeface="+mn-lt"/>
            </a:endParaRPr>
          </a:p>
          <a:p>
            <a:pPr>
              <a:buFont typeface="Arial"/>
              <a:buChar char="•"/>
            </a:pPr>
            <a:r>
              <a:rPr lang="en-US" sz="1200" b="1">
                <a:ea typeface="+mn-lt"/>
                <a:cs typeface="+mn-lt"/>
              </a:rPr>
              <a:t>      ID: </a:t>
            </a:r>
            <a:r>
              <a:rPr lang="en-US" sz="1200">
                <a:ea typeface="+mn-lt"/>
                <a:cs typeface="+mn-lt"/>
              </a:rPr>
              <a:t>Unique identifier of the loan application (continuous numerical variable, no units)</a:t>
            </a:r>
          </a:p>
          <a:p>
            <a:pPr lvl="1">
              <a:buFont typeface="Arial"/>
              <a:buChar char="•"/>
            </a:pPr>
            <a:r>
              <a:rPr lang="en-US" sz="1200" b="1">
                <a:ea typeface="+mn-lt"/>
                <a:cs typeface="+mn-lt"/>
              </a:rPr>
              <a:t>LIMIT_BAL: </a:t>
            </a:r>
            <a:r>
              <a:rPr lang="en-US" sz="1200">
                <a:ea typeface="+mn-lt"/>
                <a:cs typeface="+mn-lt"/>
              </a:rPr>
              <a:t>Amount of the given credit (NT dollar): it includes both the individual consumer credit and his/her family (supplementary) credit (continuous numerical value in dollars)</a:t>
            </a:r>
            <a:endParaRPr lang="en-US">
              <a:ea typeface="+mn-lt"/>
              <a:cs typeface="+mn-lt"/>
            </a:endParaRPr>
          </a:p>
          <a:p>
            <a:pPr lvl="1">
              <a:buFont typeface="Arial"/>
              <a:buChar char="•"/>
            </a:pPr>
            <a:r>
              <a:rPr lang="en-US" sz="1200" b="1">
                <a:ea typeface="+mn-lt"/>
                <a:cs typeface="+mn-lt"/>
              </a:rPr>
              <a:t>SEX: </a:t>
            </a:r>
            <a:r>
              <a:rPr lang="en-US" sz="1200">
                <a:ea typeface="+mn-lt"/>
                <a:cs typeface="+mn-lt"/>
              </a:rPr>
              <a:t>Loan applicant gender (1=Male, 2=Female)</a:t>
            </a:r>
            <a:endParaRPr lang="en-US">
              <a:ea typeface="+mn-lt"/>
              <a:cs typeface="+mn-lt"/>
            </a:endParaRPr>
          </a:p>
          <a:p>
            <a:pPr lvl="1">
              <a:buFont typeface="Arial"/>
              <a:buChar char="•"/>
            </a:pPr>
            <a:r>
              <a:rPr lang="en-US" sz="1200" b="1">
                <a:ea typeface="+mn-lt"/>
                <a:cs typeface="+mn-lt"/>
              </a:rPr>
              <a:t>EDUCATION: </a:t>
            </a:r>
            <a:r>
              <a:rPr lang="en-US" sz="1200">
                <a:ea typeface="+mn-lt"/>
                <a:cs typeface="+mn-lt"/>
              </a:rPr>
              <a:t>Loan applicant level of education (1 = graduate school; 2 = university; 3 = high school; 4 = others)</a:t>
            </a:r>
            <a:endParaRPr lang="en-US">
              <a:ea typeface="+mn-lt"/>
              <a:cs typeface="+mn-lt"/>
            </a:endParaRPr>
          </a:p>
          <a:p>
            <a:pPr lvl="1">
              <a:buFont typeface="Arial"/>
              <a:buChar char="•"/>
            </a:pPr>
            <a:r>
              <a:rPr lang="en-US" sz="1200" b="1">
                <a:ea typeface="+mn-lt"/>
                <a:cs typeface="+mn-lt"/>
              </a:rPr>
              <a:t>MARRIAGE: </a:t>
            </a:r>
            <a:r>
              <a:rPr lang="en-US" sz="1200">
                <a:ea typeface="+mn-lt"/>
                <a:cs typeface="+mn-lt"/>
              </a:rPr>
              <a:t>Loan applicant marital status (1 = married; 2 = single; 3 = others)</a:t>
            </a:r>
            <a:endParaRPr lang="en-US">
              <a:ea typeface="+mn-lt"/>
              <a:cs typeface="+mn-lt"/>
            </a:endParaRPr>
          </a:p>
          <a:p>
            <a:pPr lvl="1">
              <a:buFont typeface="Arial"/>
              <a:buChar char="•"/>
            </a:pPr>
            <a:r>
              <a:rPr lang="en-US" sz="1200" b="1">
                <a:ea typeface="+mn-lt"/>
                <a:cs typeface="+mn-lt"/>
              </a:rPr>
              <a:t>AGE</a:t>
            </a:r>
            <a:r>
              <a:rPr lang="en-US" sz="1200">
                <a:ea typeface="+mn-lt"/>
                <a:cs typeface="+mn-lt"/>
              </a:rPr>
              <a:t>: Loan applicant age (continuous numerical value in years) </a:t>
            </a:r>
            <a:endParaRPr lang="en-US"/>
          </a:p>
          <a:p>
            <a:pPr lvl="1">
              <a:buFont typeface="Arial"/>
              <a:buChar char="•"/>
            </a:pPr>
            <a:r>
              <a:rPr lang="en-US" sz="1200" b="1">
                <a:ea typeface="+mn-lt"/>
                <a:cs typeface="+mn-lt"/>
              </a:rPr>
              <a:t>PAY_0-6: </a:t>
            </a:r>
            <a:r>
              <a:rPr lang="en-US" sz="1200">
                <a:ea typeface="+mn-lt"/>
                <a:cs typeface="+mn-lt"/>
              </a:rPr>
              <a:t>History of past payment (from April to September, 2005) as follows: X6 = the repayment status in September, 2005; X7 = the repayment status in August, 2005; . . .;X11 = the repayment status in April, 2005 (0 = pay duly, 1 = payment delay for one month, 2 = payment delay for two months; . . .8 = payment delay for eight months, 9 = payment delay for nine months and above)</a:t>
            </a:r>
            <a:endParaRPr lang="en-US">
              <a:ea typeface="+mn-lt"/>
              <a:cs typeface="+mn-lt"/>
            </a:endParaRPr>
          </a:p>
          <a:p>
            <a:pPr lvl="1">
              <a:buFont typeface="Arial"/>
              <a:buChar char="•"/>
            </a:pPr>
            <a:r>
              <a:rPr lang="en-US" sz="1200" b="1">
                <a:ea typeface="+mn-lt"/>
                <a:cs typeface="+mn-lt"/>
              </a:rPr>
              <a:t>BILL_AMT1-6: </a:t>
            </a:r>
            <a:r>
              <a:rPr lang="en-US" sz="1200">
                <a:ea typeface="+mn-lt"/>
                <a:cs typeface="+mn-lt"/>
              </a:rPr>
              <a:t>Amount of bill statement (NT dollar). X12 = amount of bill statement in September, 2005; X13 = amount of bill statement in August, 2005; . . .; X17 = amount of bill statement in April, 2005 (continuous numerical value in dollars)</a:t>
            </a:r>
            <a:endParaRPr lang="en-US">
              <a:ea typeface="+mn-lt"/>
              <a:cs typeface="+mn-lt"/>
            </a:endParaRPr>
          </a:p>
          <a:p>
            <a:pPr lvl="1">
              <a:buFont typeface="Arial"/>
              <a:buChar char="•"/>
            </a:pPr>
            <a:r>
              <a:rPr lang="en-US" sz="1200" b="1">
                <a:ea typeface="+mn-lt"/>
                <a:cs typeface="+mn-lt"/>
              </a:rPr>
              <a:t>PAY_AMT1-6: </a:t>
            </a:r>
            <a:r>
              <a:rPr lang="en-US" sz="1200">
                <a:ea typeface="+mn-lt"/>
                <a:cs typeface="+mn-lt"/>
              </a:rPr>
              <a:t>Amount of previous payment (NT dollar). X18 = amount paid in September, 2005; X19 = amount paid in August, 2005; . . .;X23 = amount paid in April, 2005 (continuous numerical value in dollars)</a:t>
            </a:r>
            <a:endParaRPr lang="en-US">
              <a:ea typeface="+mn-lt"/>
              <a:cs typeface="+mn-lt"/>
            </a:endParaRPr>
          </a:p>
          <a:p>
            <a:pPr lvl="1">
              <a:buFont typeface="Arial"/>
              <a:buChar char="•"/>
            </a:pPr>
            <a:r>
              <a:rPr lang="en-US" sz="1200" b="1">
                <a:ea typeface="+mn-lt"/>
                <a:cs typeface="+mn-lt"/>
              </a:rPr>
              <a:t>default payment next month: </a:t>
            </a:r>
            <a:r>
              <a:rPr lang="en-US" sz="1200">
                <a:ea typeface="+mn-lt"/>
                <a:cs typeface="+mn-lt"/>
              </a:rPr>
              <a:t>If the loan applicant defaulted on the payment next month (Yes = 1, No = 0)</a:t>
            </a:r>
            <a:endParaRPr lang="en-US">
              <a:ea typeface="+mn-lt"/>
              <a:cs typeface="+mn-lt"/>
            </a:endParaRPr>
          </a:p>
          <a:p>
            <a:pPr>
              <a:lnSpc>
                <a:spcPct val="100000"/>
              </a:lnSpc>
            </a:pPr>
            <a:endParaRPr lang="en-US" sz="1100">
              <a:ea typeface="+mn-lt"/>
              <a:cs typeface="+mn-lt"/>
            </a:endParaRPr>
          </a:p>
        </p:txBody>
      </p:sp>
      <p:sp>
        <p:nvSpPr>
          <p:cNvPr id="11" name="Content Placeholder 2">
            <a:extLst>
              <a:ext uri="{FF2B5EF4-FFF2-40B4-BE49-F238E27FC236}">
                <a16:creationId xmlns:a16="http://schemas.microsoft.com/office/drawing/2014/main" id="{9AC43D30-0D0D-8A7D-0EAB-0632B84691A3}"/>
              </a:ext>
            </a:extLst>
          </p:cNvPr>
          <p:cNvSpPr txBox="1">
            <a:spLocks/>
          </p:cNvSpPr>
          <p:nvPr/>
        </p:nvSpPr>
        <p:spPr>
          <a:xfrm>
            <a:off x="273362" y="3046594"/>
            <a:ext cx="5882782" cy="3498204"/>
          </a:xfrm>
          <a:prstGeom prst="rect">
            <a:avLst/>
          </a:prstGeom>
        </p:spPr>
        <p:txBody>
          <a:bodyPr vert="horz" lIns="91440" tIns="45720" rIns="91440" bIns="45720" rtlCol="0" anchor="t">
            <a:noAutofit/>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Char char="•"/>
            </a:pPr>
            <a:r>
              <a:rPr lang="en-US">
                <a:ea typeface="+mn-lt"/>
                <a:cs typeface="+mn-lt"/>
              </a:rPr>
              <a:t> To understand </a:t>
            </a:r>
            <a:r>
              <a:rPr lang="en-US" b="1">
                <a:ea typeface="+mn-lt"/>
                <a:cs typeface="+mn-lt"/>
              </a:rPr>
              <a:t>what borrower/loan applicant factors are most related to or most predictive of loan defaults </a:t>
            </a:r>
            <a:r>
              <a:rPr lang="en-US">
                <a:ea typeface="+mn-lt"/>
                <a:cs typeface="+mn-lt"/>
              </a:rPr>
              <a:t>(single characteristics and interactions) an open-source dataset from UCI Machine Learning was used with 30,000 rows and 25 columns of US loan default data</a:t>
            </a:r>
            <a:endParaRPr lang="en-US" b="1">
              <a:ea typeface="+mn-lt"/>
              <a:cs typeface="+mn-lt"/>
            </a:endParaRPr>
          </a:p>
          <a:p>
            <a:pPr>
              <a:buFont typeface="Arial" panose="020B0604020202020204" pitchFamily="34" charset="0"/>
              <a:buChar char="•"/>
            </a:pPr>
            <a:r>
              <a:rPr lang="en-US">
                <a:ea typeface="+mn-lt"/>
                <a:cs typeface="+mn-lt"/>
              </a:rPr>
              <a:t> Each dataset </a:t>
            </a:r>
            <a:r>
              <a:rPr lang="en-US" b="1">
                <a:ea typeface="+mn-lt"/>
                <a:cs typeface="+mn-lt"/>
              </a:rPr>
              <a:t>column represents a factor or feature </a:t>
            </a:r>
            <a:r>
              <a:rPr lang="en-US">
                <a:ea typeface="+mn-lt"/>
                <a:cs typeface="+mn-lt"/>
              </a:rPr>
              <a:t>that is a measurable piece of data that can be used in this analysis</a:t>
            </a:r>
          </a:p>
          <a:p>
            <a:pPr marL="342900" indent="-342900">
              <a:lnSpc>
                <a:spcPct val="100000"/>
              </a:lnSpc>
              <a:buFont typeface="Arial" panose="020B0604020202020204" pitchFamily="34" charset="0"/>
              <a:buChar char="•"/>
            </a:pPr>
            <a:endParaRPr lang="en-US" sz="1700">
              <a:ea typeface="+mn-lt"/>
              <a:cs typeface="+mn-lt"/>
            </a:endParaRPr>
          </a:p>
        </p:txBody>
      </p:sp>
      <p:sp>
        <p:nvSpPr>
          <p:cNvPr id="16" name="Title 1">
            <a:extLst>
              <a:ext uri="{FF2B5EF4-FFF2-40B4-BE49-F238E27FC236}">
                <a16:creationId xmlns:a16="http://schemas.microsoft.com/office/drawing/2014/main" id="{D8187C41-2CA9-54A2-A3B0-7E5A2E3B467C}"/>
              </a:ext>
            </a:extLst>
          </p:cNvPr>
          <p:cNvSpPr txBox="1">
            <a:spLocks/>
          </p:cNvSpPr>
          <p:nvPr/>
        </p:nvSpPr>
        <p:spPr>
          <a:xfrm>
            <a:off x="277786" y="861338"/>
            <a:ext cx="6144231" cy="1934172"/>
          </a:xfrm>
          <a:prstGeom prst="rect">
            <a:avLst/>
          </a:prstGeom>
        </p:spPr>
        <p:txBody>
          <a:bodyPr vert="horz" lIns="91440" tIns="45720" rIns="91440" bIns="45720" rtlCol="0" anchor="t">
            <a:normAutofit fontScale="90000" lnSpcReduction="20000"/>
          </a:bodyPr>
          <a:lst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a:lstStyle>
          <a:p>
            <a:r>
              <a:rPr lang="en-US" sz="5000">
                <a:ea typeface="+mj-lt"/>
                <a:cs typeface="+mj-lt"/>
              </a:rPr>
              <a:t>Predictive or Related Factors of Loan Defaults</a:t>
            </a:r>
            <a:endParaRPr lang="en-US"/>
          </a:p>
        </p:txBody>
      </p:sp>
    </p:spTree>
    <p:extLst>
      <p:ext uri="{BB962C8B-B14F-4D97-AF65-F5344CB8AC3E}">
        <p14:creationId xmlns:p14="http://schemas.microsoft.com/office/powerpoint/2010/main" val="2299207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956C5C09-0043-4549-B800-2101B70D6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113F38-B5B2-BF02-0624-9F73BDD517A7}"/>
              </a:ext>
            </a:extLst>
          </p:cNvPr>
          <p:cNvSpPr>
            <a:spLocks noGrp="1"/>
          </p:cNvSpPr>
          <p:nvPr>
            <p:ph type="title"/>
          </p:nvPr>
        </p:nvSpPr>
        <p:spPr>
          <a:xfrm>
            <a:off x="517870" y="856112"/>
            <a:ext cx="5021182" cy="763211"/>
          </a:xfrm>
        </p:spPr>
        <p:txBody>
          <a:bodyPr vert="horz" lIns="91440" tIns="45720" rIns="91440" bIns="45720" rtlCol="0" anchor="t">
            <a:normAutofit fontScale="90000"/>
          </a:bodyPr>
          <a:lstStyle/>
          <a:p>
            <a:r>
              <a:rPr lang="en-US"/>
              <a:t>Discovery</a:t>
            </a:r>
          </a:p>
        </p:txBody>
      </p:sp>
      <p:sp>
        <p:nvSpPr>
          <p:cNvPr id="18" name="Rectangle 17">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9">
            <a:extLst>
              <a:ext uri="{FF2B5EF4-FFF2-40B4-BE49-F238E27FC236}">
                <a16:creationId xmlns:a16="http://schemas.microsoft.com/office/drawing/2014/main" id="{90FC7270-DD86-380F-625D-23591E70636C}"/>
              </a:ext>
            </a:extLst>
          </p:cNvPr>
          <p:cNvSpPr>
            <a:spLocks noGrp="1"/>
          </p:cNvSpPr>
          <p:nvPr>
            <p:ph idx="1"/>
          </p:nvPr>
        </p:nvSpPr>
        <p:spPr>
          <a:xfrm>
            <a:off x="215247" y="1841553"/>
            <a:ext cx="10856497" cy="4860431"/>
          </a:xfrm>
        </p:spPr>
        <p:txBody>
          <a:bodyPr vert="horz" lIns="91440" tIns="45720" rIns="91440" bIns="45720" rtlCol="0" anchor="t">
            <a:normAutofit/>
          </a:bodyPr>
          <a:lstStyle/>
          <a:p>
            <a:pPr lvl="2">
              <a:buFont typeface="Arial"/>
              <a:buChar char="•"/>
            </a:pPr>
            <a:r>
              <a:rPr lang="en-US" sz="2400" b="1">
                <a:ea typeface="+mn-lt"/>
                <a:cs typeface="+mn-lt"/>
              </a:rPr>
              <a:t> Most people in the dataset </a:t>
            </a:r>
            <a:r>
              <a:rPr lang="en-US" sz="2400">
                <a:ea typeface="+mn-lt"/>
                <a:cs typeface="+mn-lt"/>
              </a:rPr>
              <a:t>have a Limit Balance between 4000 and 1000 dollars, are between the ages of 25 and 45 years, do not default on their next loan payment, do pay their loan payments on time in the first month</a:t>
            </a:r>
            <a:endParaRPr lang="en-US"/>
          </a:p>
          <a:p>
            <a:pPr lvl="2">
              <a:buFont typeface="Arial"/>
              <a:buChar char="•"/>
            </a:pPr>
            <a:r>
              <a:rPr lang="en-US" sz="2400">
                <a:ea typeface="+mn-lt"/>
                <a:cs typeface="+mn-lt"/>
              </a:rPr>
              <a:t> Loan default rates are </a:t>
            </a:r>
            <a:r>
              <a:rPr lang="en-US" sz="2400" b="1">
                <a:ea typeface="+mn-lt"/>
                <a:cs typeface="+mn-lt"/>
              </a:rPr>
              <a:t>relatively the same in both men and women </a:t>
            </a:r>
            <a:r>
              <a:rPr lang="en-US" sz="2400">
                <a:ea typeface="+mn-lt"/>
                <a:cs typeface="+mn-lt"/>
              </a:rPr>
              <a:t>(however women have a slightly higher default rate as there are more females in the dataset)</a:t>
            </a:r>
            <a:endParaRPr lang="en-US">
              <a:ea typeface="+mn-lt"/>
              <a:cs typeface="+mn-lt"/>
            </a:endParaRPr>
          </a:p>
          <a:p>
            <a:pPr lvl="2">
              <a:buFont typeface="Arial"/>
              <a:buChar char="•"/>
            </a:pPr>
            <a:r>
              <a:rPr lang="en-US" sz="2400" b="1">
                <a:ea typeface="+mn-lt"/>
                <a:cs typeface="+mn-lt"/>
              </a:rPr>
              <a:t> Sex and Education appear to be a significant factor in predicting </a:t>
            </a:r>
            <a:r>
              <a:rPr lang="en-US" sz="2400">
                <a:ea typeface="+mn-lt"/>
                <a:cs typeface="+mn-lt"/>
              </a:rPr>
              <a:t>loan default</a:t>
            </a:r>
            <a:endParaRPr lang="en-US"/>
          </a:p>
          <a:p>
            <a:pPr lvl="2">
              <a:buFont typeface="Arial"/>
              <a:buChar char="•"/>
            </a:pPr>
            <a:r>
              <a:rPr lang="en-US" sz="2400" b="1">
                <a:ea typeface="+mn-lt"/>
                <a:cs typeface="+mn-lt"/>
              </a:rPr>
              <a:t> Correlations</a:t>
            </a:r>
            <a:endParaRPr lang="en-US">
              <a:ea typeface="+mn-lt"/>
              <a:cs typeface="+mn-lt"/>
            </a:endParaRPr>
          </a:p>
          <a:p>
            <a:pPr lvl="3">
              <a:buFont typeface="Arial"/>
              <a:buChar char="•"/>
            </a:pPr>
            <a:r>
              <a:rPr lang="en-US" sz="2000">
                <a:ea typeface="+mn-lt"/>
                <a:cs typeface="+mn-lt"/>
              </a:rPr>
              <a:t>The dataset loan default features most correlated to defaults are: PAY_0 followed by PAY_2-6 (History of past payment tracked the past monthly payment records) </a:t>
            </a:r>
            <a:endParaRPr lang="en-US" sz="2000"/>
          </a:p>
        </p:txBody>
      </p:sp>
    </p:spTree>
    <p:extLst>
      <p:ext uri="{BB962C8B-B14F-4D97-AF65-F5344CB8AC3E}">
        <p14:creationId xmlns:p14="http://schemas.microsoft.com/office/powerpoint/2010/main" val="388424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956C5C09-0043-4549-B800-2101B70D6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113F38-B5B2-BF02-0624-9F73BDD517A7}"/>
              </a:ext>
            </a:extLst>
          </p:cNvPr>
          <p:cNvSpPr>
            <a:spLocks noGrp="1"/>
          </p:cNvSpPr>
          <p:nvPr>
            <p:ph type="title"/>
          </p:nvPr>
        </p:nvSpPr>
        <p:spPr>
          <a:xfrm>
            <a:off x="467738" y="777882"/>
            <a:ext cx="5021182" cy="2334248"/>
          </a:xfrm>
        </p:spPr>
        <p:txBody>
          <a:bodyPr vert="horz" lIns="91440" tIns="45720" rIns="91440" bIns="45720" rtlCol="0" anchor="t">
            <a:normAutofit/>
          </a:bodyPr>
          <a:lstStyle/>
          <a:p>
            <a:r>
              <a:rPr lang="en-US"/>
              <a:t>Discovery</a:t>
            </a:r>
          </a:p>
        </p:txBody>
      </p:sp>
      <p:sp>
        <p:nvSpPr>
          <p:cNvPr id="18" name="Rectangle 17">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Chart, bar chart&#10;&#10;Description automatically generated">
            <a:extLst>
              <a:ext uri="{FF2B5EF4-FFF2-40B4-BE49-F238E27FC236}">
                <a16:creationId xmlns:a16="http://schemas.microsoft.com/office/drawing/2014/main" id="{D48C1921-1A6D-0D0C-CB8E-C3C3C07A410E}"/>
              </a:ext>
            </a:extLst>
          </p:cNvPr>
          <p:cNvPicPr>
            <a:picLocks noChangeAspect="1"/>
          </p:cNvPicPr>
          <p:nvPr/>
        </p:nvPicPr>
        <p:blipFill>
          <a:blip r:embed="rId2"/>
          <a:stretch>
            <a:fillRect/>
          </a:stretch>
        </p:blipFill>
        <p:spPr>
          <a:xfrm>
            <a:off x="1234252" y="1673080"/>
            <a:ext cx="9422459" cy="4810061"/>
          </a:xfrm>
          <a:prstGeom prst="rect">
            <a:avLst/>
          </a:prstGeom>
        </p:spPr>
      </p:pic>
    </p:spTree>
    <p:extLst>
      <p:ext uri="{BB962C8B-B14F-4D97-AF65-F5344CB8AC3E}">
        <p14:creationId xmlns:p14="http://schemas.microsoft.com/office/powerpoint/2010/main" val="4137298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2">
            <a:extLst>
              <a:ext uri="{FF2B5EF4-FFF2-40B4-BE49-F238E27FC236}">
                <a16:creationId xmlns:a16="http://schemas.microsoft.com/office/drawing/2014/main" id="{BF447FC5-81F5-498F-B253-3D2BBDD2E6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683E06-70ED-1AA7-2F68-1DFED96099BB}"/>
              </a:ext>
            </a:extLst>
          </p:cNvPr>
          <p:cNvSpPr>
            <a:spLocks noGrp="1"/>
          </p:cNvSpPr>
          <p:nvPr>
            <p:ph type="title"/>
          </p:nvPr>
        </p:nvSpPr>
        <p:spPr>
          <a:xfrm>
            <a:off x="517855" y="1753053"/>
            <a:ext cx="5014019" cy="4443337"/>
          </a:xfrm>
        </p:spPr>
        <p:txBody>
          <a:bodyPr anchor="t">
            <a:normAutofit fontScale="90000"/>
          </a:bodyPr>
          <a:lstStyle/>
          <a:p>
            <a:pPr marL="342900" indent="-342900">
              <a:spcBef>
                <a:spcPts val="1000"/>
              </a:spcBef>
              <a:buFont typeface="Arial"/>
              <a:buChar char="•"/>
            </a:pPr>
            <a:r>
              <a:rPr lang="en-US" sz="2000" b="0">
                <a:ea typeface="+mj-lt"/>
                <a:cs typeface="+mj-lt"/>
              </a:rPr>
              <a:t>To determine which loan applicant features are most predictive of loan default,</a:t>
            </a:r>
            <a:r>
              <a:rPr lang="en-US" sz="2000">
                <a:ea typeface="+mj-lt"/>
                <a:cs typeface="+mj-lt"/>
              </a:rPr>
              <a:t> a logistic regression model was created</a:t>
            </a:r>
            <a:r>
              <a:rPr lang="en-US" sz="2000" b="0">
                <a:ea typeface="+mj-lt"/>
                <a:cs typeface="+mj-lt"/>
              </a:rPr>
              <a:t> as the prediction is either "Loan Default" or "No Loan Default"</a:t>
            </a:r>
            <a:br>
              <a:rPr lang="en-US" sz="2000" b="0">
                <a:ea typeface="+mj-lt"/>
                <a:cs typeface="+mj-lt"/>
              </a:rPr>
            </a:br>
            <a:br>
              <a:rPr lang="en-US" sz="2000" b="0">
                <a:ea typeface="+mj-lt"/>
                <a:cs typeface="+mj-lt"/>
              </a:rPr>
            </a:br>
            <a:r>
              <a:rPr lang="en-US" sz="2000">
                <a:ea typeface="+mj-lt"/>
                <a:cs typeface="+mj-lt"/>
              </a:rPr>
              <a:t>Logistic Regression Models: 2</a:t>
            </a:r>
            <a:r>
              <a:rPr lang="en-US" sz="2000" b="0">
                <a:ea typeface="+mj-lt"/>
                <a:cs typeface="+mj-lt"/>
              </a:rPr>
              <a:t> models using</a:t>
            </a:r>
            <a:r>
              <a:rPr lang="en-US" sz="2000">
                <a:ea typeface="+mj-lt"/>
                <a:cs typeface="+mj-lt"/>
              </a:rPr>
              <a:t> </a:t>
            </a:r>
            <a:r>
              <a:rPr lang="en-US" sz="2000" b="0">
                <a:ea typeface="+mj-lt"/>
                <a:cs typeface="+mj-lt"/>
              </a:rPr>
              <a:t>a combination of </a:t>
            </a:r>
            <a:r>
              <a:rPr lang="en-US" sz="2000">
                <a:ea typeface="+mj-lt"/>
                <a:cs typeface="+mj-lt"/>
              </a:rPr>
              <a:t>all features, 5 best features from X2 and</a:t>
            </a:r>
            <a:r>
              <a:rPr lang="en-US" sz="2000" b="0">
                <a:ea typeface="+mj-lt"/>
                <a:cs typeface="+mj-lt"/>
              </a:rPr>
              <a:t> automatic  weighting of the target class (</a:t>
            </a:r>
            <a:r>
              <a:rPr lang="en-US" sz="2000">
                <a:ea typeface="+mj-lt"/>
                <a:cs typeface="+mj-lt"/>
              </a:rPr>
              <a:t>default payment next month</a:t>
            </a:r>
            <a:r>
              <a:rPr lang="en-US" sz="2000" b="0">
                <a:ea typeface="+mj-lt"/>
                <a:cs typeface="+mj-lt"/>
              </a:rPr>
              <a:t>) was since there are </a:t>
            </a:r>
            <a:r>
              <a:rPr lang="en-US" sz="2000">
                <a:ea typeface="+mj-lt"/>
                <a:cs typeface="+mj-lt"/>
              </a:rPr>
              <a:t>4 times as many subjects with no history of loan default</a:t>
            </a:r>
            <a:r>
              <a:rPr lang="en-US" sz="2000" b="0">
                <a:ea typeface="+mj-lt"/>
                <a:cs typeface="+mj-lt"/>
              </a:rPr>
              <a:t> compared to those with loan defaults</a:t>
            </a:r>
            <a:endParaRPr lang="en-US"/>
          </a:p>
          <a:p>
            <a:pPr marL="342900" indent="-342900">
              <a:spcBef>
                <a:spcPts val="1000"/>
              </a:spcBef>
              <a:buFont typeface="Arial,Sans-Serif"/>
              <a:buChar char="•"/>
            </a:pPr>
            <a:endParaRPr lang="en-US" sz="2000" b="0"/>
          </a:p>
        </p:txBody>
      </p:sp>
      <p:sp>
        <p:nvSpPr>
          <p:cNvPr id="20" name="Rectangle 14">
            <a:extLst>
              <a:ext uri="{FF2B5EF4-FFF2-40B4-BE49-F238E27FC236}">
                <a16:creationId xmlns:a16="http://schemas.microsoft.com/office/drawing/2014/main" id="{A183D605-F0BC-4923-9BAD-8F2204285B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id="{56A488DE-EA7D-E914-E0C9-4B7619341754}"/>
              </a:ext>
            </a:extLst>
          </p:cNvPr>
          <p:cNvPicPr>
            <a:picLocks noChangeAspect="1"/>
          </p:cNvPicPr>
          <p:nvPr/>
        </p:nvPicPr>
        <p:blipFill>
          <a:blip r:embed="rId2"/>
          <a:stretch>
            <a:fillRect/>
          </a:stretch>
        </p:blipFill>
        <p:spPr>
          <a:xfrm>
            <a:off x="5880771" y="1710999"/>
            <a:ext cx="6414819" cy="4397584"/>
          </a:xfrm>
          <a:prstGeom prst="rect">
            <a:avLst/>
          </a:prstGeom>
        </p:spPr>
      </p:pic>
      <p:sp>
        <p:nvSpPr>
          <p:cNvPr id="21" name="Rectangle 16">
            <a:extLst>
              <a:ext uri="{FF2B5EF4-FFF2-40B4-BE49-F238E27FC236}">
                <a16:creationId xmlns:a16="http://schemas.microsoft.com/office/drawing/2014/main" id="{C1A59FC6-29E7-4618-829A-36CC011E5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3616882"/>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6BA423E9-4813-E425-8365-655DC4097E3E}"/>
              </a:ext>
            </a:extLst>
          </p:cNvPr>
          <p:cNvSpPr txBox="1">
            <a:spLocks/>
          </p:cNvSpPr>
          <p:nvPr/>
        </p:nvSpPr>
        <p:spPr>
          <a:xfrm>
            <a:off x="508577" y="830616"/>
            <a:ext cx="5021182" cy="893882"/>
          </a:xfrm>
          <a:prstGeom prst="rect">
            <a:avLst/>
          </a:prstGeom>
        </p:spPr>
        <p:txBody>
          <a:bodyPr vert="horz" lIns="91440" tIns="45720" rIns="91440" bIns="45720" rtlCol="0" anchor="t">
            <a:normAutofit lnSpcReduction="10000"/>
          </a:bodyPr>
          <a:lst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a:lstStyle>
          <a:p>
            <a:r>
              <a:rPr lang="en-US"/>
              <a:t>Methods</a:t>
            </a:r>
          </a:p>
        </p:txBody>
      </p:sp>
    </p:spTree>
    <p:extLst>
      <p:ext uri="{BB962C8B-B14F-4D97-AF65-F5344CB8AC3E}">
        <p14:creationId xmlns:p14="http://schemas.microsoft.com/office/powerpoint/2010/main" val="614923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2">
            <a:extLst>
              <a:ext uri="{FF2B5EF4-FFF2-40B4-BE49-F238E27FC236}">
                <a16:creationId xmlns:a16="http://schemas.microsoft.com/office/drawing/2014/main" id="{BF447FC5-81F5-498F-B253-3D2BBDD2E6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683E06-70ED-1AA7-2F68-1DFED96099BB}"/>
              </a:ext>
            </a:extLst>
          </p:cNvPr>
          <p:cNvSpPr>
            <a:spLocks noGrp="1"/>
          </p:cNvSpPr>
          <p:nvPr>
            <p:ph type="title"/>
          </p:nvPr>
        </p:nvSpPr>
        <p:spPr>
          <a:xfrm>
            <a:off x="227438" y="1613235"/>
            <a:ext cx="11746344" cy="4919694"/>
          </a:xfrm>
        </p:spPr>
        <p:txBody>
          <a:bodyPr anchor="t">
            <a:normAutofit/>
          </a:bodyPr>
          <a:lstStyle/>
          <a:p>
            <a:pPr marL="342900" lvl="1" indent="-342900">
              <a:spcBef>
                <a:spcPts val="1000"/>
              </a:spcBef>
              <a:buFont typeface="Wingdings"/>
              <a:buChar char="q"/>
            </a:pPr>
            <a:r>
              <a:rPr lang="en-US" sz="1600" b="1">
                <a:latin typeface="+mj-lt"/>
                <a:ea typeface="+mj-lt"/>
                <a:cs typeface="+mj-lt"/>
              </a:rPr>
              <a:t>Accuracy:</a:t>
            </a:r>
            <a:r>
              <a:rPr lang="en-US" sz="1600">
                <a:latin typeface="+mj-lt"/>
                <a:ea typeface="+mj-lt"/>
                <a:cs typeface="+mj-lt"/>
              </a:rPr>
              <a:t> “Accuracy represents the number of correctly classified data instances over the total number of data instances” (B, H. N., 2020)</a:t>
            </a:r>
            <a:endParaRPr lang="en-US" sz="1600"/>
          </a:p>
          <a:p>
            <a:pPr marL="342900" lvl="1" indent="-342900">
              <a:spcBef>
                <a:spcPts val="1000"/>
              </a:spcBef>
              <a:buFont typeface="Wingdings"/>
              <a:buChar char="q"/>
            </a:pPr>
            <a:r>
              <a:rPr lang="en-US" sz="1600" b="1">
                <a:latin typeface="+mj-lt"/>
                <a:ea typeface="+mj-lt"/>
                <a:cs typeface="+mj-lt"/>
              </a:rPr>
              <a:t>Precision:</a:t>
            </a:r>
            <a:r>
              <a:rPr lang="en-US" sz="1600">
                <a:latin typeface="+mj-lt"/>
                <a:ea typeface="+mj-lt"/>
                <a:cs typeface="+mj-lt"/>
              </a:rPr>
              <a:t> “Precision talks about how precise/accurate your model is out </a:t>
            </a:r>
            <a:r>
              <a:rPr lang="en-US" sz="1600" b="0">
                <a:latin typeface="+mj-lt"/>
                <a:ea typeface="+mj-lt"/>
                <a:cs typeface="+mj-lt"/>
              </a:rPr>
              <a:t>of </a:t>
            </a:r>
            <a:r>
              <a:rPr lang="en-US" sz="1600">
                <a:latin typeface="+mj-lt"/>
                <a:ea typeface="+mj-lt"/>
                <a:cs typeface="+mj-lt"/>
              </a:rPr>
              <a:t>those predicted positive, how many of them are actual positive.” (B, H. N., 2020)</a:t>
            </a:r>
            <a:endParaRPr lang="en-US" sz="1600"/>
          </a:p>
          <a:p>
            <a:pPr marL="457200" lvl="1" indent="-457200">
              <a:spcBef>
                <a:spcPts val="1000"/>
              </a:spcBef>
              <a:buFont typeface="Wingdings"/>
              <a:buChar char="q"/>
            </a:pPr>
            <a:r>
              <a:rPr lang="en-US" sz="1600" b="1">
                <a:latin typeface="+mj-lt"/>
                <a:ea typeface="+mj-lt"/>
                <a:cs typeface="+mj-lt"/>
              </a:rPr>
              <a:t>Recall: </a:t>
            </a:r>
            <a:r>
              <a:rPr lang="en-US" sz="1600">
                <a:latin typeface="+mj-lt"/>
                <a:ea typeface="+mj-lt"/>
                <a:cs typeface="+mj-lt"/>
              </a:rPr>
              <a:t>“Recall actually calculates how many </a:t>
            </a:r>
            <a:r>
              <a:rPr lang="en-US" sz="1600" b="0">
                <a:latin typeface="+mj-lt"/>
                <a:ea typeface="+mj-lt"/>
                <a:cs typeface="+mj-lt"/>
              </a:rPr>
              <a:t>of the </a:t>
            </a:r>
            <a:r>
              <a:rPr lang="en-US" sz="1600">
                <a:latin typeface="+mj-lt"/>
                <a:ea typeface="+mj-lt"/>
                <a:cs typeface="+mj-lt"/>
              </a:rPr>
              <a:t>Actual Positives our model capture through labeling it as Positive (True Positive).” (B, H. N., 2020)</a:t>
            </a:r>
          </a:p>
          <a:p>
            <a:pPr marL="342900" lvl="1" indent="-342900">
              <a:spcBef>
                <a:spcPts val="1000"/>
              </a:spcBef>
              <a:buFont typeface="Wingdings"/>
              <a:buChar char="q"/>
            </a:pPr>
            <a:r>
              <a:rPr lang="en-US" sz="1600" b="1">
                <a:latin typeface="+mj-lt"/>
                <a:ea typeface="+mj-lt"/>
                <a:cs typeface="+mj-lt"/>
              </a:rPr>
              <a:t>F1 Score: </a:t>
            </a:r>
            <a:r>
              <a:rPr lang="en-US" sz="1600">
                <a:latin typeface="+mj-lt"/>
                <a:ea typeface="+mj-lt"/>
                <a:cs typeface="+mj-lt"/>
              </a:rPr>
              <a:t>“F1-score is a metric which takes into account both precision and recall.” </a:t>
            </a:r>
            <a:r>
              <a:rPr lang="en-US" sz="1600" b="0">
                <a:latin typeface="+mj-lt"/>
                <a:ea typeface="+mj-lt"/>
                <a:cs typeface="+mj-lt"/>
              </a:rPr>
              <a:t>(</a:t>
            </a:r>
            <a:r>
              <a:rPr lang="en-US" sz="1600">
                <a:latin typeface="+mj-lt"/>
                <a:ea typeface="+mj-lt"/>
                <a:cs typeface="+mj-lt"/>
              </a:rPr>
              <a:t>B, H. N., 2020</a:t>
            </a:r>
            <a:r>
              <a:rPr lang="en-US" sz="1600" b="0">
                <a:latin typeface="+mj-lt"/>
                <a:ea typeface="+mj-lt"/>
                <a:cs typeface="+mj-lt"/>
              </a:rPr>
              <a:t>)</a:t>
            </a:r>
            <a:endParaRPr lang="en-US" sz="1600">
              <a:latin typeface="+mj-lt"/>
              <a:ea typeface="+mj-lt"/>
              <a:cs typeface="+mj-lt"/>
            </a:endParaRPr>
          </a:p>
          <a:p>
            <a:pPr marL="342900" lvl="1" indent="-342900">
              <a:spcBef>
                <a:spcPts val="1000"/>
              </a:spcBef>
              <a:buFont typeface="Wingdings"/>
              <a:buChar char="q"/>
            </a:pPr>
            <a:r>
              <a:rPr lang="en-US" sz="1600" b="1">
                <a:latin typeface="+mj-lt"/>
                <a:ea typeface="+mj-lt"/>
                <a:cs typeface="+mj-lt"/>
              </a:rPr>
              <a:t>AUC Score: </a:t>
            </a:r>
            <a:r>
              <a:rPr lang="en-US" sz="1600">
                <a:latin typeface="+mj-lt"/>
                <a:ea typeface="+mj-lt"/>
                <a:cs typeface="+mj-lt"/>
              </a:rPr>
              <a:t>“"So, what area under the ROC curve describes good discrimination? Unfortunately</a:t>
            </a:r>
            <a:r>
              <a:rPr lang="en-US" sz="1600" b="0">
                <a:latin typeface="+mj-lt"/>
                <a:ea typeface="+mj-lt"/>
                <a:cs typeface="+mj-lt"/>
              </a:rPr>
              <a:t> there </a:t>
            </a:r>
            <a:r>
              <a:rPr lang="en-US" sz="1600">
                <a:latin typeface="+mj-lt"/>
                <a:ea typeface="+mj-lt"/>
                <a:cs typeface="+mj-lt"/>
              </a:rPr>
              <a:t>is no "magic" number, only general guidelines. In general, we use the following rule of thumb:</a:t>
            </a:r>
          </a:p>
          <a:p>
            <a:pPr marL="342900" lvl="2" indent="-342900">
              <a:spcBef>
                <a:spcPts val="1000"/>
              </a:spcBef>
              <a:buFont typeface="Wingdings"/>
              <a:buChar char="§"/>
            </a:pPr>
            <a:r>
              <a:rPr lang="en-US" sz="1600">
                <a:latin typeface="+mj-lt"/>
                <a:ea typeface="+mj-lt"/>
                <a:cs typeface="+mj-lt"/>
              </a:rPr>
              <a:t>0.5 = This suggests no discrimination, so we might as well flip a coin.</a:t>
            </a:r>
          </a:p>
          <a:p>
            <a:pPr marL="342900" lvl="2" indent="-342900">
              <a:spcBef>
                <a:spcPts val="1000"/>
              </a:spcBef>
              <a:buFont typeface="Wingdings"/>
              <a:buChar char="§"/>
            </a:pPr>
            <a:r>
              <a:rPr lang="en-US" sz="1600">
                <a:latin typeface="+mj-lt"/>
                <a:ea typeface="+mj-lt"/>
                <a:cs typeface="+mj-lt"/>
              </a:rPr>
              <a:t>0.5-0.7 = We consider this poor discrimination, not much better than a coin toss.</a:t>
            </a:r>
          </a:p>
          <a:p>
            <a:pPr marL="342900" lvl="2" indent="-342900">
              <a:spcBef>
                <a:spcPts val="1000"/>
              </a:spcBef>
              <a:buFont typeface="Wingdings"/>
              <a:buChar char="§"/>
            </a:pPr>
            <a:r>
              <a:rPr lang="en-US" sz="1600">
                <a:latin typeface="+mj-lt"/>
                <a:ea typeface="+mj-lt"/>
                <a:cs typeface="+mj-lt"/>
              </a:rPr>
              <a:t>0.7-0.8 = Acceptable discrimination</a:t>
            </a:r>
          </a:p>
          <a:p>
            <a:pPr marL="342900" lvl="2" indent="-342900">
              <a:spcBef>
                <a:spcPts val="1000"/>
              </a:spcBef>
              <a:buFont typeface="Wingdings"/>
              <a:buChar char="§"/>
            </a:pPr>
            <a:r>
              <a:rPr lang="en-US" sz="1600">
                <a:latin typeface="+mj-lt"/>
                <a:ea typeface="+mj-lt"/>
                <a:cs typeface="+mj-lt"/>
              </a:rPr>
              <a:t>0.8-0.9= Excellent discrimination</a:t>
            </a:r>
          </a:p>
          <a:p>
            <a:pPr marL="342900" lvl="2" indent="-342900">
              <a:spcBef>
                <a:spcPts val="1000"/>
              </a:spcBef>
              <a:buFont typeface="Wingdings"/>
              <a:buChar char="§"/>
            </a:pPr>
            <a:r>
              <a:rPr lang="en-US" sz="1600">
                <a:latin typeface="+mj-lt"/>
                <a:ea typeface="+mj-lt"/>
                <a:cs typeface="+mj-lt"/>
              </a:rPr>
              <a:t>&gt;0.9 = Outstanding discrimination" (Dixon, 2020)</a:t>
            </a:r>
          </a:p>
          <a:p>
            <a:pPr marL="342900" indent="-342900">
              <a:lnSpc>
                <a:spcPct val="90000"/>
              </a:lnSpc>
              <a:spcBef>
                <a:spcPts val="1000"/>
              </a:spcBef>
              <a:buFont typeface="Wingdings"/>
              <a:buChar char="q"/>
            </a:pPr>
            <a:endParaRPr lang="en-US" sz="2000" b="0"/>
          </a:p>
        </p:txBody>
      </p:sp>
      <p:sp>
        <p:nvSpPr>
          <p:cNvPr id="20" name="Rectangle 14">
            <a:extLst>
              <a:ext uri="{FF2B5EF4-FFF2-40B4-BE49-F238E27FC236}">
                <a16:creationId xmlns:a16="http://schemas.microsoft.com/office/drawing/2014/main" id="{A183D605-F0BC-4923-9BAD-8F2204285B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6">
            <a:extLst>
              <a:ext uri="{FF2B5EF4-FFF2-40B4-BE49-F238E27FC236}">
                <a16:creationId xmlns:a16="http://schemas.microsoft.com/office/drawing/2014/main" id="{C1A59FC6-29E7-4618-829A-36CC011E5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3616882"/>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6BA423E9-4813-E425-8365-655DC4097E3E}"/>
              </a:ext>
            </a:extLst>
          </p:cNvPr>
          <p:cNvSpPr txBox="1">
            <a:spLocks/>
          </p:cNvSpPr>
          <p:nvPr/>
        </p:nvSpPr>
        <p:spPr>
          <a:xfrm>
            <a:off x="508577" y="720326"/>
            <a:ext cx="5021182" cy="893882"/>
          </a:xfrm>
          <a:prstGeom prst="rect">
            <a:avLst/>
          </a:prstGeom>
        </p:spPr>
        <p:txBody>
          <a:bodyPr vert="horz" lIns="91440" tIns="45720" rIns="91440" bIns="45720" rtlCol="0" anchor="t">
            <a:normAutofit lnSpcReduction="10000"/>
          </a:bodyPr>
          <a:lst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a:lstStyle>
          <a:p>
            <a:r>
              <a:rPr lang="en-US"/>
              <a:t>Methods</a:t>
            </a:r>
          </a:p>
        </p:txBody>
      </p:sp>
    </p:spTree>
    <p:extLst>
      <p:ext uri="{BB962C8B-B14F-4D97-AF65-F5344CB8AC3E}">
        <p14:creationId xmlns:p14="http://schemas.microsoft.com/office/powerpoint/2010/main" val="2632622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2">
            <a:extLst>
              <a:ext uri="{FF2B5EF4-FFF2-40B4-BE49-F238E27FC236}">
                <a16:creationId xmlns:a16="http://schemas.microsoft.com/office/drawing/2014/main" id="{BF447FC5-81F5-498F-B253-3D2BBDD2E6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683E06-70ED-1AA7-2F68-1DFED96099BB}"/>
              </a:ext>
            </a:extLst>
          </p:cNvPr>
          <p:cNvSpPr>
            <a:spLocks noGrp="1"/>
          </p:cNvSpPr>
          <p:nvPr>
            <p:ph type="title"/>
          </p:nvPr>
        </p:nvSpPr>
        <p:spPr>
          <a:xfrm>
            <a:off x="227438" y="1613235"/>
            <a:ext cx="11746344" cy="4919694"/>
          </a:xfrm>
        </p:spPr>
        <p:txBody>
          <a:bodyPr anchor="t">
            <a:normAutofit/>
          </a:bodyPr>
          <a:lstStyle/>
          <a:p>
            <a:pPr marL="342900" lvl="1" indent="-342900">
              <a:spcBef>
                <a:spcPts val="1000"/>
              </a:spcBef>
              <a:buFont typeface="Wingdings"/>
              <a:buChar char="q"/>
            </a:pPr>
            <a:r>
              <a:rPr lang="en-US" sz="1600" b="1">
                <a:latin typeface="+mj-lt"/>
                <a:ea typeface="+mj-lt"/>
                <a:cs typeface="+mj-lt"/>
              </a:rPr>
              <a:t>Chi- Squared (X2): </a:t>
            </a:r>
            <a:r>
              <a:rPr lang="en-US" sz="1600"/>
              <a:t>When two features are independent, the observed count is close to the expected count, thus we will have smaller Chi-Square value. So high Chi-Square value indicates that the hypothesis of independence is incorrect. In simple words, higher the Chi-Square value the feature is more dependent on the response and it can be selected for model training.</a:t>
            </a:r>
            <a:br>
              <a:rPr lang="en-US" sz="1600" b="1">
                <a:solidFill>
                  <a:srgbClr val="000000"/>
                </a:solidFill>
                <a:latin typeface="Bierstadt"/>
                <a:ea typeface="+mj-lt"/>
                <a:cs typeface="+mj-lt"/>
              </a:rPr>
            </a:br>
            <a:br>
              <a:rPr lang="en-US" sz="1600" b="1">
                <a:solidFill>
                  <a:srgbClr val="000000"/>
                </a:solidFill>
                <a:latin typeface="Bierstadt"/>
                <a:ea typeface="+mj-lt"/>
                <a:cs typeface="+mj-lt"/>
              </a:rPr>
            </a:br>
            <a:r>
              <a:rPr lang="en-US" sz="1600" b="1"/>
              <a:t>The 5 Best Features with the highest X2 value are as follows:</a:t>
            </a:r>
            <a:r>
              <a:rPr lang="en-US" sz="1600"/>
              <a:t> </a:t>
            </a:r>
            <a:br>
              <a:rPr lang="en-US" sz="1600"/>
            </a:br>
            <a:r>
              <a:rPr lang="en-US" sz="1600"/>
              <a:t>LIMIT_BAL</a:t>
            </a:r>
            <a:br>
              <a:rPr lang="en-US" sz="1600">
                <a:solidFill>
                  <a:srgbClr val="000000"/>
                </a:solidFill>
              </a:rPr>
            </a:br>
            <a:r>
              <a:rPr lang="en-US" sz="1600"/>
              <a:t>PAY_AMT1</a:t>
            </a:r>
            <a:br>
              <a:rPr lang="en-US" sz="1600"/>
            </a:br>
            <a:r>
              <a:rPr lang="en-US" sz="1600"/>
              <a:t>PAY_AMT2</a:t>
            </a:r>
            <a:br>
              <a:rPr lang="en-US" sz="1600">
                <a:solidFill>
                  <a:srgbClr val="000000"/>
                </a:solidFill>
              </a:rPr>
            </a:br>
            <a:r>
              <a:rPr lang="en-US" sz="1600"/>
              <a:t>PAY_AMT3</a:t>
            </a:r>
            <a:br>
              <a:rPr lang="en-US" sz="1600">
                <a:solidFill>
                  <a:srgbClr val="000000"/>
                </a:solidFill>
              </a:rPr>
            </a:br>
            <a:r>
              <a:rPr lang="en-US" sz="1600"/>
              <a:t>PAY_AMT5</a:t>
            </a:r>
            <a:endParaRPr lang="en-US" sz="1600" err="1">
              <a:solidFill>
                <a:srgbClr val="000000"/>
              </a:solidFill>
            </a:endParaRPr>
          </a:p>
          <a:p>
            <a:pPr marL="342900" indent="-342900">
              <a:lnSpc>
                <a:spcPct val="90000"/>
              </a:lnSpc>
              <a:spcBef>
                <a:spcPts val="1000"/>
              </a:spcBef>
              <a:buFont typeface="Wingdings"/>
              <a:buChar char="q"/>
            </a:pPr>
            <a:endParaRPr lang="en-US" sz="2000" b="0"/>
          </a:p>
        </p:txBody>
      </p:sp>
      <p:sp>
        <p:nvSpPr>
          <p:cNvPr id="20" name="Rectangle 14">
            <a:extLst>
              <a:ext uri="{FF2B5EF4-FFF2-40B4-BE49-F238E27FC236}">
                <a16:creationId xmlns:a16="http://schemas.microsoft.com/office/drawing/2014/main" id="{A183D605-F0BC-4923-9BAD-8F2204285B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6">
            <a:extLst>
              <a:ext uri="{FF2B5EF4-FFF2-40B4-BE49-F238E27FC236}">
                <a16:creationId xmlns:a16="http://schemas.microsoft.com/office/drawing/2014/main" id="{C1A59FC6-29E7-4618-829A-36CC011E5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3616882"/>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6BA423E9-4813-E425-8365-655DC4097E3E}"/>
              </a:ext>
            </a:extLst>
          </p:cNvPr>
          <p:cNvSpPr txBox="1">
            <a:spLocks/>
          </p:cNvSpPr>
          <p:nvPr/>
        </p:nvSpPr>
        <p:spPr>
          <a:xfrm>
            <a:off x="508577" y="720326"/>
            <a:ext cx="5021182" cy="893882"/>
          </a:xfrm>
          <a:prstGeom prst="rect">
            <a:avLst/>
          </a:prstGeom>
        </p:spPr>
        <p:txBody>
          <a:bodyPr vert="horz" lIns="91440" tIns="45720" rIns="91440" bIns="45720" rtlCol="0" anchor="t">
            <a:normAutofit lnSpcReduction="10000"/>
          </a:bodyPr>
          <a:lst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a:lstStyle>
          <a:p>
            <a:r>
              <a:rPr lang="en-US"/>
              <a:t>Methods</a:t>
            </a:r>
          </a:p>
        </p:txBody>
      </p:sp>
    </p:spTree>
    <p:extLst>
      <p:ext uri="{BB962C8B-B14F-4D97-AF65-F5344CB8AC3E}">
        <p14:creationId xmlns:p14="http://schemas.microsoft.com/office/powerpoint/2010/main" val="2681324206"/>
      </p:ext>
    </p:extLst>
  </p:cSld>
  <p:clrMapOvr>
    <a:masterClrMapping/>
  </p:clrMapOvr>
</p:sld>
</file>

<file path=ppt/theme/theme1.xml><?xml version="1.0" encoding="utf-8"?>
<a:theme xmlns:a="http://schemas.openxmlformats.org/drawingml/2006/main" name="GestaltVTI">
  <a:themeElements>
    <a:clrScheme name="AnalogousFromDarkSeedRightStep">
      <a:dk1>
        <a:srgbClr val="000000"/>
      </a:dk1>
      <a:lt1>
        <a:srgbClr val="FFFFFF"/>
      </a:lt1>
      <a:dk2>
        <a:srgbClr val="1B2F2F"/>
      </a:dk2>
      <a:lt2>
        <a:srgbClr val="F3F0F0"/>
      </a:lt2>
      <a:accent1>
        <a:srgbClr val="45AFAC"/>
      </a:accent1>
      <a:accent2>
        <a:srgbClr val="3B84B1"/>
      </a:accent2>
      <a:accent3>
        <a:srgbClr val="4D65C3"/>
      </a:accent3>
      <a:accent4>
        <a:srgbClr val="5E47B6"/>
      </a:accent4>
      <a:accent5>
        <a:srgbClr val="974DC3"/>
      </a:accent5>
      <a:accent6>
        <a:srgbClr val="B13BAC"/>
      </a:accent6>
      <a:hlink>
        <a:srgbClr val="699832"/>
      </a:hlink>
      <a:folHlink>
        <a:srgbClr val="7F7F7F"/>
      </a:folHlink>
    </a:clrScheme>
    <a:fontScheme name="Bierstad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staltVTI" id="{4F87C71D-53D1-4B71-BF97-FD0EA4B25665}" vid="{A110AFC4-8D8A-4C02-8885-7BA370B379B5}"/>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15</Slides>
  <Notes>0</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GestaltVTI</vt:lpstr>
      <vt:lpstr>Loan Default Prediction for Loan Application  </vt:lpstr>
      <vt:lpstr>Financial Institution Loans in the United States</vt:lpstr>
      <vt:lpstr>Predictive or Related Factors of Loan Defaults</vt:lpstr>
      <vt:lpstr>PowerPoint Presentation</vt:lpstr>
      <vt:lpstr>Discovery</vt:lpstr>
      <vt:lpstr>Discovery</vt:lpstr>
      <vt:lpstr>To determine which loan applicant features are most predictive of loan default, a logistic regression model was created as the prediction is either "Loan Default" or "No Loan Default"  Logistic Regression Models: 2 models using a combination of all features, 5 best features from X2 and automatic  weighting of the target class (default payment next month) was since there are 4 times as many subjects with no history of loan default compared to those with loan defaults </vt:lpstr>
      <vt:lpstr>Accuracy: “Accuracy represents the number of correctly classified data instances over the total number of data instances” (B, H. N., 2020) Precision: “Precision talks about how precise/accurate your model is out of those predicted positive, how many of them are actual positive.” (B, H. N., 2020) Recall: “Recall actually calculates how many of the Actual Positives our model capture through labeling it as Positive (True Positive).” (B, H. N., 2020) F1 Score: “F1-score is a metric which takes into account both precision and recall.” (B, H. N., 2020) AUC Score: “"So, what area under the ROC curve describes good discrimination? Unfortunately there is no "magic" number, only general guidelines. In general, we use the following rule of thumb: 0.5 = This suggests no discrimination, so we might as well flip a coin. 0.5-0.7 = We consider this poor discrimination, not much better than a coin toss. 0.7-0.8 = Acceptable discrimination 0.8-0.9= Excellent discrimination &gt;0.9 = Outstanding discrimination" (Dixon, 2020) </vt:lpstr>
      <vt:lpstr>Chi- Squared (X2): When two features are independent, the observed count is close to the expected count, thus we will have smaller Chi-Square value. So high Chi-Square value indicates that the hypothesis of independence is incorrect. In simple words, higher the Chi-Square value the feature is more dependent on the response and it can be selected for model training.  The 5 Best Features with the highest X2 value are as follows:  LIMIT_BAL PAY_AMT1 PAY_AMT2 PAY_AMT3 PAY_AMT5 </vt:lpstr>
      <vt:lpstr>Results</vt:lpstr>
      <vt:lpstr>Results</vt:lpstr>
      <vt:lpstr>Recommendations</vt:lpstr>
      <vt:lpstr>Recommendations</vt:lpstr>
      <vt:lpstr>Recommendations</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2022-05-25T18:31:21Z</dcterms:created>
  <dcterms:modified xsi:type="dcterms:W3CDTF">2022-12-20T00:42:39Z</dcterms:modified>
</cp:coreProperties>
</file>