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73" r:id="rId5"/>
    <p:sldId id="261" r:id="rId6"/>
    <p:sldId id="274" r:id="rId7"/>
    <p:sldId id="272" r:id="rId8"/>
    <p:sldId id="276" r:id="rId9"/>
    <p:sldId id="277" r:id="rId10"/>
    <p:sldId id="278" r:id="rId11"/>
    <p:sldId id="268" r:id="rId12"/>
    <p:sldId id="275" r:id="rId13"/>
    <p:sldId id="263" r:id="rId14"/>
    <p:sldId id="270"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92DE5-10CA-4FCE-AAAA-A1603573F443}" v="867" dt="2022-05-26T20:21:30.119"/>
    <p1510:client id="{8FBF965B-3497-F268-E20B-803450835091}" v="2509" dt="2022-05-29T22:39:37.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12/19/2022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99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12/19/2022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1360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12/19/2022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65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12/19/2022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5349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12/19/2022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480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12/19/2022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3661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12/19/2022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364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12/19/2022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840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12/19/2022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5342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12/19/2022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474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12/19/2022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66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12/19/2022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5656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BC403BBA-82B5-B7B0-357B-33E9523862AA}"/>
              </a:ext>
            </a:extLst>
          </p:cNvPr>
          <p:cNvPicPr>
            <a:picLocks noChangeAspect="1"/>
          </p:cNvPicPr>
          <p:nvPr/>
        </p:nvPicPr>
        <p:blipFill rotWithShape="1">
          <a:blip r:embed="rId2">
            <a:alphaModFix amt="40000"/>
          </a:blip>
          <a:srcRect t="8893" r="-2" b="681"/>
          <a:stretch/>
        </p:blipFill>
        <p:spPr>
          <a:xfrm>
            <a:off x="-2" y="-2"/>
            <a:ext cx="12192001" cy="6858001"/>
          </a:xfrm>
          <a:prstGeom prst="rect">
            <a:avLst/>
          </a:prstGeom>
        </p:spPr>
      </p:pic>
      <p:sp>
        <p:nvSpPr>
          <p:cNvPr id="2" name="Title 1"/>
          <p:cNvSpPr>
            <a:spLocks noGrp="1"/>
          </p:cNvSpPr>
          <p:nvPr>
            <p:ph type="ctrTitle"/>
          </p:nvPr>
        </p:nvSpPr>
        <p:spPr>
          <a:xfrm>
            <a:off x="517870" y="978408"/>
            <a:ext cx="5021182" cy="2334248"/>
          </a:xfrm>
        </p:spPr>
        <p:txBody>
          <a:bodyPr anchor="t">
            <a:normAutofit/>
          </a:bodyPr>
          <a:lstStyle/>
          <a:p>
            <a:pPr>
              <a:lnSpc>
                <a:spcPct val="90000"/>
              </a:lnSpc>
            </a:pPr>
            <a:r>
              <a:rPr lang="en-US" sz="3000" b="1">
                <a:solidFill>
                  <a:srgbClr val="FFFFFF"/>
                </a:solidFill>
                <a:ea typeface="+mj-lt"/>
                <a:cs typeface="+mj-lt"/>
              </a:rPr>
              <a:t>Risk Factors of Coronary Heart Disease Among the General United States Population</a:t>
            </a:r>
            <a:endParaRPr lang="en-US" sz="3000">
              <a:solidFill>
                <a:srgbClr val="FFFFFF"/>
              </a:solidFill>
              <a:ea typeface="+mj-lt"/>
              <a:cs typeface="+mj-lt"/>
            </a:endParaRPr>
          </a:p>
        </p:txBody>
      </p:sp>
      <p:sp>
        <p:nvSpPr>
          <p:cNvPr id="3" name="Subtitle 2"/>
          <p:cNvSpPr>
            <a:spLocks noGrp="1"/>
          </p:cNvSpPr>
          <p:nvPr>
            <p:ph type="subTitle" idx="1"/>
          </p:nvPr>
        </p:nvSpPr>
        <p:spPr>
          <a:xfrm>
            <a:off x="517870" y="4482450"/>
            <a:ext cx="5040785" cy="1724029"/>
          </a:xfrm>
        </p:spPr>
        <p:txBody>
          <a:bodyPr vert="horz" lIns="91440" tIns="45720" rIns="91440" bIns="45720" rtlCol="0" anchor="t">
            <a:normAutofit/>
          </a:bodyPr>
          <a:lstStyle/>
          <a:p>
            <a:r>
              <a:rPr lang="en-US">
                <a:solidFill>
                  <a:srgbClr val="FFFFFF"/>
                </a:solidFill>
                <a:ea typeface="+mn-lt"/>
                <a:cs typeface="+mn-lt"/>
              </a:rPr>
              <a:t>Katie Adams</a:t>
            </a:r>
          </a:p>
          <a:p>
            <a:r>
              <a:rPr lang="en-US">
                <a:solidFill>
                  <a:srgbClr val="FFFFFF"/>
                </a:solidFill>
                <a:ea typeface="+mn-lt"/>
                <a:cs typeface="+mn-lt"/>
              </a:rPr>
              <a:t>DSC 630 – Predictive Analytics</a:t>
            </a:r>
          </a:p>
          <a:p>
            <a:r>
              <a:rPr lang="en-US">
                <a:solidFill>
                  <a:srgbClr val="FFFFFF"/>
                </a:solidFill>
                <a:ea typeface="+mn-lt"/>
                <a:cs typeface="+mn-lt"/>
              </a:rPr>
              <a:t>Spring 2022</a:t>
            </a:r>
            <a:endParaRPr lang="en-US">
              <a:solidFill>
                <a:srgbClr val="FFFFFF"/>
              </a:solidFill>
            </a:endParaRPr>
          </a:p>
        </p:txBody>
      </p:sp>
      <p:sp>
        <p:nvSpPr>
          <p:cNvPr id="18"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227438" y="1613235"/>
            <a:ext cx="11746344" cy="4919694"/>
          </a:xfrm>
        </p:spPr>
        <p:txBody>
          <a:bodyPr anchor="t">
            <a:normAutofit/>
          </a:bodyPr>
          <a:lstStyle/>
          <a:p>
            <a:pPr marL="342900" lvl="1" indent="-342900">
              <a:spcBef>
                <a:spcPts val="1000"/>
              </a:spcBef>
              <a:buFont typeface="Wingdings"/>
              <a:buChar char="q"/>
            </a:pPr>
            <a:r>
              <a:rPr lang="en-US" sz="1600" b="1" dirty="0">
                <a:latin typeface="+mj-lt"/>
                <a:ea typeface="+mj-lt"/>
                <a:cs typeface="+mj-lt"/>
              </a:rPr>
              <a:t>Chi- Squared (X2): </a:t>
            </a:r>
            <a:r>
              <a:rPr lang="en-US" sz="1600" dirty="0"/>
              <a:t>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a:t>
            </a:r>
            <a:br>
              <a:rPr lang="en-US" sz="1600" b="1" dirty="0">
                <a:solidFill>
                  <a:srgbClr val="000000"/>
                </a:solidFill>
                <a:latin typeface="Bierstadt"/>
                <a:ea typeface="+mj-lt"/>
                <a:cs typeface="+mj-lt"/>
              </a:rPr>
            </a:br>
            <a:br>
              <a:rPr lang="en-US" sz="1600" b="1" dirty="0">
                <a:solidFill>
                  <a:srgbClr val="000000"/>
                </a:solidFill>
                <a:latin typeface="Bierstadt"/>
                <a:ea typeface="+mj-lt"/>
                <a:cs typeface="+mj-lt"/>
              </a:rPr>
            </a:br>
            <a:r>
              <a:rPr lang="en-US" sz="1600" b="1" dirty="0"/>
              <a:t>The 5 Best Features with the highest X2 value are as follows:</a:t>
            </a:r>
            <a:r>
              <a:rPr lang="en-US" sz="1600" dirty="0"/>
              <a:t> </a:t>
            </a:r>
            <a:br>
              <a:rPr lang="en-US" sz="1600" dirty="0"/>
            </a:br>
            <a:r>
              <a:rPr lang="en-US" sz="1600" dirty="0" err="1"/>
              <a:t>PhysicalHealth</a:t>
            </a:r>
            <a:br>
              <a:rPr lang="en-US" sz="1600" dirty="0"/>
            </a:br>
            <a:r>
              <a:rPr lang="en-US" sz="1600" dirty="0" err="1"/>
              <a:t>Stroke_Yes</a:t>
            </a:r>
            <a:br>
              <a:rPr lang="en-US" sz="1600" dirty="0">
                <a:solidFill>
                  <a:srgbClr val="000000"/>
                </a:solidFill>
              </a:rPr>
            </a:br>
            <a:r>
              <a:rPr lang="en-US" sz="1600" dirty="0" err="1"/>
              <a:t>DiffWalking_Yes</a:t>
            </a:r>
            <a:br>
              <a:rPr lang="en-US" sz="1600" dirty="0">
                <a:solidFill>
                  <a:srgbClr val="000000"/>
                </a:solidFill>
              </a:rPr>
            </a:br>
            <a:r>
              <a:rPr lang="en-US" sz="1600" dirty="0" err="1"/>
              <a:t>Diabetic_Yes</a:t>
            </a:r>
            <a:br>
              <a:rPr lang="en-US" sz="1600" dirty="0">
                <a:solidFill>
                  <a:srgbClr val="000000"/>
                </a:solidFill>
              </a:rPr>
            </a:br>
            <a:r>
              <a:rPr lang="en-US" sz="1600" dirty="0" err="1"/>
              <a:t>GenHealth_Poor</a:t>
            </a:r>
            <a:endParaRPr lang="en-US" sz="1600" dirty="0" err="1">
              <a:solidFill>
                <a:srgbClr val="000000"/>
              </a:solidFill>
            </a:endParaRPr>
          </a:p>
          <a:p>
            <a:pPr marL="342900" indent="-342900">
              <a:lnSpc>
                <a:spcPct val="90000"/>
              </a:lnSpc>
              <a:spcBef>
                <a:spcPts val="1000"/>
              </a:spcBef>
              <a:buFont typeface="Wingdings"/>
              <a:buChar char="q"/>
            </a:pPr>
            <a:endParaRPr lang="en-US" sz="2000" b="0" dirty="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72032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Methods</a:t>
            </a:r>
          </a:p>
        </p:txBody>
      </p:sp>
    </p:spTree>
    <p:extLst>
      <p:ext uri="{BB962C8B-B14F-4D97-AF65-F5344CB8AC3E}">
        <p14:creationId xmlns:p14="http://schemas.microsoft.com/office/powerpoint/2010/main" val="268132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91A4D6-3D27-7499-B920-2A084DD50C04}"/>
              </a:ext>
            </a:extLst>
          </p:cNvPr>
          <p:cNvSpPr>
            <a:spLocks noGrp="1"/>
          </p:cNvSpPr>
          <p:nvPr>
            <p:ph type="title"/>
          </p:nvPr>
        </p:nvSpPr>
        <p:spPr>
          <a:xfrm>
            <a:off x="345489" y="655318"/>
            <a:ext cx="6134204" cy="841304"/>
          </a:xfrm>
        </p:spPr>
        <p:txBody>
          <a:bodyPr>
            <a:normAutofit fontScale="90000"/>
          </a:bodyPr>
          <a:lstStyle/>
          <a:p>
            <a:r>
              <a:rPr lang="en-US" dirty="0"/>
              <a:t>Results</a:t>
            </a:r>
          </a:p>
        </p:txBody>
      </p:sp>
      <p:sp>
        <p:nvSpPr>
          <p:cNvPr id="25"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60FB8E-918E-01B3-0119-4FF889EA07C9}"/>
              </a:ext>
            </a:extLst>
          </p:cNvPr>
          <p:cNvSpPr>
            <a:spLocks noGrp="1"/>
          </p:cNvSpPr>
          <p:nvPr>
            <p:ph idx="1"/>
          </p:nvPr>
        </p:nvSpPr>
        <p:spPr>
          <a:xfrm>
            <a:off x="143740" y="1422612"/>
            <a:ext cx="11588519" cy="4570371"/>
          </a:xfrm>
        </p:spPr>
        <p:txBody>
          <a:bodyPr vert="horz" lIns="91440" tIns="45720" rIns="91440" bIns="45720" rtlCol="0" anchor="t">
            <a:normAutofit fontScale="92500" lnSpcReduction="10000"/>
          </a:bodyPr>
          <a:lstStyle/>
          <a:p>
            <a:pPr marL="342900" indent="-342900">
              <a:lnSpc>
                <a:spcPct val="100000"/>
              </a:lnSpc>
              <a:buFont typeface="Wingdings" panose="020B0604020202020204" pitchFamily="34" charset="0"/>
              <a:buChar char="q"/>
            </a:pPr>
            <a:r>
              <a:rPr lang="en-US" sz="1800" b="1" dirty="0">
                <a:ea typeface="+mn-lt"/>
                <a:cs typeface="+mn-lt"/>
              </a:rPr>
              <a:t>The 2 Decision Tree models with all 37 features and the 5 best features should not be selected as our model</a:t>
            </a:r>
            <a:r>
              <a:rPr lang="en-US" sz="1800" dirty="0">
                <a:ea typeface="+mn-lt"/>
                <a:cs typeface="+mn-lt"/>
              </a:rPr>
              <a:t> as their AUC scores (0.59) was less than that of the Logistic Regression Models, and overall, is not much better than random chance (0.5)</a:t>
            </a:r>
            <a:endParaRPr lang="en-US" sz="1800"/>
          </a:p>
          <a:p>
            <a:pPr marL="342900" indent="-342900">
              <a:lnSpc>
                <a:spcPct val="100000"/>
              </a:lnSpc>
              <a:buFont typeface="Wingdings" panose="020B0604020202020204" pitchFamily="34" charset="0"/>
              <a:buChar char="q"/>
            </a:pPr>
            <a:r>
              <a:rPr lang="en-US" sz="1800" b="1" dirty="0">
                <a:ea typeface="+mn-lt"/>
                <a:cs typeface="+mn-lt"/>
              </a:rPr>
              <a:t>The 3 Logistic Regression Models with no class balancing should not be selected as our model</a:t>
            </a:r>
            <a:r>
              <a:rPr lang="en-US" sz="1800" dirty="0">
                <a:ea typeface="+mn-lt"/>
                <a:cs typeface="+mn-lt"/>
              </a:rPr>
              <a:t> because their F1 score for minority class (Yes - heart disease) is low due to the class imbalance of the target variable </a:t>
            </a:r>
          </a:p>
          <a:p>
            <a:pPr marL="342900" indent="-342900">
              <a:lnSpc>
                <a:spcPct val="100000"/>
              </a:lnSpc>
              <a:buFont typeface="Wingdings" panose="020B0604020202020204" pitchFamily="34" charset="0"/>
              <a:buChar char="q"/>
            </a:pPr>
            <a:r>
              <a:rPr lang="en-US" sz="1800" b="1" dirty="0">
                <a:ea typeface="+mn-lt"/>
                <a:cs typeface="+mn-lt"/>
              </a:rPr>
              <a:t>The 1 Logistic Regression Model with automatic class balancing should not be selected as our model </a:t>
            </a:r>
            <a:r>
              <a:rPr lang="en-US" sz="1800" dirty="0">
                <a:ea typeface="+mn-lt"/>
                <a:cs typeface="+mn-lt"/>
              </a:rPr>
              <a:t>because the accuracy lowered to 75% </a:t>
            </a:r>
          </a:p>
          <a:p>
            <a:pPr marL="342900" indent="-342900">
              <a:lnSpc>
                <a:spcPct val="100000"/>
              </a:lnSpc>
              <a:buFont typeface="Wingdings" panose="020B0604020202020204" pitchFamily="34" charset="0"/>
              <a:buChar char="q"/>
            </a:pPr>
            <a:r>
              <a:rPr lang="en-US" sz="1800" b="1" dirty="0">
                <a:ea typeface="+mn-lt"/>
                <a:cs typeface="+mn-lt"/>
              </a:rPr>
              <a:t>The 3 Logistic Regression Models with manual class balancing should be selected as our model </a:t>
            </a:r>
            <a:r>
              <a:rPr lang="en-US" sz="1800" dirty="0">
                <a:ea typeface="+mn-lt"/>
                <a:cs typeface="+mn-lt"/>
              </a:rPr>
              <a:t>because their accuracy, precision, recall, F1 and AUC scores were all acceptable, including the F1 score for the minority class (Yes- heart disease)</a:t>
            </a:r>
            <a:endParaRPr lang="en-US"/>
          </a:p>
          <a:p>
            <a:pPr marL="342900" indent="-342900">
              <a:lnSpc>
                <a:spcPct val="100000"/>
              </a:lnSpc>
              <a:buFont typeface="Wingdings" panose="020B0604020202020204" pitchFamily="34" charset="0"/>
              <a:buChar char="q"/>
            </a:pPr>
            <a:r>
              <a:rPr lang="en-US" sz="1800" dirty="0">
                <a:ea typeface="+mn-lt"/>
                <a:cs typeface="+mn-lt"/>
              </a:rPr>
              <a:t>Although the manual class balancing Logistic Regression Models had relatively the same performance, the fact that the </a:t>
            </a:r>
            <a:r>
              <a:rPr lang="en-US" sz="1800" b="1" dirty="0">
                <a:ea typeface="+mn-lt"/>
                <a:cs typeface="+mn-lt"/>
              </a:rPr>
              <a:t>5 best features from X2 did relatively the same as both all 37 features and PCA (34 features) lends itself to show that these 5 best features (</a:t>
            </a:r>
            <a:r>
              <a:rPr lang="en-US" sz="1800" b="1" dirty="0" err="1">
                <a:ea typeface="+mn-lt"/>
                <a:cs typeface="+mn-lt"/>
              </a:rPr>
              <a:t>PhysicalHealth</a:t>
            </a:r>
            <a:r>
              <a:rPr lang="en-US" sz="1800" b="1" dirty="0">
                <a:ea typeface="+mn-lt"/>
                <a:cs typeface="+mn-lt"/>
              </a:rPr>
              <a:t>, </a:t>
            </a:r>
            <a:r>
              <a:rPr lang="en-US" sz="1800" b="1" dirty="0" err="1">
                <a:ea typeface="+mn-lt"/>
                <a:cs typeface="+mn-lt"/>
              </a:rPr>
              <a:t>Stroke_Yes</a:t>
            </a:r>
            <a:r>
              <a:rPr lang="en-US" sz="1800" b="1" dirty="0">
                <a:ea typeface="+mn-lt"/>
                <a:cs typeface="+mn-lt"/>
              </a:rPr>
              <a:t>, </a:t>
            </a:r>
            <a:r>
              <a:rPr lang="en-US" sz="1800" b="1" dirty="0" err="1">
                <a:ea typeface="+mn-lt"/>
                <a:cs typeface="+mn-lt"/>
              </a:rPr>
              <a:t>DiffWalking_Yes</a:t>
            </a:r>
            <a:r>
              <a:rPr lang="en-US" sz="1800" b="1" dirty="0">
                <a:ea typeface="+mn-lt"/>
                <a:cs typeface="+mn-lt"/>
              </a:rPr>
              <a:t>, </a:t>
            </a:r>
            <a:r>
              <a:rPr lang="en-US" sz="1800" b="1" dirty="0" err="1">
                <a:ea typeface="+mn-lt"/>
                <a:cs typeface="+mn-lt"/>
              </a:rPr>
              <a:t>Diabetic_Yes</a:t>
            </a:r>
            <a:r>
              <a:rPr lang="en-US" sz="1800" b="1" dirty="0">
                <a:ea typeface="+mn-lt"/>
                <a:cs typeface="+mn-lt"/>
              </a:rPr>
              <a:t>, </a:t>
            </a:r>
            <a:r>
              <a:rPr lang="en-US" sz="1800" b="1" dirty="0" err="1">
                <a:ea typeface="+mn-lt"/>
                <a:cs typeface="+mn-lt"/>
              </a:rPr>
              <a:t>GenHealth_Poor</a:t>
            </a:r>
            <a:r>
              <a:rPr lang="en-US" sz="1800" b="1" dirty="0">
                <a:ea typeface="+mn-lt"/>
                <a:cs typeface="+mn-lt"/>
              </a:rPr>
              <a:t>) have a bigger impact on the target variable (</a:t>
            </a:r>
            <a:r>
              <a:rPr lang="en-US" sz="1800" b="1" dirty="0" err="1">
                <a:ea typeface="+mn-lt"/>
                <a:cs typeface="+mn-lt"/>
              </a:rPr>
              <a:t>HeartDisease</a:t>
            </a:r>
            <a:r>
              <a:rPr lang="en-US" sz="1800" b="1" dirty="0">
                <a:ea typeface="+mn-lt"/>
                <a:cs typeface="+mn-lt"/>
              </a:rPr>
              <a:t>)</a:t>
            </a:r>
            <a:r>
              <a:rPr lang="en-US" sz="1800" dirty="0">
                <a:ea typeface="+mn-lt"/>
                <a:cs typeface="+mn-lt"/>
              </a:rPr>
              <a:t> than any of the other variables combined</a:t>
            </a:r>
            <a:endParaRPr lang="en-US"/>
          </a:p>
          <a:p>
            <a:pPr marL="342900" indent="-342900">
              <a:lnSpc>
                <a:spcPct val="100000"/>
              </a:lnSpc>
              <a:buFont typeface="Wingdings" panose="020B0604020202020204" pitchFamily="34" charset="0"/>
              <a:buChar char="q"/>
            </a:pPr>
            <a:r>
              <a:rPr lang="en-US" sz="1800" b="1" dirty="0"/>
              <a:t>The Logistic Regression Model with manual classing balancing using 5 best features from X2 should be selected as our model of choice</a:t>
            </a:r>
          </a:p>
        </p:txBody>
      </p:sp>
      <p:sp>
        <p:nvSpPr>
          <p:cNvPr id="26"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94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91A4D6-3D27-7499-B920-2A084DD50C04}"/>
              </a:ext>
            </a:extLst>
          </p:cNvPr>
          <p:cNvSpPr>
            <a:spLocks noGrp="1"/>
          </p:cNvSpPr>
          <p:nvPr>
            <p:ph type="title"/>
          </p:nvPr>
        </p:nvSpPr>
        <p:spPr>
          <a:xfrm>
            <a:off x="265278" y="254266"/>
            <a:ext cx="6134204" cy="731015"/>
          </a:xfrm>
        </p:spPr>
        <p:txBody>
          <a:bodyPr>
            <a:normAutofit fontScale="90000"/>
          </a:bodyPr>
          <a:lstStyle/>
          <a:p>
            <a:r>
              <a:rPr lang="en-US" dirty="0"/>
              <a:t>Results</a:t>
            </a:r>
          </a:p>
        </p:txBody>
      </p:sp>
      <p:sp>
        <p:nvSpPr>
          <p:cNvPr id="25"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9ED10C3-FC63-AD8F-FB21-01FF75EE3E6C}"/>
              </a:ext>
            </a:extLst>
          </p:cNvPr>
          <p:cNvGraphicFramePr>
            <a:graphicFrameLocks noGrp="1"/>
          </p:cNvGraphicFramePr>
          <p:nvPr>
            <p:extLst>
              <p:ext uri="{D42A27DB-BD31-4B8C-83A1-F6EECF244321}">
                <p14:modId xmlns:p14="http://schemas.microsoft.com/office/powerpoint/2010/main" val="949769676"/>
              </p:ext>
            </p:extLst>
          </p:nvPr>
        </p:nvGraphicFramePr>
        <p:xfrm>
          <a:off x="314198" y="1025638"/>
          <a:ext cx="11419294" cy="5717231"/>
        </p:xfrm>
        <a:graphic>
          <a:graphicData uri="http://schemas.openxmlformats.org/drawingml/2006/table">
            <a:tbl>
              <a:tblPr firstRow="1" bandRow="1">
                <a:tableStyleId>{5C22544A-7EE6-4342-B048-85BDC9FD1C3A}</a:tableStyleId>
              </a:tblPr>
              <a:tblGrid>
                <a:gridCol w="4395180">
                  <a:extLst>
                    <a:ext uri="{9D8B030D-6E8A-4147-A177-3AD203B41FA5}">
                      <a16:colId xmlns:a16="http://schemas.microsoft.com/office/drawing/2014/main" val="3694617394"/>
                    </a:ext>
                  </a:extLst>
                </a:gridCol>
                <a:gridCol w="1740895">
                  <a:extLst>
                    <a:ext uri="{9D8B030D-6E8A-4147-A177-3AD203B41FA5}">
                      <a16:colId xmlns:a16="http://schemas.microsoft.com/office/drawing/2014/main" val="1170358623"/>
                    </a:ext>
                  </a:extLst>
                </a:gridCol>
                <a:gridCol w="2071820">
                  <a:extLst>
                    <a:ext uri="{9D8B030D-6E8A-4147-A177-3AD203B41FA5}">
                      <a16:colId xmlns:a16="http://schemas.microsoft.com/office/drawing/2014/main" val="815447468"/>
                    </a:ext>
                  </a:extLst>
                </a:gridCol>
                <a:gridCol w="2071820">
                  <a:extLst>
                    <a:ext uri="{9D8B030D-6E8A-4147-A177-3AD203B41FA5}">
                      <a16:colId xmlns:a16="http://schemas.microsoft.com/office/drawing/2014/main" val="4011146041"/>
                    </a:ext>
                  </a:extLst>
                </a:gridCol>
                <a:gridCol w="1139579">
                  <a:extLst>
                    <a:ext uri="{9D8B030D-6E8A-4147-A177-3AD203B41FA5}">
                      <a16:colId xmlns:a16="http://schemas.microsoft.com/office/drawing/2014/main" val="3377869555"/>
                    </a:ext>
                  </a:extLst>
                </a:gridCol>
              </a:tblGrid>
              <a:tr h="360140">
                <a:tc>
                  <a:txBody>
                    <a:bodyPr/>
                    <a:lstStyle/>
                    <a:p>
                      <a:pPr algn="ctr" rtl="0" fontAlgn="base"/>
                      <a:r>
                        <a:rPr lang="en-US" sz="1400" dirty="0">
                          <a:effectLst/>
                        </a:rPr>
                        <a:t>Model </a:t>
                      </a:r>
                    </a:p>
                  </a:txBody>
                  <a:tcPr marL="52995" marR="52995" marT="26497" marB="26497"/>
                </a:tc>
                <a:tc>
                  <a:txBody>
                    <a:bodyPr/>
                    <a:lstStyle/>
                    <a:p>
                      <a:pPr algn="ctr" rtl="0" fontAlgn="base"/>
                      <a:r>
                        <a:rPr lang="en-US" sz="1400" dirty="0">
                          <a:effectLst/>
                        </a:rPr>
                        <a:t>Accuracy </a:t>
                      </a:r>
                    </a:p>
                  </a:txBody>
                  <a:tcPr marL="52995" marR="52995" marT="26497" marB="26497"/>
                </a:tc>
                <a:tc>
                  <a:txBody>
                    <a:bodyPr/>
                    <a:lstStyle/>
                    <a:p>
                      <a:pPr algn="ctr" rtl="0" fontAlgn="base"/>
                      <a:r>
                        <a:rPr lang="en-US" sz="1400" dirty="0">
                          <a:effectLst/>
                        </a:rPr>
                        <a:t>F1 Score (Yes-Heart Disease) </a:t>
                      </a:r>
                    </a:p>
                  </a:txBody>
                  <a:tcPr marL="52995" marR="52995" marT="26497" marB="26497"/>
                </a:tc>
                <a:tc>
                  <a:txBody>
                    <a:bodyPr/>
                    <a:lstStyle/>
                    <a:p>
                      <a:pPr algn="ctr" rtl="0" fontAlgn="base"/>
                      <a:r>
                        <a:rPr lang="en-US" sz="1400" dirty="0">
                          <a:effectLst/>
                        </a:rPr>
                        <a:t>F1 Score (No-Heart Disease) </a:t>
                      </a:r>
                    </a:p>
                  </a:txBody>
                  <a:tcPr marL="52995" marR="52995" marT="26497" marB="26497"/>
                </a:tc>
                <a:tc>
                  <a:txBody>
                    <a:bodyPr/>
                    <a:lstStyle/>
                    <a:p>
                      <a:pPr algn="ctr" rtl="0" fontAlgn="base"/>
                      <a:r>
                        <a:rPr lang="en-US" sz="1400" dirty="0">
                          <a:effectLst/>
                        </a:rPr>
                        <a:t>AUC Score </a:t>
                      </a:r>
                    </a:p>
                  </a:txBody>
                  <a:tcPr marL="52995" marR="52995" marT="26497" marB="26497"/>
                </a:tc>
                <a:extLst>
                  <a:ext uri="{0D108BD9-81ED-4DB2-BD59-A6C34878D82A}">
                    <a16:rowId xmlns:a16="http://schemas.microsoft.com/office/drawing/2014/main" val="3511804657"/>
                  </a:ext>
                </a:extLst>
              </a:tr>
              <a:tr h="360140">
                <a:tc>
                  <a:txBody>
                    <a:bodyPr/>
                    <a:lstStyle/>
                    <a:p>
                      <a:pPr rtl="0" fontAlgn="base"/>
                      <a:r>
                        <a:rPr lang="en-US" sz="1400" b="1" dirty="0">
                          <a:effectLst/>
                        </a:rPr>
                        <a:t>Decision Tree Classifier </a:t>
                      </a:r>
                    </a:p>
                    <a:p>
                      <a:pPr rtl="0" fontAlgn="base"/>
                      <a:r>
                        <a:rPr lang="en-US" sz="1400" b="1" dirty="0">
                          <a:effectLst/>
                        </a:rPr>
                        <a:t>- All 37 features </a:t>
                      </a:r>
                    </a:p>
                  </a:txBody>
                  <a:tcPr marL="52995" marR="52995" marT="26497" marB="26497"/>
                </a:tc>
                <a:tc>
                  <a:txBody>
                    <a:bodyPr/>
                    <a:lstStyle/>
                    <a:p>
                      <a:pPr algn="ctr" rtl="0" fontAlgn="base"/>
                      <a:r>
                        <a:rPr lang="en-US" sz="1600" dirty="0">
                          <a:effectLst/>
                        </a:rPr>
                        <a:t>86.44% </a:t>
                      </a:r>
                    </a:p>
                  </a:txBody>
                  <a:tcPr marL="52995" marR="52995" marT="26497" marB="26497"/>
                </a:tc>
                <a:tc>
                  <a:txBody>
                    <a:bodyPr/>
                    <a:lstStyle/>
                    <a:p>
                      <a:pPr algn="ctr" rtl="0" fontAlgn="base"/>
                      <a:r>
                        <a:rPr lang="en-US" sz="1600" dirty="0">
                          <a:effectLst/>
                        </a:rPr>
                        <a:t>0.250 </a:t>
                      </a:r>
                    </a:p>
                  </a:txBody>
                  <a:tcPr marL="52995" marR="52995" marT="26497" marB="26497"/>
                </a:tc>
                <a:tc>
                  <a:txBody>
                    <a:bodyPr/>
                    <a:lstStyle/>
                    <a:p>
                      <a:pPr algn="ctr" rtl="0" fontAlgn="base"/>
                      <a:r>
                        <a:rPr lang="en-US" sz="1600" dirty="0">
                          <a:effectLst/>
                        </a:rPr>
                        <a:t>0.925 </a:t>
                      </a:r>
                    </a:p>
                  </a:txBody>
                  <a:tcPr marL="52995" marR="52995" marT="26497" marB="26497"/>
                </a:tc>
                <a:tc>
                  <a:txBody>
                    <a:bodyPr/>
                    <a:lstStyle/>
                    <a:p>
                      <a:pPr algn="ctr" rtl="0" fontAlgn="base"/>
                      <a:r>
                        <a:rPr lang="en-US" sz="1600" dirty="0">
                          <a:effectLst/>
                        </a:rPr>
                        <a:t>0.59 </a:t>
                      </a:r>
                    </a:p>
                  </a:txBody>
                  <a:tcPr marL="52995" marR="52995" marT="26497" marB="26497"/>
                </a:tc>
                <a:extLst>
                  <a:ext uri="{0D108BD9-81ED-4DB2-BD59-A6C34878D82A}">
                    <a16:rowId xmlns:a16="http://schemas.microsoft.com/office/drawing/2014/main" val="3082331656"/>
                  </a:ext>
                </a:extLst>
              </a:tr>
              <a:tr h="360140">
                <a:tc>
                  <a:txBody>
                    <a:bodyPr/>
                    <a:lstStyle/>
                    <a:p>
                      <a:pPr rtl="0" fontAlgn="base"/>
                      <a:r>
                        <a:rPr lang="en-US" sz="1400" b="1" dirty="0">
                          <a:effectLst/>
                        </a:rPr>
                        <a:t>Decision Tree Classifier  </a:t>
                      </a:r>
                    </a:p>
                    <a:p>
                      <a:pPr rtl="0" fontAlgn="base"/>
                      <a:r>
                        <a:rPr lang="en-US" sz="1400" b="1" dirty="0">
                          <a:effectLst/>
                        </a:rPr>
                        <a:t>- 5 Best Features using X2 </a:t>
                      </a:r>
                    </a:p>
                  </a:txBody>
                  <a:tcPr marL="52995" marR="52995" marT="26497" marB="26497"/>
                </a:tc>
                <a:tc>
                  <a:txBody>
                    <a:bodyPr/>
                    <a:lstStyle/>
                    <a:p>
                      <a:pPr algn="ctr" rtl="0" fontAlgn="base"/>
                      <a:r>
                        <a:rPr lang="en-US" sz="1600" dirty="0">
                          <a:effectLst/>
                        </a:rPr>
                        <a:t>91.5% </a:t>
                      </a:r>
                    </a:p>
                  </a:txBody>
                  <a:tcPr marL="52995" marR="52995" marT="26497" marB="26497"/>
                </a:tc>
                <a:tc>
                  <a:txBody>
                    <a:bodyPr/>
                    <a:lstStyle/>
                    <a:p>
                      <a:pPr algn="ctr" rtl="0" fontAlgn="base"/>
                      <a:r>
                        <a:rPr lang="en-US" sz="1600" dirty="0">
                          <a:effectLst/>
                        </a:rPr>
                        <a:t>0.060 </a:t>
                      </a:r>
                    </a:p>
                  </a:txBody>
                  <a:tcPr marL="52995" marR="52995" marT="26497" marB="26497"/>
                </a:tc>
                <a:tc>
                  <a:txBody>
                    <a:bodyPr/>
                    <a:lstStyle/>
                    <a:p>
                      <a:pPr algn="ctr" rtl="0" fontAlgn="base"/>
                      <a:r>
                        <a:rPr lang="en-US" sz="1600" dirty="0">
                          <a:effectLst/>
                        </a:rPr>
                        <a:t>0.955 </a:t>
                      </a:r>
                    </a:p>
                  </a:txBody>
                  <a:tcPr marL="52995" marR="52995" marT="26497" marB="26497"/>
                </a:tc>
                <a:tc>
                  <a:txBody>
                    <a:bodyPr/>
                    <a:lstStyle/>
                    <a:p>
                      <a:pPr algn="ctr" rtl="0" fontAlgn="base"/>
                      <a:r>
                        <a:rPr lang="en-US" sz="1600" dirty="0">
                          <a:effectLst/>
                        </a:rPr>
                        <a:t>0.59 </a:t>
                      </a:r>
                    </a:p>
                  </a:txBody>
                  <a:tcPr marL="52995" marR="52995" marT="26497" marB="26497"/>
                </a:tc>
                <a:extLst>
                  <a:ext uri="{0D108BD9-81ED-4DB2-BD59-A6C34878D82A}">
                    <a16:rowId xmlns:a16="http://schemas.microsoft.com/office/drawing/2014/main" val="2868403911"/>
                  </a:ext>
                </a:extLst>
              </a:tr>
              <a:tr h="485405">
                <a:tc>
                  <a:txBody>
                    <a:bodyPr/>
                    <a:lstStyle/>
                    <a:p>
                      <a:pPr rtl="0" fontAlgn="base"/>
                      <a:r>
                        <a:rPr lang="en-US" sz="1400" b="1" dirty="0">
                          <a:effectLst/>
                        </a:rPr>
                        <a:t>Logisitic Regression </a:t>
                      </a:r>
                    </a:p>
                    <a:p>
                      <a:pPr rtl="0" fontAlgn="base"/>
                      <a:r>
                        <a:rPr lang="en-US" sz="1400" b="1" dirty="0">
                          <a:effectLst/>
                        </a:rPr>
                        <a:t>- No class weighting using PCA (34 features) </a:t>
                      </a:r>
                    </a:p>
                  </a:txBody>
                  <a:tcPr marL="52995" marR="52995" marT="26497" marB="26497"/>
                </a:tc>
                <a:tc>
                  <a:txBody>
                    <a:bodyPr/>
                    <a:lstStyle/>
                    <a:p>
                      <a:pPr algn="ctr" rtl="0" fontAlgn="base"/>
                      <a:r>
                        <a:rPr lang="en-US" sz="1600" dirty="0">
                          <a:effectLst/>
                        </a:rPr>
                        <a:t>91.53% </a:t>
                      </a:r>
                    </a:p>
                  </a:txBody>
                  <a:tcPr marL="52995" marR="52995" marT="26497" marB="26497"/>
                </a:tc>
                <a:tc>
                  <a:txBody>
                    <a:bodyPr/>
                    <a:lstStyle/>
                    <a:p>
                      <a:pPr algn="ctr" rtl="0" fontAlgn="base"/>
                      <a:r>
                        <a:rPr lang="en-US" sz="1600" dirty="0">
                          <a:effectLst/>
                        </a:rPr>
                        <a:t>0.171 </a:t>
                      </a:r>
                    </a:p>
                  </a:txBody>
                  <a:tcPr marL="52995" marR="52995" marT="26497" marB="26497"/>
                </a:tc>
                <a:tc>
                  <a:txBody>
                    <a:bodyPr/>
                    <a:lstStyle/>
                    <a:p>
                      <a:pPr algn="ctr" rtl="0" fontAlgn="base"/>
                      <a:r>
                        <a:rPr lang="en-US" sz="1600" dirty="0">
                          <a:effectLst/>
                        </a:rPr>
                        <a:t>0.955 </a:t>
                      </a:r>
                    </a:p>
                  </a:txBody>
                  <a:tcPr marL="52995" marR="52995" marT="26497" marB="26497"/>
                </a:tc>
                <a:tc>
                  <a:txBody>
                    <a:bodyPr/>
                    <a:lstStyle/>
                    <a:p>
                      <a:pPr algn="ctr" rtl="0" fontAlgn="base"/>
                      <a:r>
                        <a:rPr lang="en-US" sz="1600" dirty="0">
                          <a:effectLst/>
                        </a:rPr>
                        <a:t>0.83 </a:t>
                      </a:r>
                    </a:p>
                  </a:txBody>
                  <a:tcPr marL="52995" marR="52995" marT="26497" marB="26497"/>
                </a:tc>
                <a:extLst>
                  <a:ext uri="{0D108BD9-81ED-4DB2-BD59-A6C34878D82A}">
                    <a16:rowId xmlns:a16="http://schemas.microsoft.com/office/drawing/2014/main" val="3971538938"/>
                  </a:ext>
                </a:extLst>
              </a:tr>
              <a:tr h="360140">
                <a:tc>
                  <a:txBody>
                    <a:bodyPr/>
                    <a:lstStyle/>
                    <a:p>
                      <a:pPr rtl="0" fontAlgn="base"/>
                      <a:r>
                        <a:rPr lang="en-US" sz="1400" b="1" dirty="0">
                          <a:effectLst/>
                        </a:rPr>
                        <a:t>Logistic Regression  </a:t>
                      </a:r>
                    </a:p>
                    <a:p>
                      <a:pPr rtl="0" fontAlgn="base"/>
                      <a:r>
                        <a:rPr lang="en-US" sz="1400" b="1" dirty="0">
                          <a:effectLst/>
                        </a:rPr>
                        <a:t>- No class weighing using all 37 features </a:t>
                      </a:r>
                    </a:p>
                  </a:txBody>
                  <a:tcPr marL="52995" marR="52995" marT="26497" marB="26497"/>
                </a:tc>
                <a:tc>
                  <a:txBody>
                    <a:bodyPr/>
                    <a:lstStyle/>
                    <a:p>
                      <a:pPr algn="ctr" rtl="0" fontAlgn="base"/>
                      <a:r>
                        <a:rPr lang="en-US" sz="1600" dirty="0">
                          <a:effectLst/>
                        </a:rPr>
                        <a:t>91.71% </a:t>
                      </a:r>
                    </a:p>
                  </a:txBody>
                  <a:tcPr marL="52995" marR="52995" marT="26497" marB="26497"/>
                </a:tc>
                <a:tc>
                  <a:txBody>
                    <a:bodyPr/>
                    <a:lstStyle/>
                    <a:p>
                      <a:pPr algn="ctr" rtl="0" fontAlgn="base"/>
                      <a:r>
                        <a:rPr lang="en-US" sz="1600" dirty="0">
                          <a:effectLst/>
                        </a:rPr>
                        <a:t>0.187 </a:t>
                      </a:r>
                    </a:p>
                  </a:txBody>
                  <a:tcPr marL="52995" marR="52995" marT="26497" marB="26497"/>
                </a:tc>
                <a:tc>
                  <a:txBody>
                    <a:bodyPr/>
                    <a:lstStyle/>
                    <a:p>
                      <a:pPr algn="ctr" rtl="0" fontAlgn="base"/>
                      <a:r>
                        <a:rPr lang="en-US" sz="1600" dirty="0">
                          <a:effectLst/>
                        </a:rPr>
                        <a:t>0.956 </a:t>
                      </a:r>
                    </a:p>
                  </a:txBody>
                  <a:tcPr marL="52995" marR="52995" marT="26497" marB="26497"/>
                </a:tc>
                <a:tc>
                  <a:txBody>
                    <a:bodyPr/>
                    <a:lstStyle/>
                    <a:p>
                      <a:pPr algn="ctr" rtl="0" fontAlgn="base"/>
                      <a:r>
                        <a:rPr lang="en-US" sz="1600" dirty="0">
                          <a:effectLst/>
                        </a:rPr>
                        <a:t>0.85 </a:t>
                      </a:r>
                    </a:p>
                  </a:txBody>
                  <a:tcPr marL="52995" marR="52995" marT="26497" marB="26497"/>
                </a:tc>
                <a:extLst>
                  <a:ext uri="{0D108BD9-81ED-4DB2-BD59-A6C34878D82A}">
                    <a16:rowId xmlns:a16="http://schemas.microsoft.com/office/drawing/2014/main" val="3099661808"/>
                  </a:ext>
                </a:extLst>
              </a:tr>
              <a:tr h="469746">
                <a:tc>
                  <a:txBody>
                    <a:bodyPr/>
                    <a:lstStyle/>
                    <a:p>
                      <a:pPr rtl="0" fontAlgn="base"/>
                      <a:r>
                        <a:rPr lang="en-US" sz="1400" b="1" dirty="0">
                          <a:effectLst/>
                        </a:rPr>
                        <a:t>Logistic Regression  </a:t>
                      </a:r>
                    </a:p>
                    <a:p>
                      <a:pPr rtl="0" fontAlgn="base"/>
                      <a:r>
                        <a:rPr lang="en-US" sz="1400" b="1" dirty="0">
                          <a:effectLst/>
                        </a:rPr>
                        <a:t>- No class weighting using 5 best features using X2 </a:t>
                      </a:r>
                    </a:p>
                  </a:txBody>
                  <a:tcPr marL="52995" marR="52995" marT="26497" marB="26497"/>
                </a:tc>
                <a:tc>
                  <a:txBody>
                    <a:bodyPr/>
                    <a:lstStyle/>
                    <a:p>
                      <a:pPr algn="ctr" rtl="0" fontAlgn="base"/>
                      <a:r>
                        <a:rPr lang="en-US" sz="1600" dirty="0">
                          <a:effectLst/>
                        </a:rPr>
                        <a:t>91.46% </a:t>
                      </a:r>
                    </a:p>
                  </a:txBody>
                  <a:tcPr marL="52995" marR="52995" marT="26497" marB="26497"/>
                </a:tc>
                <a:tc>
                  <a:txBody>
                    <a:bodyPr/>
                    <a:lstStyle/>
                    <a:p>
                      <a:pPr algn="ctr" rtl="0" fontAlgn="base"/>
                      <a:r>
                        <a:rPr lang="en-US" sz="1600" dirty="0">
                          <a:effectLst/>
                        </a:rPr>
                        <a:t>0.102 </a:t>
                      </a:r>
                    </a:p>
                  </a:txBody>
                  <a:tcPr marL="52995" marR="52995" marT="26497" marB="26497"/>
                </a:tc>
                <a:tc>
                  <a:txBody>
                    <a:bodyPr/>
                    <a:lstStyle/>
                    <a:p>
                      <a:pPr algn="ctr" rtl="0" fontAlgn="base"/>
                      <a:r>
                        <a:rPr lang="en-US" sz="1600" dirty="0">
                          <a:effectLst/>
                        </a:rPr>
                        <a:t>0.955 </a:t>
                      </a:r>
                      <a:br>
                        <a:rPr lang="en-US" sz="1600" dirty="0">
                          <a:effectLst/>
                        </a:rPr>
                      </a:br>
                      <a:r>
                        <a:rPr lang="en-US" sz="1600" dirty="0">
                          <a:effectLst/>
                        </a:rPr>
                        <a:t> </a:t>
                      </a:r>
                    </a:p>
                  </a:txBody>
                  <a:tcPr marL="52995" marR="52995" marT="26497" marB="26497"/>
                </a:tc>
                <a:tc>
                  <a:txBody>
                    <a:bodyPr/>
                    <a:lstStyle/>
                    <a:p>
                      <a:pPr algn="ctr" rtl="0" fontAlgn="base"/>
                      <a:r>
                        <a:rPr lang="en-US" sz="1600" dirty="0">
                          <a:effectLst/>
                        </a:rPr>
                        <a:t>0.72 </a:t>
                      </a:r>
                    </a:p>
                  </a:txBody>
                  <a:tcPr marL="52995" marR="52995" marT="26497" marB="26497"/>
                </a:tc>
                <a:extLst>
                  <a:ext uri="{0D108BD9-81ED-4DB2-BD59-A6C34878D82A}">
                    <a16:rowId xmlns:a16="http://schemas.microsoft.com/office/drawing/2014/main" val="3560544312"/>
                  </a:ext>
                </a:extLst>
              </a:tr>
              <a:tr h="485405">
                <a:tc>
                  <a:txBody>
                    <a:bodyPr/>
                    <a:lstStyle/>
                    <a:p>
                      <a:pPr rtl="0" fontAlgn="base"/>
                      <a:r>
                        <a:rPr lang="en-US" sz="1400" b="1" dirty="0">
                          <a:effectLst/>
                        </a:rPr>
                        <a:t>Logistic Regression  </a:t>
                      </a:r>
                    </a:p>
                    <a:p>
                      <a:pPr rtl="0" fontAlgn="base"/>
                      <a:r>
                        <a:rPr lang="en-US" sz="1400" b="1" dirty="0">
                          <a:effectLst/>
                        </a:rPr>
                        <a:t>- Automatic class weighting of target variable with 37 features </a:t>
                      </a:r>
                    </a:p>
                  </a:txBody>
                  <a:tcPr marL="52995" marR="52995" marT="26497" marB="26497"/>
                </a:tc>
                <a:tc>
                  <a:txBody>
                    <a:bodyPr/>
                    <a:lstStyle/>
                    <a:p>
                      <a:pPr algn="ctr" rtl="0" fontAlgn="base"/>
                      <a:r>
                        <a:rPr lang="en-US" sz="1600" dirty="0">
                          <a:effectLst/>
                        </a:rPr>
                        <a:t>75.12% </a:t>
                      </a:r>
                    </a:p>
                  </a:txBody>
                  <a:tcPr marL="52995" marR="52995" marT="26497" marB="26497"/>
                </a:tc>
                <a:tc>
                  <a:txBody>
                    <a:bodyPr/>
                    <a:lstStyle/>
                    <a:p>
                      <a:pPr algn="ctr" rtl="0" fontAlgn="base"/>
                      <a:r>
                        <a:rPr lang="en-US" sz="1600" dirty="0">
                          <a:effectLst/>
                        </a:rPr>
                        <a:t>0.353 </a:t>
                      </a:r>
                    </a:p>
                  </a:txBody>
                  <a:tcPr marL="52995" marR="52995" marT="26497" marB="26497"/>
                </a:tc>
                <a:tc>
                  <a:txBody>
                    <a:bodyPr/>
                    <a:lstStyle/>
                    <a:p>
                      <a:pPr algn="ctr" rtl="0" fontAlgn="base"/>
                      <a:r>
                        <a:rPr lang="en-US" sz="1600" dirty="0">
                          <a:effectLst/>
                        </a:rPr>
                        <a:t>0.846 </a:t>
                      </a:r>
                    </a:p>
                  </a:txBody>
                  <a:tcPr marL="52995" marR="52995" marT="26497" marB="26497"/>
                </a:tc>
                <a:tc>
                  <a:txBody>
                    <a:bodyPr/>
                    <a:lstStyle/>
                    <a:p>
                      <a:pPr algn="ctr" rtl="0" fontAlgn="base"/>
                      <a:r>
                        <a:rPr lang="en-US" sz="1600" dirty="0">
                          <a:effectLst/>
                        </a:rPr>
                        <a:t>0.85 </a:t>
                      </a:r>
                    </a:p>
                  </a:txBody>
                  <a:tcPr marL="52995" marR="52995" marT="26497" marB="26497"/>
                </a:tc>
                <a:extLst>
                  <a:ext uri="{0D108BD9-81ED-4DB2-BD59-A6C34878D82A}">
                    <a16:rowId xmlns:a16="http://schemas.microsoft.com/office/drawing/2014/main" val="1366530371"/>
                  </a:ext>
                </a:extLst>
              </a:tr>
              <a:tr h="469746">
                <a:tc>
                  <a:txBody>
                    <a:bodyPr/>
                    <a:lstStyle/>
                    <a:p>
                      <a:pPr rtl="0" fontAlgn="base"/>
                      <a:r>
                        <a:rPr lang="en-US" sz="1400" b="1" dirty="0">
                          <a:effectLst/>
                        </a:rPr>
                        <a:t>Logistic Regression </a:t>
                      </a:r>
                    </a:p>
                    <a:p>
                      <a:pPr rtl="0" fontAlgn="base"/>
                      <a:r>
                        <a:rPr lang="en-US" sz="1400" b="1" dirty="0">
                          <a:effectLst/>
                        </a:rPr>
                        <a:t>- Manual class weighting of target variable with PCA (34 features) </a:t>
                      </a:r>
                    </a:p>
                  </a:txBody>
                  <a:tcPr marL="52995" marR="52995" marT="26497" marB="26497"/>
                </a:tc>
                <a:tc>
                  <a:txBody>
                    <a:bodyPr/>
                    <a:lstStyle/>
                    <a:p>
                      <a:pPr algn="ctr" rtl="0" fontAlgn="base"/>
                      <a:r>
                        <a:rPr lang="en-US" sz="1600" dirty="0">
                          <a:effectLst/>
                        </a:rPr>
                        <a:t>87.01% </a:t>
                      </a:r>
                    </a:p>
                  </a:txBody>
                  <a:tcPr marL="52995" marR="52995" marT="26497" marB="26497"/>
                </a:tc>
                <a:tc>
                  <a:txBody>
                    <a:bodyPr/>
                    <a:lstStyle/>
                    <a:p>
                      <a:pPr algn="ctr" rtl="0" fontAlgn="base"/>
                      <a:r>
                        <a:rPr lang="en-US" sz="1600" dirty="0">
                          <a:effectLst/>
                        </a:rPr>
                        <a:t>0.380 </a:t>
                      </a:r>
                    </a:p>
                  </a:txBody>
                  <a:tcPr marL="52995" marR="52995" marT="26497" marB="26497"/>
                </a:tc>
                <a:tc>
                  <a:txBody>
                    <a:bodyPr/>
                    <a:lstStyle/>
                    <a:p>
                      <a:pPr algn="ctr" rtl="0" fontAlgn="base"/>
                      <a:r>
                        <a:rPr lang="en-US" sz="1600" dirty="0">
                          <a:effectLst/>
                        </a:rPr>
                        <a:t>0.927 </a:t>
                      </a:r>
                    </a:p>
                  </a:txBody>
                  <a:tcPr marL="52995" marR="52995" marT="26497" marB="26497"/>
                </a:tc>
                <a:tc>
                  <a:txBody>
                    <a:bodyPr/>
                    <a:lstStyle/>
                    <a:p>
                      <a:pPr algn="ctr" rtl="0" fontAlgn="base"/>
                      <a:r>
                        <a:rPr lang="en-US" sz="1600" dirty="0">
                          <a:effectLst/>
                        </a:rPr>
                        <a:t>0.83 </a:t>
                      </a:r>
                    </a:p>
                  </a:txBody>
                  <a:tcPr marL="52995" marR="52995" marT="26497" marB="26497"/>
                </a:tc>
                <a:extLst>
                  <a:ext uri="{0D108BD9-81ED-4DB2-BD59-A6C34878D82A}">
                    <a16:rowId xmlns:a16="http://schemas.microsoft.com/office/drawing/2014/main" val="71362798"/>
                  </a:ext>
                </a:extLst>
              </a:tr>
              <a:tr h="469746">
                <a:tc>
                  <a:txBody>
                    <a:bodyPr/>
                    <a:lstStyle/>
                    <a:p>
                      <a:pPr rtl="0" fontAlgn="base"/>
                      <a:r>
                        <a:rPr lang="en-US" sz="1400" b="1" dirty="0">
                          <a:effectLst/>
                        </a:rPr>
                        <a:t>Logistic Regression  </a:t>
                      </a:r>
                    </a:p>
                    <a:p>
                      <a:pPr rtl="0" fontAlgn="base"/>
                      <a:r>
                        <a:rPr lang="en-US" sz="1400" b="1" dirty="0">
                          <a:effectLst/>
                        </a:rPr>
                        <a:t>- Manual class weighting of target variable with 37 features </a:t>
                      </a:r>
                    </a:p>
                  </a:txBody>
                  <a:tcPr marL="52995" marR="52995" marT="26497" marB="26497"/>
                </a:tc>
                <a:tc>
                  <a:txBody>
                    <a:bodyPr/>
                    <a:lstStyle/>
                    <a:p>
                      <a:pPr algn="ctr" rtl="0" fontAlgn="base"/>
                      <a:r>
                        <a:rPr lang="en-US" sz="1600" dirty="0">
                          <a:effectLst/>
                        </a:rPr>
                        <a:t>87% </a:t>
                      </a:r>
                    </a:p>
                  </a:txBody>
                  <a:tcPr marL="52995" marR="52995" marT="26497" marB="26497"/>
                </a:tc>
                <a:tc>
                  <a:txBody>
                    <a:bodyPr/>
                    <a:lstStyle/>
                    <a:p>
                      <a:pPr algn="ctr" rtl="0" fontAlgn="base"/>
                      <a:r>
                        <a:rPr lang="en-US" sz="1600" dirty="0">
                          <a:effectLst/>
                        </a:rPr>
                        <a:t>0.402 </a:t>
                      </a:r>
                    </a:p>
                  </a:txBody>
                  <a:tcPr marL="52995" marR="52995" marT="26497" marB="26497"/>
                </a:tc>
                <a:tc>
                  <a:txBody>
                    <a:bodyPr/>
                    <a:lstStyle/>
                    <a:p>
                      <a:pPr algn="ctr" rtl="0" fontAlgn="base"/>
                      <a:r>
                        <a:rPr lang="en-US" sz="1600" dirty="0">
                          <a:effectLst/>
                        </a:rPr>
                        <a:t>0.927 </a:t>
                      </a:r>
                    </a:p>
                  </a:txBody>
                  <a:tcPr marL="52995" marR="52995" marT="26497" marB="26497"/>
                </a:tc>
                <a:tc>
                  <a:txBody>
                    <a:bodyPr/>
                    <a:lstStyle/>
                    <a:p>
                      <a:pPr algn="ctr" rtl="0" fontAlgn="base"/>
                      <a:r>
                        <a:rPr lang="en-US" sz="1600" dirty="0">
                          <a:effectLst/>
                        </a:rPr>
                        <a:t>0.85 </a:t>
                      </a:r>
                    </a:p>
                  </a:txBody>
                  <a:tcPr marL="52995" marR="52995" marT="26497" marB="26497"/>
                </a:tc>
                <a:extLst>
                  <a:ext uri="{0D108BD9-81ED-4DB2-BD59-A6C34878D82A}">
                    <a16:rowId xmlns:a16="http://schemas.microsoft.com/office/drawing/2014/main" val="2915189772"/>
                  </a:ext>
                </a:extLst>
              </a:tr>
              <a:tr h="485405">
                <a:tc>
                  <a:txBody>
                    <a:bodyPr/>
                    <a:lstStyle/>
                    <a:p>
                      <a:pPr rtl="0" fontAlgn="base"/>
                      <a:r>
                        <a:rPr lang="en-US" sz="1400" b="1" dirty="0">
                          <a:solidFill>
                            <a:schemeClr val="accent6"/>
                          </a:solidFill>
                          <a:effectLst/>
                        </a:rPr>
                        <a:t>Logistic Regression  </a:t>
                      </a:r>
                    </a:p>
                    <a:p>
                      <a:pPr rtl="0" fontAlgn="base"/>
                      <a:r>
                        <a:rPr lang="en-US" sz="1400" b="1" dirty="0">
                          <a:solidFill>
                            <a:schemeClr val="accent6"/>
                          </a:solidFill>
                          <a:effectLst/>
                        </a:rPr>
                        <a:t>- Manual class weighting of target variable with 5 best features using X2 </a:t>
                      </a:r>
                    </a:p>
                  </a:txBody>
                  <a:tcPr marL="52995" marR="52995" marT="26497" marB="26497"/>
                </a:tc>
                <a:tc>
                  <a:txBody>
                    <a:bodyPr/>
                    <a:lstStyle/>
                    <a:p>
                      <a:pPr algn="ctr" rtl="0" fontAlgn="base"/>
                      <a:r>
                        <a:rPr lang="en-US" sz="1600" dirty="0">
                          <a:solidFill>
                            <a:schemeClr val="accent6"/>
                          </a:solidFill>
                          <a:effectLst/>
                        </a:rPr>
                        <a:t>88.61% </a:t>
                      </a:r>
                    </a:p>
                  </a:txBody>
                  <a:tcPr marL="52995" marR="52995" marT="26497" marB="26497"/>
                </a:tc>
                <a:tc>
                  <a:txBody>
                    <a:bodyPr/>
                    <a:lstStyle/>
                    <a:p>
                      <a:pPr algn="ctr" rtl="0" fontAlgn="base"/>
                      <a:r>
                        <a:rPr lang="en-US" sz="1600" dirty="0">
                          <a:solidFill>
                            <a:schemeClr val="accent6"/>
                          </a:solidFill>
                          <a:effectLst/>
                        </a:rPr>
                        <a:t>0.312 </a:t>
                      </a:r>
                    </a:p>
                  </a:txBody>
                  <a:tcPr marL="52995" marR="52995" marT="26497" marB="26497"/>
                </a:tc>
                <a:tc>
                  <a:txBody>
                    <a:bodyPr/>
                    <a:lstStyle/>
                    <a:p>
                      <a:pPr algn="ctr" rtl="0" fontAlgn="base"/>
                      <a:r>
                        <a:rPr lang="en-US" sz="1600" dirty="0">
                          <a:solidFill>
                            <a:schemeClr val="accent6"/>
                          </a:solidFill>
                          <a:effectLst/>
                        </a:rPr>
                        <a:t>0.938 </a:t>
                      </a:r>
                    </a:p>
                  </a:txBody>
                  <a:tcPr marL="52995" marR="52995" marT="26497" marB="26497"/>
                </a:tc>
                <a:tc>
                  <a:txBody>
                    <a:bodyPr/>
                    <a:lstStyle/>
                    <a:p>
                      <a:pPr algn="ctr" rtl="0" fontAlgn="base"/>
                      <a:r>
                        <a:rPr lang="en-US" sz="1600" dirty="0">
                          <a:solidFill>
                            <a:schemeClr val="accent6"/>
                          </a:solidFill>
                          <a:effectLst/>
                        </a:rPr>
                        <a:t>0.72 </a:t>
                      </a:r>
                    </a:p>
                  </a:txBody>
                  <a:tcPr marL="52995" marR="52995" marT="26497" marB="26497"/>
                </a:tc>
                <a:extLst>
                  <a:ext uri="{0D108BD9-81ED-4DB2-BD59-A6C34878D82A}">
                    <a16:rowId xmlns:a16="http://schemas.microsoft.com/office/drawing/2014/main" val="3648277980"/>
                  </a:ext>
                </a:extLst>
              </a:tr>
            </a:tbl>
          </a:graphicData>
        </a:graphic>
      </p:graphicFrame>
    </p:spTree>
    <p:extLst>
      <p:ext uri="{BB962C8B-B14F-4D97-AF65-F5344CB8AC3E}">
        <p14:creationId xmlns:p14="http://schemas.microsoft.com/office/powerpoint/2010/main" val="342831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6652947" y="735528"/>
            <a:ext cx="5021183" cy="630751"/>
          </a:xfrm>
        </p:spPr>
        <p:txBody>
          <a:bodyPr>
            <a:normAutofit fontScale="90000"/>
          </a:bodyPr>
          <a:lstStyle/>
          <a:p>
            <a:r>
              <a:rPr lang="en-US" sz="4200"/>
              <a:t>Recommendations</a:t>
            </a:r>
          </a:p>
        </p:txBody>
      </p:sp>
      <p:sp>
        <p:nvSpPr>
          <p:cNvPr id="28" name="Rectangle 27">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person&#10;&#10;Description automatically generated">
            <a:extLst>
              <a:ext uri="{FF2B5EF4-FFF2-40B4-BE49-F238E27FC236}">
                <a16:creationId xmlns:a16="http://schemas.microsoft.com/office/drawing/2014/main" id="{2AD4A11D-93DD-E4DB-4101-3E1EAE476F00}"/>
              </a:ext>
            </a:extLst>
          </p:cNvPr>
          <p:cNvPicPr>
            <a:picLocks noChangeAspect="1"/>
          </p:cNvPicPr>
          <p:nvPr/>
        </p:nvPicPr>
        <p:blipFill rotWithShape="1">
          <a:blip r:embed="rId2"/>
          <a:srcRect t="2549" r="3" b="6199"/>
          <a:stretch/>
        </p:blipFill>
        <p:spPr>
          <a:xfrm>
            <a:off x="281230" y="1864581"/>
            <a:ext cx="6221172" cy="3139517"/>
          </a:xfrm>
          <a:prstGeom prst="rect">
            <a:avLst/>
          </a:prstGeom>
        </p:spPr>
      </p:pic>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6512579" y="1327727"/>
            <a:ext cx="5286077" cy="5472739"/>
          </a:xfrm>
        </p:spPr>
        <p:txBody>
          <a:bodyPr vert="horz" lIns="91440" tIns="45720" rIns="91440" bIns="45720" rtlCol="0" anchor="t">
            <a:noAutofit/>
          </a:bodyPr>
          <a:lstStyle/>
          <a:p>
            <a:pPr marL="342900" indent="-342900">
              <a:lnSpc>
                <a:spcPct val="100000"/>
              </a:lnSpc>
              <a:buChar char="•"/>
            </a:pPr>
            <a:r>
              <a:rPr lang="en-US" sz="1800" dirty="0">
                <a:ea typeface="+mn-lt"/>
                <a:cs typeface="+mn-lt"/>
              </a:rPr>
              <a:t>As a recommendation, the X2 5 best features are easier to implement in a health care environment/setting than all 37 (i.e., it's easier to inform healthcare professionals on 5 features that impact or are most related to heart disease, rather than 37 features). </a:t>
            </a:r>
            <a:r>
              <a:rPr lang="en-US" sz="1800" b="1" dirty="0">
                <a:ea typeface="+mn-lt"/>
                <a:cs typeface="+mn-lt"/>
              </a:rPr>
              <a:t>The 5 best features are:</a:t>
            </a:r>
            <a:endParaRPr lang="en-US" sz="1800" dirty="0">
              <a:ea typeface="+mn-lt"/>
              <a:cs typeface="+mn-lt"/>
            </a:endParaRPr>
          </a:p>
          <a:p>
            <a:pPr lvl="3">
              <a:lnSpc>
                <a:spcPct val="100000"/>
              </a:lnSpc>
              <a:buFont typeface="Arial,Sans-Serif" panose="020B0604020202020204" pitchFamily="34" charset="0"/>
              <a:buChar char="•"/>
            </a:pPr>
            <a:r>
              <a:rPr lang="en-US" sz="1800" b="1" dirty="0" err="1">
                <a:ea typeface="+mn-lt"/>
                <a:cs typeface="+mn-lt"/>
              </a:rPr>
              <a:t>PhysicalHealth</a:t>
            </a:r>
            <a:r>
              <a:rPr lang="en-US" sz="1800" b="1" dirty="0">
                <a:ea typeface="+mn-lt"/>
                <a:cs typeface="+mn-lt"/>
              </a:rPr>
              <a:t>: </a:t>
            </a:r>
            <a:r>
              <a:rPr lang="en-US" sz="1800" dirty="0">
                <a:ea typeface="+mn-lt"/>
                <a:cs typeface="+mn-lt"/>
              </a:rPr>
              <a:t>Subject’s report of how many days in the past 30 days they have exercised (integer) </a:t>
            </a:r>
          </a:p>
          <a:p>
            <a:pPr lvl="3">
              <a:lnSpc>
                <a:spcPct val="100000"/>
              </a:lnSpc>
              <a:buFont typeface="Arial,Sans-Serif" panose="020B0604020202020204" pitchFamily="34" charset="0"/>
              <a:buChar char="•"/>
            </a:pPr>
            <a:r>
              <a:rPr lang="en-US" sz="1800" b="1" dirty="0" err="1">
                <a:ea typeface="+mn-lt"/>
                <a:cs typeface="+mn-lt"/>
              </a:rPr>
              <a:t>Stroke_Yes</a:t>
            </a:r>
            <a:r>
              <a:rPr lang="en-US" sz="1800" b="1" dirty="0">
                <a:ea typeface="+mn-lt"/>
                <a:cs typeface="+mn-lt"/>
              </a:rPr>
              <a:t>:</a:t>
            </a:r>
            <a:r>
              <a:rPr lang="en-US" sz="1800" dirty="0">
                <a:ea typeface="+mn-lt"/>
                <a:cs typeface="+mn-lt"/>
              </a:rPr>
              <a:t> Subject has been told or has known that they have had a stroke </a:t>
            </a:r>
          </a:p>
          <a:p>
            <a:pPr lvl="3">
              <a:lnSpc>
                <a:spcPct val="100000"/>
              </a:lnSpc>
              <a:buFont typeface="Arial,Sans-Serif" panose="020B0604020202020204" pitchFamily="34" charset="0"/>
              <a:buChar char="•"/>
            </a:pPr>
            <a:r>
              <a:rPr lang="en-US" sz="1800" b="1" dirty="0" err="1">
                <a:ea typeface="+mn-lt"/>
                <a:cs typeface="+mn-lt"/>
              </a:rPr>
              <a:t>DiffWalking_Yes</a:t>
            </a:r>
            <a:r>
              <a:rPr lang="en-US" sz="1800" b="1" dirty="0">
                <a:ea typeface="+mn-lt"/>
                <a:cs typeface="+mn-lt"/>
              </a:rPr>
              <a:t>:</a:t>
            </a:r>
            <a:r>
              <a:rPr lang="en-US" sz="1800" dirty="0">
                <a:ea typeface="+mn-lt"/>
                <a:cs typeface="+mn-lt"/>
              </a:rPr>
              <a:t> Subject’s opinion is that they have difficulty walking or climbing stairs </a:t>
            </a:r>
          </a:p>
          <a:p>
            <a:pPr lvl="3">
              <a:lnSpc>
                <a:spcPct val="100000"/>
              </a:lnSpc>
              <a:buFont typeface="Arial,Sans-Serif" panose="020B0604020202020204" pitchFamily="34" charset="0"/>
              <a:buChar char="•"/>
            </a:pPr>
            <a:r>
              <a:rPr lang="en-US" sz="1800" b="1" dirty="0" err="1">
                <a:ea typeface="+mn-lt"/>
                <a:cs typeface="+mn-lt"/>
              </a:rPr>
              <a:t>Diabetic_Yes</a:t>
            </a:r>
            <a:r>
              <a:rPr lang="en-US" sz="1800" b="1" dirty="0">
                <a:ea typeface="+mn-lt"/>
                <a:cs typeface="+mn-lt"/>
              </a:rPr>
              <a:t>:</a:t>
            </a:r>
            <a:r>
              <a:rPr lang="en-US" sz="1800" dirty="0">
                <a:ea typeface="+mn-lt"/>
                <a:cs typeface="+mn-lt"/>
              </a:rPr>
              <a:t> Subject has had or currently has diabetes</a:t>
            </a:r>
          </a:p>
          <a:p>
            <a:pPr lvl="3">
              <a:lnSpc>
                <a:spcPct val="100000"/>
              </a:lnSpc>
            </a:pPr>
            <a:r>
              <a:rPr lang="en-US" sz="1800" b="1" dirty="0" err="1">
                <a:ea typeface="+mn-lt"/>
                <a:cs typeface="+mn-lt"/>
              </a:rPr>
              <a:t>GenHealth_Poor</a:t>
            </a:r>
            <a:r>
              <a:rPr lang="en-US" sz="1800" b="1" dirty="0">
                <a:ea typeface="+mn-lt"/>
                <a:cs typeface="+mn-lt"/>
              </a:rPr>
              <a:t>:</a:t>
            </a:r>
            <a:r>
              <a:rPr lang="en-US" sz="1800" dirty="0">
                <a:ea typeface="+mn-lt"/>
                <a:cs typeface="+mn-lt"/>
              </a:rPr>
              <a:t> Subject’s opinion of their general health is poor</a:t>
            </a:r>
            <a:endParaRPr lang="en-US" sz="1800" dirty="0"/>
          </a:p>
        </p:txBody>
      </p:sp>
      <p:sp>
        <p:nvSpPr>
          <p:cNvPr id="30" name="Rectangle 29">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12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457712" y="655318"/>
            <a:ext cx="5021183" cy="791172"/>
          </a:xfrm>
        </p:spPr>
        <p:txBody>
          <a:bodyPr>
            <a:normAutofit/>
          </a:bodyPr>
          <a:lstStyle/>
          <a:p>
            <a:r>
              <a:rPr lang="en-US" sz="4200"/>
              <a:t>Recommendations</a:t>
            </a:r>
          </a:p>
        </p:txBody>
      </p:sp>
      <p:sp>
        <p:nvSpPr>
          <p:cNvPr id="25" name="Rectangle 1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3254" y="1371013"/>
            <a:ext cx="6489234" cy="5242135"/>
          </a:xfrm>
        </p:spPr>
        <p:txBody>
          <a:bodyPr vert="horz" lIns="91440" tIns="45720" rIns="91440" bIns="45720" rtlCol="0" anchor="t">
            <a:noAutofit/>
          </a:bodyPr>
          <a:lstStyle/>
          <a:p>
            <a:pPr marL="560070" lvl="2" indent="-285750">
              <a:lnSpc>
                <a:spcPct val="100000"/>
              </a:lnSpc>
              <a:buFont typeface="Wingdings"/>
              <a:buChar char="▪"/>
            </a:pPr>
            <a:r>
              <a:rPr lang="en-US" sz="2000" dirty="0">
                <a:ea typeface="+mn-lt"/>
                <a:cs typeface="+mn-lt"/>
              </a:rPr>
              <a:t>When </a:t>
            </a:r>
            <a:r>
              <a:rPr lang="en-US" sz="2000" b="1" dirty="0">
                <a:ea typeface="+mn-lt"/>
                <a:cs typeface="+mn-lt"/>
              </a:rPr>
              <a:t>healthcare professionals are advising patients on heart health</a:t>
            </a:r>
            <a:r>
              <a:rPr lang="en-US" sz="2000" dirty="0">
                <a:ea typeface="+mn-lt"/>
                <a:cs typeface="+mn-lt"/>
              </a:rPr>
              <a:t>, these are the 5 recommendations to provide:</a:t>
            </a:r>
          </a:p>
          <a:p>
            <a:pPr marL="891540" lvl="3" indent="-342900">
              <a:lnSpc>
                <a:spcPct val="100000"/>
              </a:lnSpc>
              <a:buAutoNum type="arabicPeriod"/>
            </a:pPr>
            <a:r>
              <a:rPr lang="en-US" sz="2000" dirty="0">
                <a:ea typeface="+mn-lt"/>
                <a:cs typeface="+mn-lt"/>
              </a:rPr>
              <a:t>You should have as much </a:t>
            </a:r>
            <a:r>
              <a:rPr lang="en-US" sz="2000" b="1" dirty="0">
                <a:ea typeface="+mn-lt"/>
                <a:cs typeface="+mn-lt"/>
              </a:rPr>
              <a:t>daily exercise</a:t>
            </a:r>
            <a:r>
              <a:rPr lang="en-US" sz="2000" dirty="0">
                <a:ea typeface="+mn-lt"/>
                <a:cs typeface="+mn-lt"/>
              </a:rPr>
              <a:t> in a month as possible</a:t>
            </a:r>
          </a:p>
          <a:p>
            <a:pPr marL="891540" lvl="3" indent="-342900">
              <a:lnSpc>
                <a:spcPct val="100000"/>
              </a:lnSpc>
              <a:buAutoNum type="arabicPeriod"/>
            </a:pPr>
            <a:r>
              <a:rPr lang="en-US" sz="2000" dirty="0">
                <a:ea typeface="+mn-lt"/>
                <a:cs typeface="+mn-lt"/>
              </a:rPr>
              <a:t>You should avoid anything that can cause or increase your </a:t>
            </a:r>
            <a:r>
              <a:rPr lang="en-US" sz="2000" b="1" dirty="0">
                <a:ea typeface="+mn-lt"/>
                <a:cs typeface="+mn-lt"/>
              </a:rPr>
              <a:t>risk of stroke</a:t>
            </a:r>
            <a:r>
              <a:rPr lang="en-US" sz="2000" dirty="0">
                <a:ea typeface="+mn-lt"/>
                <a:cs typeface="+mn-lt"/>
              </a:rPr>
              <a:t> (e.g., high blood pressure, high cholesterol)</a:t>
            </a:r>
          </a:p>
          <a:p>
            <a:pPr marL="891540" lvl="3" indent="-342900">
              <a:lnSpc>
                <a:spcPct val="100000"/>
              </a:lnSpc>
              <a:buAutoNum type="arabicPeriod"/>
            </a:pPr>
            <a:r>
              <a:rPr lang="en-US" sz="2000" dirty="0">
                <a:ea typeface="+mn-lt"/>
                <a:cs typeface="+mn-lt"/>
              </a:rPr>
              <a:t>You should keep up and maintain your </a:t>
            </a:r>
            <a:r>
              <a:rPr lang="en-US" sz="2000" b="1" dirty="0">
                <a:ea typeface="+mn-lt"/>
                <a:cs typeface="+mn-lt"/>
              </a:rPr>
              <a:t>ability to walk up or climb stairs easily</a:t>
            </a:r>
          </a:p>
          <a:p>
            <a:pPr marL="891540" lvl="3" indent="-342900">
              <a:lnSpc>
                <a:spcPct val="100000"/>
              </a:lnSpc>
              <a:buAutoNum type="arabicPeriod"/>
            </a:pPr>
            <a:r>
              <a:rPr lang="en-US" sz="2000" dirty="0">
                <a:ea typeface="+mn-lt"/>
                <a:cs typeface="+mn-lt"/>
              </a:rPr>
              <a:t>You should avoid anything that can cause or increase your </a:t>
            </a:r>
            <a:r>
              <a:rPr lang="en-US" sz="2000" b="1" dirty="0">
                <a:ea typeface="+mn-lt"/>
                <a:cs typeface="+mn-lt"/>
              </a:rPr>
              <a:t>risk of diabetes</a:t>
            </a:r>
            <a:r>
              <a:rPr lang="en-US" sz="2000" dirty="0">
                <a:ea typeface="+mn-lt"/>
                <a:cs typeface="+mn-lt"/>
              </a:rPr>
              <a:t> (e.g., body mass index over 25, inactivity, high blood pressure)</a:t>
            </a:r>
          </a:p>
          <a:p>
            <a:pPr marL="891540" lvl="3" indent="-342900">
              <a:lnSpc>
                <a:spcPct val="100000"/>
              </a:lnSpc>
              <a:buAutoNum type="arabicPeriod"/>
            </a:pPr>
            <a:r>
              <a:rPr lang="en-US" sz="2000" dirty="0">
                <a:ea typeface="+mn-lt"/>
                <a:cs typeface="+mn-lt"/>
              </a:rPr>
              <a:t>You should have a </a:t>
            </a:r>
            <a:r>
              <a:rPr lang="en-US" sz="2000" b="1" dirty="0">
                <a:ea typeface="+mn-lt"/>
                <a:cs typeface="+mn-lt"/>
              </a:rPr>
              <a:t>good routine related to your own general health</a:t>
            </a:r>
            <a:r>
              <a:rPr lang="en-US" sz="2000" dirty="0">
                <a:ea typeface="+mn-lt"/>
                <a:cs typeface="+mn-lt"/>
              </a:rPr>
              <a:t> (e.g., exercise and nutritional habits)</a:t>
            </a:r>
          </a:p>
          <a:p>
            <a:pPr marL="342900" indent="-342900">
              <a:lnSpc>
                <a:spcPct val="100000"/>
              </a:lnSpc>
              <a:buChar char="•"/>
            </a:pPr>
            <a:endParaRPr lang="en-US" sz="1100">
              <a:ea typeface="+mn-lt"/>
              <a:cs typeface="+mn-lt"/>
            </a:endParaRPr>
          </a:p>
        </p:txBody>
      </p:sp>
      <p:pic>
        <p:nvPicPr>
          <p:cNvPr id="4" name="Picture 4">
            <a:extLst>
              <a:ext uri="{FF2B5EF4-FFF2-40B4-BE49-F238E27FC236}">
                <a16:creationId xmlns:a16="http://schemas.microsoft.com/office/drawing/2014/main" id="{5303D038-07BC-E176-AC05-2D4FCAC34D10}"/>
              </a:ext>
            </a:extLst>
          </p:cNvPr>
          <p:cNvPicPr>
            <a:picLocks noChangeAspect="1"/>
          </p:cNvPicPr>
          <p:nvPr/>
        </p:nvPicPr>
        <p:blipFill rotWithShape="1">
          <a:blip r:embed="rId2"/>
          <a:srcRect l="2917" r="2" b="2"/>
          <a:stretch/>
        </p:blipFill>
        <p:spPr>
          <a:xfrm>
            <a:off x="6662167" y="657369"/>
            <a:ext cx="4994209" cy="5531495"/>
          </a:xfrm>
          <a:prstGeom prst="rect">
            <a:avLst/>
          </a:prstGeom>
        </p:spPr>
      </p:pic>
    </p:spTree>
    <p:extLst>
      <p:ext uri="{BB962C8B-B14F-4D97-AF65-F5344CB8AC3E}">
        <p14:creationId xmlns:p14="http://schemas.microsoft.com/office/powerpoint/2010/main" val="390424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1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6">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517868" y="655318"/>
            <a:ext cx="6134205" cy="911488"/>
          </a:xfrm>
        </p:spPr>
        <p:txBody>
          <a:bodyPr>
            <a:normAutofit fontScale="90000"/>
          </a:bodyPr>
          <a:lstStyle/>
          <a:p>
            <a:r>
              <a:rPr lang="en-US" dirty="0"/>
              <a:t>Recommendations</a:t>
            </a:r>
          </a:p>
        </p:txBody>
      </p:sp>
      <p:sp>
        <p:nvSpPr>
          <p:cNvPr id="2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CD48D1B8-6983-94D5-185A-1086E5760ACD}"/>
              </a:ext>
            </a:extLst>
          </p:cNvPr>
          <p:cNvPicPr>
            <a:picLocks noChangeAspect="1"/>
          </p:cNvPicPr>
          <p:nvPr/>
        </p:nvPicPr>
        <p:blipFill rotWithShape="1">
          <a:blip r:embed="rId2"/>
          <a:srcRect t="10580" r="3" b="13206"/>
          <a:stretch/>
        </p:blipFill>
        <p:spPr>
          <a:xfrm>
            <a:off x="257184" y="2079771"/>
            <a:ext cx="6144231" cy="3125836"/>
          </a:xfrm>
          <a:prstGeom prst="rect">
            <a:avLst/>
          </a:prstGeom>
        </p:spPr>
      </p:pic>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6543320" y="735528"/>
            <a:ext cx="5652175" cy="6125098"/>
          </a:xfrm>
        </p:spPr>
        <p:txBody>
          <a:bodyPr vert="horz" lIns="91440" tIns="45720" rIns="91440" bIns="45720" rtlCol="0" anchor="t">
            <a:noAutofit/>
          </a:bodyPr>
          <a:lstStyle/>
          <a:p>
            <a:pPr lvl="1">
              <a:lnSpc>
                <a:spcPct val="100000"/>
              </a:lnSpc>
              <a:buFont typeface="Arial"/>
              <a:buChar char="•"/>
            </a:pPr>
            <a:r>
              <a:rPr lang="en-US" dirty="0">
                <a:ea typeface="+mn-lt"/>
                <a:cs typeface="+mn-lt"/>
              </a:rPr>
              <a:t>When</a:t>
            </a:r>
            <a:r>
              <a:rPr lang="en-US" b="1" dirty="0">
                <a:ea typeface="+mn-lt"/>
                <a:cs typeface="+mn-lt"/>
              </a:rPr>
              <a:t> advising life &amp; health insurance companies</a:t>
            </a:r>
            <a:r>
              <a:rPr lang="en-US" dirty="0">
                <a:ea typeface="+mn-lt"/>
                <a:cs typeface="+mn-lt"/>
              </a:rPr>
              <a:t> on how to assess how risky customers would be to insure, these are the recommendations to provide:</a:t>
            </a:r>
          </a:p>
          <a:p>
            <a:pPr marL="617220" lvl="2" indent="-342900">
              <a:lnSpc>
                <a:spcPct val="100000"/>
              </a:lnSpc>
              <a:buAutoNum type="arabicPeriod"/>
            </a:pPr>
            <a:r>
              <a:rPr lang="en-US" dirty="0">
                <a:ea typeface="+mn-lt"/>
                <a:cs typeface="+mn-lt"/>
              </a:rPr>
              <a:t>Customers with </a:t>
            </a:r>
            <a:r>
              <a:rPr lang="en-US" b="1" dirty="0">
                <a:ea typeface="+mn-lt"/>
                <a:cs typeface="+mn-lt"/>
              </a:rPr>
              <a:t>high daily exercise, low incident of stroke, high ability to climb stairs, low incident of diabetes, and good general health are at less risk of heart disease</a:t>
            </a:r>
            <a:r>
              <a:rPr lang="en-US" dirty="0">
                <a:ea typeface="+mn-lt"/>
                <a:cs typeface="+mn-lt"/>
              </a:rPr>
              <a:t> and heart disease treatments, surgeries, and death</a:t>
            </a:r>
          </a:p>
          <a:p>
            <a:pPr marL="617220" lvl="2" indent="-342900">
              <a:lnSpc>
                <a:spcPct val="100000"/>
              </a:lnSpc>
              <a:buAutoNum type="arabicPeriod"/>
            </a:pPr>
            <a:r>
              <a:rPr lang="en-US" dirty="0">
                <a:ea typeface="+mn-lt"/>
                <a:cs typeface="+mn-lt"/>
              </a:rPr>
              <a:t>These </a:t>
            </a:r>
            <a:r>
              <a:rPr lang="en-US" b="1" dirty="0">
                <a:ea typeface="+mn-lt"/>
                <a:cs typeface="+mn-lt"/>
              </a:rPr>
              <a:t>particular customers should be provided better insurance rates</a:t>
            </a:r>
            <a:r>
              <a:rPr lang="en-US" dirty="0">
                <a:ea typeface="+mn-lt"/>
                <a:cs typeface="+mn-lt"/>
              </a:rPr>
              <a:t> as their likelihood of needing to submit insurance claims related to heart disease is lower than that of customers who don’t exercise, have incident of stroke, low ability to climb stairs, high incident</a:t>
            </a:r>
            <a:r>
              <a:rPr lang="en-US" b="1" dirty="0">
                <a:ea typeface="+mn-lt"/>
                <a:cs typeface="+mn-lt"/>
              </a:rPr>
              <a:t> </a:t>
            </a:r>
            <a:r>
              <a:rPr lang="en-US" dirty="0">
                <a:ea typeface="+mn-lt"/>
                <a:cs typeface="+mn-lt"/>
              </a:rPr>
              <a:t>of diabetes, and poor general health</a:t>
            </a:r>
          </a:p>
          <a:p>
            <a:pPr marL="617220" lvl="2" indent="-342900">
              <a:lnSpc>
                <a:spcPct val="100000"/>
              </a:lnSpc>
              <a:buAutoNum type="arabicPeriod"/>
            </a:pPr>
            <a:r>
              <a:rPr lang="en-US" dirty="0">
                <a:ea typeface="+mn-lt"/>
                <a:cs typeface="+mn-lt"/>
              </a:rPr>
              <a:t>Customer incentives for decreasing the risk of heart disease could include: </a:t>
            </a:r>
            <a:r>
              <a:rPr lang="en-US" b="1" dirty="0">
                <a:ea typeface="+mn-lt"/>
                <a:cs typeface="+mn-lt"/>
              </a:rPr>
              <a:t>free access to dieticians, activity trackers, digital scales, healthy eating cookbooks, health routine logging</a:t>
            </a:r>
          </a:p>
        </p:txBody>
      </p:sp>
    </p:spTree>
    <p:extLst>
      <p:ext uri="{BB962C8B-B14F-4D97-AF65-F5344CB8AC3E}">
        <p14:creationId xmlns:p14="http://schemas.microsoft.com/office/powerpoint/2010/main" val="2367098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100DAA-5CE4-95CB-B1A9-D13414B7990D}"/>
              </a:ext>
            </a:extLst>
          </p:cNvPr>
          <p:cNvSpPr>
            <a:spLocks noGrp="1"/>
          </p:cNvSpPr>
          <p:nvPr>
            <p:ph type="title"/>
          </p:nvPr>
        </p:nvSpPr>
        <p:spPr>
          <a:xfrm>
            <a:off x="517868" y="775634"/>
            <a:ext cx="6134205" cy="791172"/>
          </a:xfrm>
        </p:spPr>
        <p:txBody>
          <a:bodyPr>
            <a:normAutofit fontScale="90000"/>
          </a:bodyPr>
          <a:lstStyle/>
          <a:p>
            <a:r>
              <a:rPr lang="en-US" dirty="0"/>
              <a:t>Next Steps</a:t>
            </a:r>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A8B27D6-184B-526E-5F4D-493700B3514C}"/>
              </a:ext>
            </a:extLst>
          </p:cNvPr>
          <p:cNvPicPr>
            <a:picLocks noChangeAspect="1"/>
          </p:cNvPicPr>
          <p:nvPr/>
        </p:nvPicPr>
        <p:blipFill>
          <a:blip r:embed="rId2"/>
          <a:stretch>
            <a:fillRect/>
          </a:stretch>
        </p:blipFill>
        <p:spPr>
          <a:xfrm>
            <a:off x="506162" y="2243889"/>
            <a:ext cx="5586117" cy="3142191"/>
          </a:xfrm>
          <a:prstGeom prst="rect">
            <a:avLst/>
          </a:prstGeom>
        </p:spPr>
      </p:pic>
      <p:sp>
        <p:nvSpPr>
          <p:cNvPr id="3" name="Content Placeholder 2">
            <a:extLst>
              <a:ext uri="{FF2B5EF4-FFF2-40B4-BE49-F238E27FC236}">
                <a16:creationId xmlns:a16="http://schemas.microsoft.com/office/drawing/2014/main" id="{32BB5BCE-8618-8813-1026-5189217EB655}"/>
              </a:ext>
            </a:extLst>
          </p:cNvPr>
          <p:cNvSpPr>
            <a:spLocks noGrp="1"/>
          </p:cNvSpPr>
          <p:nvPr>
            <p:ph idx="1"/>
          </p:nvPr>
        </p:nvSpPr>
        <p:spPr>
          <a:xfrm>
            <a:off x="6463109" y="976160"/>
            <a:ext cx="5742413" cy="5212704"/>
          </a:xfrm>
        </p:spPr>
        <p:txBody>
          <a:bodyPr vert="horz" lIns="91440" tIns="45720" rIns="91440" bIns="45720" rtlCol="0" anchor="t">
            <a:noAutofit/>
          </a:bodyPr>
          <a:lstStyle/>
          <a:p>
            <a:pPr lvl="1">
              <a:lnSpc>
                <a:spcPct val="100000"/>
              </a:lnSpc>
              <a:buFont typeface="Arial"/>
              <a:buChar char="•"/>
            </a:pPr>
            <a:r>
              <a:rPr lang="en-US" sz="1900" dirty="0">
                <a:ea typeface="+mn-lt"/>
                <a:cs typeface="+mn-lt"/>
              </a:rPr>
              <a:t>The </a:t>
            </a:r>
            <a:r>
              <a:rPr lang="en-US" sz="1900" b="1" dirty="0">
                <a:ea typeface="+mn-lt"/>
                <a:cs typeface="+mn-lt"/>
              </a:rPr>
              <a:t>logistic regression model with the 5 best features isn’t necessarily ready for deployment</a:t>
            </a:r>
            <a:r>
              <a:rPr lang="en-US" sz="1900" dirty="0">
                <a:ea typeface="+mn-lt"/>
                <a:cs typeface="+mn-lt"/>
              </a:rPr>
              <a:t>, but it is ready to be beta tested with real-life data from area hospitals.</a:t>
            </a:r>
            <a:endParaRPr lang="en-US" sz="1900"/>
          </a:p>
          <a:p>
            <a:pPr lvl="1">
              <a:lnSpc>
                <a:spcPct val="100000"/>
              </a:lnSpc>
              <a:buFont typeface="Arial"/>
              <a:buChar char="•"/>
            </a:pPr>
            <a:r>
              <a:rPr lang="en-US" sz="1900" dirty="0">
                <a:ea typeface="+mn-lt"/>
                <a:cs typeface="+mn-lt"/>
              </a:rPr>
              <a:t>This will </a:t>
            </a:r>
            <a:r>
              <a:rPr lang="en-US" sz="1900" b="1" dirty="0">
                <a:ea typeface="+mn-lt"/>
                <a:cs typeface="+mn-lt"/>
              </a:rPr>
              <a:t>ensure that more potential real-world scenarios</a:t>
            </a:r>
            <a:r>
              <a:rPr lang="en-US" sz="1900" dirty="0">
                <a:ea typeface="+mn-lt"/>
                <a:cs typeface="+mn-lt"/>
              </a:rPr>
              <a:t> that relate or do not relate to heart disease are captured in the dataset. </a:t>
            </a:r>
            <a:endParaRPr lang="en-US" sz="1900"/>
          </a:p>
          <a:p>
            <a:pPr lvl="1">
              <a:lnSpc>
                <a:spcPct val="100000"/>
              </a:lnSpc>
              <a:buFont typeface="Arial"/>
              <a:buChar char="•"/>
            </a:pPr>
            <a:r>
              <a:rPr lang="en-US" sz="1900" dirty="0">
                <a:ea typeface="+mn-lt"/>
                <a:cs typeface="+mn-lt"/>
              </a:rPr>
              <a:t>To improve the model, </a:t>
            </a:r>
            <a:r>
              <a:rPr lang="en-US" sz="1900" b="1" dirty="0">
                <a:ea typeface="+mn-lt"/>
                <a:cs typeface="+mn-lt"/>
              </a:rPr>
              <a:t>doctors and healthcare staff will also be interviewed on data collection process and possible methods for improvement</a:t>
            </a:r>
            <a:r>
              <a:rPr lang="en-US" sz="1900" dirty="0">
                <a:ea typeface="+mn-lt"/>
                <a:cs typeface="+mn-lt"/>
              </a:rPr>
              <a:t>. </a:t>
            </a:r>
          </a:p>
          <a:p>
            <a:pPr lvl="1">
              <a:lnSpc>
                <a:spcPct val="100000"/>
              </a:lnSpc>
              <a:buFont typeface="Arial"/>
              <a:buChar char="•"/>
            </a:pPr>
            <a:r>
              <a:rPr lang="en-US" sz="1900" dirty="0">
                <a:ea typeface="+mn-lt"/>
                <a:cs typeface="+mn-lt"/>
              </a:rPr>
              <a:t>Examples of feedback include </a:t>
            </a:r>
            <a:r>
              <a:rPr lang="en-US" sz="1900" b="1" dirty="0">
                <a:ea typeface="+mn-lt"/>
                <a:cs typeface="+mn-lt"/>
              </a:rPr>
              <a:t>different data repositories, new features/measurements from patients to the dataset (e.g., type of diet), possible anecdotal features that doctors</a:t>
            </a:r>
            <a:r>
              <a:rPr lang="en-US" sz="1900" dirty="0">
                <a:ea typeface="+mn-lt"/>
                <a:cs typeface="+mn-lt"/>
              </a:rPr>
              <a:t> and healthcare professionals have observed in the field. </a:t>
            </a:r>
            <a:endParaRPr lang="en-US" sz="1900"/>
          </a:p>
          <a:p>
            <a:pPr marL="0" lvl="1" indent="0">
              <a:lnSpc>
                <a:spcPct val="100000"/>
              </a:lnSpc>
              <a:buNone/>
            </a:pPr>
            <a:endParaRPr lang="en-US" sz="1400">
              <a:ea typeface="+mn-lt"/>
              <a:cs typeface="+mn-lt"/>
            </a:endParaRPr>
          </a:p>
        </p:txBody>
      </p:sp>
    </p:spTree>
    <p:extLst>
      <p:ext uri="{BB962C8B-B14F-4D97-AF65-F5344CB8AC3E}">
        <p14:creationId xmlns:p14="http://schemas.microsoft.com/office/powerpoint/2010/main" val="210031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71C9B5-E80D-9E8A-A000-7A7BEE898993}"/>
              </a:ext>
            </a:extLst>
          </p:cNvPr>
          <p:cNvSpPr>
            <a:spLocks noGrp="1"/>
          </p:cNvSpPr>
          <p:nvPr>
            <p:ph type="title"/>
          </p:nvPr>
        </p:nvSpPr>
        <p:spPr>
          <a:xfrm>
            <a:off x="517870" y="976160"/>
            <a:ext cx="5315823" cy="1934172"/>
          </a:xfrm>
        </p:spPr>
        <p:txBody>
          <a:bodyPr>
            <a:normAutofit/>
          </a:bodyPr>
          <a:lstStyle/>
          <a:p>
            <a:pPr>
              <a:lnSpc>
                <a:spcPct val="90000"/>
              </a:lnSpc>
            </a:pPr>
            <a:r>
              <a:rPr lang="en-US" sz="4200"/>
              <a:t>Heart Disease Risk in the United States</a:t>
            </a:r>
          </a:p>
        </p:txBody>
      </p:sp>
      <p:sp>
        <p:nvSpPr>
          <p:cNvPr id="18"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F154C-10C1-5C39-9B2C-63F4985F38DC}"/>
              </a:ext>
            </a:extLst>
          </p:cNvPr>
          <p:cNvSpPr>
            <a:spLocks noGrp="1"/>
          </p:cNvSpPr>
          <p:nvPr>
            <p:ph idx="1"/>
          </p:nvPr>
        </p:nvSpPr>
        <p:spPr>
          <a:xfrm>
            <a:off x="517870" y="2512170"/>
            <a:ext cx="4945183" cy="3848478"/>
          </a:xfrm>
        </p:spPr>
        <p:txBody>
          <a:bodyPr vert="horz" lIns="91440" tIns="45720" rIns="91440" bIns="45720" rtlCol="0" anchor="t">
            <a:noAutofit/>
          </a:bodyPr>
          <a:lstStyle/>
          <a:p>
            <a:pPr marL="342900" indent="-342900">
              <a:lnSpc>
                <a:spcPct val="100000"/>
              </a:lnSpc>
              <a:buChar char="•"/>
            </a:pPr>
            <a:r>
              <a:rPr lang="en-US" sz="1800" dirty="0">
                <a:ea typeface="+mn-lt"/>
                <a:cs typeface="+mn-lt"/>
              </a:rPr>
              <a:t>“Heart disease is </a:t>
            </a:r>
            <a:r>
              <a:rPr lang="en-US" sz="1800" b="1" dirty="0">
                <a:ea typeface="+mn-lt"/>
                <a:cs typeface="+mn-lt"/>
              </a:rPr>
              <a:t>the leading cause of death</a:t>
            </a:r>
            <a:r>
              <a:rPr lang="en-US" sz="1800" dirty="0">
                <a:ea typeface="+mn-lt"/>
                <a:cs typeface="+mn-lt"/>
              </a:rPr>
              <a:t> for men, women, and people of most racial and ethnic groups in the United States. </a:t>
            </a:r>
          </a:p>
          <a:p>
            <a:pPr marL="342900" indent="-342900">
              <a:lnSpc>
                <a:spcPct val="100000"/>
              </a:lnSpc>
              <a:buChar char="•"/>
            </a:pPr>
            <a:r>
              <a:rPr lang="en-US" sz="1800" b="1" dirty="0">
                <a:ea typeface="+mn-lt"/>
                <a:cs typeface="+mn-lt"/>
              </a:rPr>
              <a:t>One person dies every 36 seconds</a:t>
            </a:r>
            <a:r>
              <a:rPr lang="en-US" sz="1800" dirty="0">
                <a:ea typeface="+mn-lt"/>
                <a:cs typeface="+mn-lt"/>
              </a:rPr>
              <a:t> in the United States from cardiovascular disease. </a:t>
            </a:r>
          </a:p>
          <a:p>
            <a:pPr marL="342900" indent="-342900">
              <a:lnSpc>
                <a:spcPct val="100000"/>
              </a:lnSpc>
              <a:buChar char="•"/>
            </a:pPr>
            <a:r>
              <a:rPr lang="en-US" sz="1800" dirty="0">
                <a:ea typeface="+mn-lt"/>
                <a:cs typeface="+mn-lt"/>
              </a:rPr>
              <a:t>About </a:t>
            </a:r>
            <a:r>
              <a:rPr lang="en-US" sz="1800" b="1" dirty="0">
                <a:ea typeface="+mn-lt"/>
                <a:cs typeface="+mn-lt"/>
              </a:rPr>
              <a:t>659,000 people in the United States die from heart disease</a:t>
            </a:r>
            <a:r>
              <a:rPr lang="en-US" sz="1800" dirty="0">
                <a:ea typeface="+mn-lt"/>
                <a:cs typeface="+mn-lt"/>
              </a:rPr>
              <a:t> each year</a:t>
            </a:r>
          </a:p>
          <a:p>
            <a:pPr marL="617220" lvl="1">
              <a:lnSpc>
                <a:spcPct val="100000"/>
              </a:lnSpc>
              <a:buChar char="•"/>
            </a:pPr>
            <a:r>
              <a:rPr lang="en-US" dirty="0">
                <a:ea typeface="+mn-lt"/>
                <a:cs typeface="+mn-lt"/>
              </a:rPr>
              <a:t>that’s 1 in every 4 deaths</a:t>
            </a:r>
            <a:endParaRPr lang="en-US"/>
          </a:p>
          <a:p>
            <a:pPr marL="342900" indent="-342900">
              <a:lnSpc>
                <a:spcPct val="100000"/>
              </a:lnSpc>
              <a:buChar char="•"/>
            </a:pPr>
            <a:r>
              <a:rPr lang="en-US" sz="1800" b="1" dirty="0">
                <a:ea typeface="+mn-lt"/>
                <a:cs typeface="+mn-lt"/>
              </a:rPr>
              <a:t>Heart disease costs the United States about $363 billion each year</a:t>
            </a:r>
            <a:r>
              <a:rPr lang="en-US" sz="1800" dirty="0">
                <a:ea typeface="+mn-lt"/>
                <a:cs typeface="+mn-lt"/>
              </a:rPr>
              <a:t> from 2016 to 2017.” (CDC, 2022).</a:t>
            </a:r>
            <a:endParaRPr lang="en-US" sz="1800" dirty="0"/>
          </a:p>
        </p:txBody>
      </p:sp>
      <p:pic>
        <p:nvPicPr>
          <p:cNvPr id="5" name="Picture 5" descr="Map&#10;&#10;Description automatically generated">
            <a:extLst>
              <a:ext uri="{FF2B5EF4-FFF2-40B4-BE49-F238E27FC236}">
                <a16:creationId xmlns:a16="http://schemas.microsoft.com/office/drawing/2014/main" id="{6E9362A0-CFA0-3CE2-3CAA-BD91C5B0F8C1}"/>
              </a:ext>
            </a:extLst>
          </p:cNvPr>
          <p:cNvPicPr>
            <a:picLocks noChangeAspect="1"/>
          </p:cNvPicPr>
          <p:nvPr/>
        </p:nvPicPr>
        <p:blipFill rotWithShape="1">
          <a:blip r:embed="rId2"/>
          <a:srcRect l="15743" r="14509" b="-2"/>
          <a:stretch/>
        </p:blipFill>
        <p:spPr>
          <a:xfrm>
            <a:off x="6662167" y="657369"/>
            <a:ext cx="4994209" cy="5531495"/>
          </a:xfrm>
          <a:prstGeom prst="rect">
            <a:avLst/>
          </a:prstGeom>
        </p:spPr>
      </p:pic>
    </p:spTree>
    <p:extLst>
      <p:ext uri="{BB962C8B-B14F-4D97-AF65-F5344CB8AC3E}">
        <p14:creationId xmlns:p14="http://schemas.microsoft.com/office/powerpoint/2010/main" val="259644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8433AB6-724D-8103-7A9D-3FA86B20F046}"/>
              </a:ext>
            </a:extLst>
          </p:cNvPr>
          <p:cNvSpPr>
            <a:spLocks noGrp="1"/>
          </p:cNvSpPr>
          <p:nvPr>
            <p:ph type="title"/>
          </p:nvPr>
        </p:nvSpPr>
        <p:spPr>
          <a:xfrm>
            <a:off x="517868" y="976160"/>
            <a:ext cx="6144231" cy="1934172"/>
          </a:xfrm>
        </p:spPr>
        <p:txBody>
          <a:bodyPr>
            <a:normAutofit fontScale="90000"/>
          </a:bodyPr>
          <a:lstStyle/>
          <a:p>
            <a:r>
              <a:rPr lang="en-US" sz="5000" dirty="0"/>
              <a:t>Predictive or Related Factors of Heart Disease</a:t>
            </a:r>
          </a:p>
        </p:txBody>
      </p:sp>
      <p:sp>
        <p:nvSpPr>
          <p:cNvPr id="21"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A65248F3-8EB3-FA00-3DEF-B51D195B7000}"/>
              </a:ext>
            </a:extLst>
          </p:cNvPr>
          <p:cNvPicPr>
            <a:picLocks noChangeAspect="1"/>
          </p:cNvPicPr>
          <p:nvPr/>
        </p:nvPicPr>
        <p:blipFill rotWithShape="1">
          <a:blip r:embed="rId2"/>
          <a:srcRect t="15812" r="3" b="9649"/>
          <a:stretch/>
        </p:blipFill>
        <p:spPr>
          <a:xfrm>
            <a:off x="517868" y="3102455"/>
            <a:ext cx="6144231" cy="3125836"/>
          </a:xfrm>
          <a:prstGeom prst="rect">
            <a:avLst/>
          </a:prstGeom>
        </p:spPr>
      </p:pic>
      <p:sp>
        <p:nvSpPr>
          <p:cNvPr id="3" name="Content Placeholder 2">
            <a:extLst>
              <a:ext uri="{FF2B5EF4-FFF2-40B4-BE49-F238E27FC236}">
                <a16:creationId xmlns:a16="http://schemas.microsoft.com/office/drawing/2014/main" id="{A2704287-736B-1407-9A51-FDB2EB77CF21}"/>
              </a:ext>
            </a:extLst>
          </p:cNvPr>
          <p:cNvSpPr>
            <a:spLocks noGrp="1"/>
          </p:cNvSpPr>
          <p:nvPr>
            <p:ph idx="1"/>
          </p:nvPr>
        </p:nvSpPr>
        <p:spPr>
          <a:xfrm>
            <a:off x="7074714" y="976160"/>
            <a:ext cx="4930282" cy="5212704"/>
          </a:xfrm>
        </p:spPr>
        <p:txBody>
          <a:bodyPr vert="horz" lIns="91440" tIns="45720" rIns="91440" bIns="45720" rtlCol="0" anchor="t">
            <a:noAutofit/>
          </a:bodyPr>
          <a:lstStyle/>
          <a:p>
            <a:pPr marL="342900" indent="-342900">
              <a:lnSpc>
                <a:spcPct val="100000"/>
              </a:lnSpc>
              <a:buChar char="•"/>
            </a:pPr>
            <a:r>
              <a:rPr lang="en-US" dirty="0">
                <a:ea typeface="+mn-lt"/>
                <a:cs typeface="+mn-lt"/>
              </a:rPr>
              <a:t>Interested parties </a:t>
            </a:r>
            <a:r>
              <a:rPr lang="en-US" b="1" dirty="0">
                <a:ea typeface="+mn-lt"/>
                <a:cs typeface="+mn-lt"/>
              </a:rPr>
              <a:t>would want to know what factors are most predictive of heart disease </a:t>
            </a:r>
            <a:r>
              <a:rPr lang="en-US" dirty="0">
                <a:ea typeface="+mn-lt"/>
                <a:cs typeface="+mn-lt"/>
              </a:rPr>
              <a:t>to decrease patient mortality</a:t>
            </a:r>
            <a:r>
              <a:rPr lang="en-US" b="1" dirty="0">
                <a:ea typeface="+mn-lt"/>
                <a:cs typeface="+mn-lt"/>
              </a:rPr>
              <a:t> </a:t>
            </a:r>
            <a:r>
              <a:rPr lang="en-US" dirty="0">
                <a:ea typeface="+mn-lt"/>
                <a:cs typeface="+mn-lt"/>
              </a:rPr>
              <a:t>and save costs</a:t>
            </a:r>
          </a:p>
          <a:p>
            <a:pPr marL="342900" indent="-342900">
              <a:lnSpc>
                <a:spcPct val="100000"/>
              </a:lnSpc>
              <a:buChar char="•"/>
            </a:pPr>
            <a:r>
              <a:rPr lang="en-US" dirty="0">
                <a:ea typeface="+mn-lt"/>
                <a:cs typeface="+mn-lt"/>
              </a:rPr>
              <a:t>Doctors and healthcare professionals would be interested to be able </a:t>
            </a:r>
            <a:r>
              <a:rPr lang="en-US" b="1" dirty="0">
                <a:ea typeface="+mn-lt"/>
                <a:cs typeface="+mn-lt"/>
              </a:rPr>
              <a:t>to better advise patients on heart disease risk factors and reduce heart disease events</a:t>
            </a:r>
            <a:r>
              <a:rPr lang="en-US" dirty="0">
                <a:ea typeface="+mn-lt"/>
                <a:cs typeface="+mn-lt"/>
              </a:rPr>
              <a:t> (coronary heart disease and myocardial infarction)</a:t>
            </a:r>
          </a:p>
          <a:p>
            <a:pPr marL="342900" indent="-342900">
              <a:lnSpc>
                <a:spcPct val="100000"/>
              </a:lnSpc>
              <a:buChar char="•"/>
            </a:pPr>
            <a:r>
              <a:rPr lang="en-US" dirty="0">
                <a:ea typeface="+mn-lt"/>
                <a:cs typeface="+mn-lt"/>
              </a:rPr>
              <a:t>Life &amp; health insurance companies would also be interested in these heart disease predictive features to </a:t>
            </a:r>
            <a:r>
              <a:rPr lang="en-US" b="1" dirty="0">
                <a:ea typeface="+mn-lt"/>
                <a:cs typeface="+mn-lt"/>
              </a:rPr>
              <a:t>better understand how risky a particular customer</a:t>
            </a:r>
            <a:r>
              <a:rPr lang="en-US" dirty="0">
                <a:ea typeface="+mn-lt"/>
                <a:cs typeface="+mn-lt"/>
              </a:rPr>
              <a:t> would be to insure</a:t>
            </a:r>
          </a:p>
        </p:txBody>
      </p:sp>
    </p:spTree>
    <p:extLst>
      <p:ext uri="{BB962C8B-B14F-4D97-AF65-F5344CB8AC3E}">
        <p14:creationId xmlns:p14="http://schemas.microsoft.com/office/powerpoint/2010/main" val="188516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21175-1950-9B0E-047B-C07D567BC992}"/>
              </a:ext>
            </a:extLst>
          </p:cNvPr>
          <p:cNvSpPr>
            <a:spLocks noGrp="1"/>
          </p:cNvSpPr>
          <p:nvPr>
            <p:ph idx="1"/>
          </p:nvPr>
        </p:nvSpPr>
        <p:spPr>
          <a:xfrm>
            <a:off x="6602010" y="324176"/>
            <a:ext cx="5436472" cy="5981004"/>
          </a:xfrm>
        </p:spPr>
        <p:txBody>
          <a:bodyPr vert="horz" lIns="91440" tIns="45720" rIns="91440" bIns="45720" rtlCol="0" anchor="t">
            <a:noAutofit/>
          </a:bodyPr>
          <a:lstStyle/>
          <a:p>
            <a:pPr>
              <a:lnSpc>
                <a:spcPct val="100000"/>
              </a:lnSpc>
            </a:pPr>
            <a:r>
              <a:rPr lang="en-US" sz="1600" b="1" dirty="0">
                <a:ea typeface="+mn-lt"/>
                <a:cs typeface="+mn-lt"/>
              </a:rPr>
              <a:t>Dataset Features </a:t>
            </a:r>
            <a:endParaRPr lang="en-US" sz="1600">
              <a:ea typeface="+mn-lt"/>
              <a:cs typeface="+mn-lt"/>
            </a:endParaRPr>
          </a:p>
          <a:p>
            <a:pPr lvl="1">
              <a:lnSpc>
                <a:spcPct val="100000"/>
              </a:lnSpc>
              <a:buFont typeface="Arial"/>
              <a:buChar char="•"/>
            </a:pPr>
            <a:r>
              <a:rPr lang="en-US" sz="1200" b="1" dirty="0">
                <a:ea typeface="+mn-lt"/>
                <a:cs typeface="+mn-lt"/>
              </a:rPr>
              <a:t>Heart Disease:</a:t>
            </a:r>
            <a:r>
              <a:rPr lang="en-US" sz="1200" dirty="0">
                <a:ea typeface="+mn-lt"/>
                <a:cs typeface="+mn-lt"/>
              </a:rPr>
              <a:t> If subject has experienced heart disease (Yes or No)</a:t>
            </a:r>
          </a:p>
          <a:p>
            <a:pPr lvl="1">
              <a:lnSpc>
                <a:spcPct val="100000"/>
              </a:lnSpc>
              <a:buFont typeface="Arial"/>
              <a:buChar char="•"/>
            </a:pPr>
            <a:r>
              <a:rPr lang="en-US" sz="1200" b="1" dirty="0">
                <a:ea typeface="+mn-lt"/>
                <a:cs typeface="+mn-lt"/>
              </a:rPr>
              <a:t>BMI</a:t>
            </a:r>
            <a:r>
              <a:rPr lang="en-US" sz="1200" dirty="0">
                <a:ea typeface="+mn-lt"/>
                <a:cs typeface="+mn-lt"/>
              </a:rPr>
              <a:t> </a:t>
            </a:r>
            <a:r>
              <a:rPr lang="en-US" sz="1200" b="1" dirty="0">
                <a:ea typeface="+mn-lt"/>
                <a:cs typeface="+mn-lt"/>
              </a:rPr>
              <a:t>(Body Mass Index):</a:t>
            </a:r>
            <a:r>
              <a:rPr lang="en-US" sz="1200" dirty="0">
                <a:ea typeface="+mn-lt"/>
                <a:cs typeface="+mn-lt"/>
              </a:rPr>
              <a:t> Subject's current BMI (numerical value)</a:t>
            </a:r>
          </a:p>
          <a:p>
            <a:pPr lvl="1">
              <a:lnSpc>
                <a:spcPct val="100000"/>
              </a:lnSpc>
              <a:buFont typeface="Arial"/>
              <a:buChar char="•"/>
            </a:pPr>
            <a:r>
              <a:rPr lang="en-US" sz="1200" b="1" dirty="0">
                <a:ea typeface="+mn-lt"/>
                <a:cs typeface="+mn-lt"/>
              </a:rPr>
              <a:t>Smoking: </a:t>
            </a:r>
            <a:r>
              <a:rPr lang="en-US" sz="1200" dirty="0">
                <a:ea typeface="+mn-lt"/>
                <a:cs typeface="+mn-lt"/>
              </a:rPr>
              <a:t>If subject has smoked more than 100 cigarettes (Yes or No)</a:t>
            </a:r>
          </a:p>
          <a:p>
            <a:pPr lvl="1">
              <a:lnSpc>
                <a:spcPct val="100000"/>
              </a:lnSpc>
              <a:buFont typeface="Arial"/>
              <a:buChar char="•"/>
            </a:pPr>
            <a:r>
              <a:rPr lang="en-US" sz="1200" b="1" dirty="0">
                <a:ea typeface="+mn-lt"/>
                <a:cs typeface="+mn-lt"/>
              </a:rPr>
              <a:t>Alcohol Drinking: </a:t>
            </a:r>
            <a:r>
              <a:rPr lang="en-US" sz="1200" dirty="0">
                <a:ea typeface="+mn-lt"/>
                <a:cs typeface="+mn-lt"/>
              </a:rPr>
              <a:t>If males subjects have more than 14 drinks/week and if females have more than 7/week (Yes or No) </a:t>
            </a:r>
          </a:p>
          <a:p>
            <a:pPr lvl="1">
              <a:lnSpc>
                <a:spcPct val="100000"/>
              </a:lnSpc>
              <a:buFont typeface="Arial"/>
              <a:buChar char="•"/>
            </a:pPr>
            <a:r>
              <a:rPr lang="en-US" sz="1200" b="1" dirty="0">
                <a:ea typeface="+mn-lt"/>
                <a:cs typeface="+mn-lt"/>
              </a:rPr>
              <a:t>Stroke: </a:t>
            </a:r>
            <a:r>
              <a:rPr lang="en-US" sz="1200" dirty="0">
                <a:ea typeface="+mn-lt"/>
                <a:cs typeface="+mn-lt"/>
              </a:rPr>
              <a:t>If subject has experienced at stroke (Yes or No)</a:t>
            </a:r>
          </a:p>
          <a:p>
            <a:pPr lvl="1">
              <a:lnSpc>
                <a:spcPct val="100000"/>
              </a:lnSpc>
              <a:buFont typeface="Arial"/>
              <a:buChar char="•"/>
            </a:pPr>
            <a:r>
              <a:rPr lang="en-US" sz="1200" b="1" dirty="0">
                <a:ea typeface="+mn-lt"/>
                <a:cs typeface="+mn-lt"/>
              </a:rPr>
              <a:t>Physical Health: </a:t>
            </a:r>
            <a:r>
              <a:rPr lang="en-US" sz="1200" dirty="0">
                <a:ea typeface="+mn-lt"/>
                <a:cs typeface="+mn-lt"/>
              </a:rPr>
              <a:t>Subject's daily exercise count in last 30 days (numerical value)</a:t>
            </a:r>
          </a:p>
          <a:p>
            <a:pPr lvl="1">
              <a:lnSpc>
                <a:spcPct val="100000"/>
              </a:lnSpc>
              <a:buFont typeface="Arial"/>
              <a:buChar char="•"/>
            </a:pPr>
            <a:r>
              <a:rPr lang="en-US" sz="1200" b="1" dirty="0">
                <a:ea typeface="+mn-lt"/>
                <a:cs typeface="+mn-lt"/>
              </a:rPr>
              <a:t>Mental Health: </a:t>
            </a:r>
            <a:r>
              <a:rPr lang="en-US" sz="1200" dirty="0">
                <a:ea typeface="+mn-lt"/>
                <a:cs typeface="+mn-lt"/>
              </a:rPr>
              <a:t>Subject's poor mental health days count in last 30 days (numerical value)</a:t>
            </a:r>
          </a:p>
          <a:p>
            <a:pPr lvl="1">
              <a:lnSpc>
                <a:spcPct val="100000"/>
              </a:lnSpc>
              <a:buFont typeface="Arial"/>
              <a:buChar char="•"/>
            </a:pPr>
            <a:r>
              <a:rPr lang="en-US" sz="1200" b="1" dirty="0">
                <a:ea typeface="+mn-lt"/>
                <a:cs typeface="+mn-lt"/>
              </a:rPr>
              <a:t>Difficulty Walking:</a:t>
            </a:r>
            <a:r>
              <a:rPr lang="en-US" sz="1200" dirty="0">
                <a:ea typeface="+mn-lt"/>
                <a:cs typeface="+mn-lt"/>
              </a:rPr>
              <a:t> If subject has difficulty walking or climbing stairs (Yes or No)</a:t>
            </a:r>
          </a:p>
          <a:p>
            <a:pPr lvl="1">
              <a:lnSpc>
                <a:spcPct val="100000"/>
              </a:lnSpc>
              <a:buFont typeface="Arial"/>
              <a:buChar char="•"/>
            </a:pPr>
            <a:r>
              <a:rPr lang="en-US" sz="1200" b="1" dirty="0">
                <a:ea typeface="+mn-lt"/>
                <a:cs typeface="+mn-lt"/>
              </a:rPr>
              <a:t>Sex: </a:t>
            </a:r>
            <a:r>
              <a:rPr lang="en-US" sz="1200" dirty="0">
                <a:ea typeface="+mn-lt"/>
                <a:cs typeface="+mn-lt"/>
              </a:rPr>
              <a:t>If subject is male or female </a:t>
            </a:r>
          </a:p>
          <a:p>
            <a:pPr lvl="1">
              <a:lnSpc>
                <a:spcPct val="100000"/>
              </a:lnSpc>
              <a:buFont typeface="Arial"/>
              <a:buChar char="•"/>
            </a:pPr>
            <a:r>
              <a:rPr lang="en-US" sz="1200" b="1" dirty="0">
                <a:ea typeface="+mn-lt"/>
                <a:cs typeface="+mn-lt"/>
              </a:rPr>
              <a:t>Age Category:</a:t>
            </a:r>
            <a:r>
              <a:rPr lang="en-US" sz="1200" dirty="0">
                <a:ea typeface="+mn-lt"/>
                <a:cs typeface="+mn-lt"/>
              </a:rPr>
              <a:t> The age category of the subject (14 categories)</a:t>
            </a:r>
          </a:p>
          <a:p>
            <a:pPr lvl="1">
              <a:lnSpc>
                <a:spcPct val="100000"/>
              </a:lnSpc>
              <a:buFont typeface="Arial"/>
              <a:buChar char="•"/>
            </a:pPr>
            <a:r>
              <a:rPr lang="en-US" sz="1200" b="1" dirty="0">
                <a:ea typeface="+mn-lt"/>
                <a:cs typeface="+mn-lt"/>
              </a:rPr>
              <a:t>Race:</a:t>
            </a:r>
            <a:r>
              <a:rPr lang="en-US" sz="1200" dirty="0">
                <a:ea typeface="+mn-lt"/>
                <a:cs typeface="+mn-lt"/>
              </a:rPr>
              <a:t> The race and/or ethnicity of the subject </a:t>
            </a:r>
          </a:p>
          <a:p>
            <a:pPr lvl="1">
              <a:lnSpc>
                <a:spcPct val="100000"/>
              </a:lnSpc>
              <a:buFont typeface="Arial"/>
              <a:buChar char="•"/>
            </a:pPr>
            <a:r>
              <a:rPr lang="en-US" sz="1200" b="1" dirty="0">
                <a:ea typeface="+mn-lt"/>
                <a:cs typeface="+mn-lt"/>
              </a:rPr>
              <a:t>Diabetic:</a:t>
            </a:r>
            <a:r>
              <a:rPr lang="en-US" sz="1200" dirty="0">
                <a:ea typeface="+mn-lt"/>
                <a:cs typeface="+mn-lt"/>
              </a:rPr>
              <a:t> If subject has experienced diabetes (Yes, Yes – Pregnancy, No, No- borderline diabetes)</a:t>
            </a:r>
          </a:p>
          <a:p>
            <a:pPr lvl="1">
              <a:lnSpc>
                <a:spcPct val="100000"/>
              </a:lnSpc>
              <a:buFont typeface="Arial"/>
              <a:buChar char="•"/>
            </a:pPr>
            <a:r>
              <a:rPr lang="en-US" sz="1200" b="1" dirty="0">
                <a:ea typeface="+mn-lt"/>
                <a:cs typeface="+mn-lt"/>
              </a:rPr>
              <a:t>Physical Activity:</a:t>
            </a:r>
            <a:r>
              <a:rPr lang="en-US" sz="1200" dirty="0">
                <a:ea typeface="+mn-lt"/>
                <a:cs typeface="+mn-lt"/>
              </a:rPr>
              <a:t> If subject had exercised in the last month outside of their job (Yes or No) </a:t>
            </a:r>
          </a:p>
          <a:p>
            <a:pPr lvl="1">
              <a:lnSpc>
                <a:spcPct val="100000"/>
              </a:lnSpc>
              <a:buFont typeface="Arial"/>
              <a:buChar char="•"/>
            </a:pPr>
            <a:r>
              <a:rPr lang="en-US" sz="1200" b="1" dirty="0">
                <a:ea typeface="+mn-lt"/>
                <a:cs typeface="+mn-lt"/>
              </a:rPr>
              <a:t>General Health:</a:t>
            </a:r>
            <a:r>
              <a:rPr lang="en-US" sz="1200" dirty="0">
                <a:ea typeface="+mn-lt"/>
                <a:cs typeface="+mn-lt"/>
              </a:rPr>
              <a:t> Subject's general health (Excellent, Very Good, Good, Fair, Poor)</a:t>
            </a:r>
          </a:p>
          <a:p>
            <a:pPr lvl="1">
              <a:lnSpc>
                <a:spcPct val="100000"/>
              </a:lnSpc>
              <a:buFont typeface="Arial"/>
              <a:buChar char="•"/>
            </a:pPr>
            <a:r>
              <a:rPr lang="en-US" sz="1200" b="1" dirty="0">
                <a:ea typeface="+mn-lt"/>
                <a:cs typeface="+mn-lt"/>
              </a:rPr>
              <a:t>Sleep Time: </a:t>
            </a:r>
            <a:r>
              <a:rPr lang="en-US" sz="1200" dirty="0">
                <a:ea typeface="+mn-lt"/>
                <a:cs typeface="+mn-lt"/>
              </a:rPr>
              <a:t>Subject's average hourly sleep at night (numerical value)</a:t>
            </a:r>
          </a:p>
          <a:p>
            <a:pPr lvl="1">
              <a:lnSpc>
                <a:spcPct val="100000"/>
              </a:lnSpc>
              <a:buFont typeface="Arial"/>
              <a:buChar char="•"/>
            </a:pPr>
            <a:r>
              <a:rPr lang="en-US" sz="1200" b="1" dirty="0">
                <a:ea typeface="+mn-lt"/>
                <a:cs typeface="+mn-lt"/>
              </a:rPr>
              <a:t>Asthma: </a:t>
            </a:r>
            <a:r>
              <a:rPr lang="en-US" sz="1200" dirty="0">
                <a:ea typeface="+mn-lt"/>
                <a:cs typeface="+mn-lt"/>
              </a:rPr>
              <a:t>If subject has experienced asthma (Yes or No)</a:t>
            </a:r>
          </a:p>
          <a:p>
            <a:pPr lvl="1">
              <a:lnSpc>
                <a:spcPct val="100000"/>
              </a:lnSpc>
              <a:buFont typeface="Arial"/>
              <a:buChar char="•"/>
            </a:pPr>
            <a:r>
              <a:rPr lang="en-US" sz="1200" b="1" dirty="0">
                <a:ea typeface="+mn-lt"/>
                <a:cs typeface="+mn-lt"/>
              </a:rPr>
              <a:t>Kidney Disease:</a:t>
            </a:r>
            <a:r>
              <a:rPr lang="en-US" sz="1200" dirty="0">
                <a:ea typeface="+mn-lt"/>
                <a:cs typeface="+mn-lt"/>
              </a:rPr>
              <a:t> If subject has experienced kidney disease (Yes or No)</a:t>
            </a:r>
          </a:p>
          <a:p>
            <a:pPr lvl="1">
              <a:lnSpc>
                <a:spcPct val="100000"/>
              </a:lnSpc>
              <a:buFont typeface="Arial"/>
              <a:buChar char="•"/>
            </a:pPr>
            <a:r>
              <a:rPr lang="en-US" sz="1200" b="1" dirty="0">
                <a:ea typeface="+mn-lt"/>
                <a:cs typeface="+mn-lt"/>
              </a:rPr>
              <a:t>Skin Cancer: </a:t>
            </a:r>
            <a:r>
              <a:rPr lang="en-US" sz="1200" dirty="0">
                <a:ea typeface="+mn-lt"/>
                <a:cs typeface="+mn-lt"/>
              </a:rPr>
              <a:t>If subject has experienced skin cancer (Yes or No)</a:t>
            </a:r>
          </a:p>
          <a:p>
            <a:pPr>
              <a:lnSpc>
                <a:spcPct val="100000"/>
              </a:lnSpc>
            </a:pPr>
            <a:endParaRPr lang="en-US" sz="1100" dirty="0">
              <a:ea typeface="+mn-lt"/>
              <a:cs typeface="+mn-lt"/>
            </a:endParaRPr>
          </a:p>
        </p:txBody>
      </p:sp>
      <p:sp>
        <p:nvSpPr>
          <p:cNvPr id="11" name="Content Placeholder 2">
            <a:extLst>
              <a:ext uri="{FF2B5EF4-FFF2-40B4-BE49-F238E27FC236}">
                <a16:creationId xmlns:a16="http://schemas.microsoft.com/office/drawing/2014/main" id="{9AC43D30-0D0D-8A7D-0EAB-0632B84691A3}"/>
              </a:ext>
            </a:extLst>
          </p:cNvPr>
          <p:cNvSpPr txBox="1">
            <a:spLocks/>
          </p:cNvSpPr>
          <p:nvPr/>
        </p:nvSpPr>
        <p:spPr>
          <a:xfrm>
            <a:off x="273362" y="3046594"/>
            <a:ext cx="5882782" cy="349820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dirty="0">
                <a:ea typeface="+mn-lt"/>
                <a:cs typeface="+mn-lt"/>
              </a:rPr>
              <a:t>To understand </a:t>
            </a:r>
            <a:r>
              <a:rPr lang="en-US" b="1" dirty="0">
                <a:ea typeface="+mn-lt"/>
                <a:cs typeface="+mn-lt"/>
              </a:rPr>
              <a:t>what patient lifestyle and health factors are most related to or most predictive of heart disease</a:t>
            </a:r>
            <a:r>
              <a:rPr lang="en-US" dirty="0">
                <a:ea typeface="+mn-lt"/>
                <a:cs typeface="+mn-lt"/>
              </a:rPr>
              <a:t> (single characteristics and interactions) an open-source dataset from Kaggle was used with 319,795 rows and 18 columns of US patient data</a:t>
            </a:r>
            <a:endParaRPr lang="en-US" b="1" dirty="0">
              <a:ea typeface="+mn-lt"/>
              <a:cs typeface="+mn-lt"/>
            </a:endParaRPr>
          </a:p>
          <a:p>
            <a:pPr marL="342900" indent="-342900">
              <a:lnSpc>
                <a:spcPct val="100000"/>
              </a:lnSpc>
              <a:buFont typeface="Arial" panose="020B0604020202020204" pitchFamily="34" charset="0"/>
              <a:buChar char="•"/>
            </a:pPr>
            <a:r>
              <a:rPr lang="en-US" dirty="0">
                <a:ea typeface="+mn-lt"/>
                <a:cs typeface="+mn-lt"/>
              </a:rPr>
              <a:t>Each dataset </a:t>
            </a:r>
            <a:r>
              <a:rPr lang="en-US" b="1" dirty="0">
                <a:ea typeface="+mn-lt"/>
                <a:cs typeface="+mn-lt"/>
              </a:rPr>
              <a:t>column</a:t>
            </a:r>
            <a:r>
              <a:rPr lang="en-US" dirty="0">
                <a:ea typeface="+mn-lt"/>
                <a:cs typeface="+mn-lt"/>
              </a:rPr>
              <a:t> </a:t>
            </a:r>
            <a:r>
              <a:rPr lang="en-US" b="1" dirty="0">
                <a:ea typeface="+mn-lt"/>
                <a:cs typeface="+mn-lt"/>
              </a:rPr>
              <a:t>represents a factor or feature that</a:t>
            </a:r>
            <a:r>
              <a:rPr lang="en-US" dirty="0">
                <a:ea typeface="+mn-lt"/>
                <a:cs typeface="+mn-lt"/>
              </a:rPr>
              <a:t> represents a measurable piece of data that can be used in this analysis</a:t>
            </a:r>
          </a:p>
          <a:p>
            <a:pPr marL="342900" indent="-342900">
              <a:lnSpc>
                <a:spcPct val="100000"/>
              </a:lnSpc>
              <a:buFont typeface="Arial" panose="020B0604020202020204" pitchFamily="34" charset="0"/>
              <a:buChar char="•"/>
            </a:pPr>
            <a:endParaRPr lang="en-US" sz="1700" dirty="0">
              <a:ea typeface="+mn-lt"/>
              <a:cs typeface="+mn-lt"/>
            </a:endParaRPr>
          </a:p>
        </p:txBody>
      </p:sp>
      <p:sp>
        <p:nvSpPr>
          <p:cNvPr id="16" name="Title 1">
            <a:extLst>
              <a:ext uri="{FF2B5EF4-FFF2-40B4-BE49-F238E27FC236}">
                <a16:creationId xmlns:a16="http://schemas.microsoft.com/office/drawing/2014/main" id="{D8187C41-2CA9-54A2-A3B0-7E5A2E3B467C}"/>
              </a:ext>
            </a:extLst>
          </p:cNvPr>
          <p:cNvSpPr txBox="1">
            <a:spLocks/>
          </p:cNvSpPr>
          <p:nvPr/>
        </p:nvSpPr>
        <p:spPr>
          <a:xfrm>
            <a:off x="277786" y="861338"/>
            <a:ext cx="6144231" cy="1934172"/>
          </a:xfrm>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5000" dirty="0"/>
              <a:t>Predictive or Related Factors of Heart Disease</a:t>
            </a:r>
          </a:p>
        </p:txBody>
      </p:sp>
    </p:spTree>
    <p:extLst>
      <p:ext uri="{BB962C8B-B14F-4D97-AF65-F5344CB8AC3E}">
        <p14:creationId xmlns:p14="http://schemas.microsoft.com/office/powerpoint/2010/main" val="229920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dirty="0"/>
              <a:t>Discovery</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90FC7270-DD86-380F-625D-23591E70636C}"/>
              </a:ext>
            </a:extLst>
          </p:cNvPr>
          <p:cNvSpPr>
            <a:spLocks noGrp="1"/>
          </p:cNvSpPr>
          <p:nvPr>
            <p:ph idx="1"/>
          </p:nvPr>
        </p:nvSpPr>
        <p:spPr>
          <a:xfrm>
            <a:off x="215247" y="1841553"/>
            <a:ext cx="10856497" cy="4860431"/>
          </a:xfrm>
        </p:spPr>
        <p:txBody>
          <a:bodyPr vert="horz" lIns="91440" tIns="45720" rIns="91440" bIns="45720" rtlCol="0" anchor="t">
            <a:normAutofit/>
          </a:bodyPr>
          <a:lstStyle/>
          <a:p>
            <a:pPr marL="560070" lvl="2" indent="-285750">
              <a:buFont typeface="Wingdings"/>
              <a:buChar char="▪"/>
            </a:pPr>
            <a:r>
              <a:rPr lang="en-US" sz="2400" b="1" dirty="0">
                <a:ea typeface="+mn-lt"/>
                <a:cs typeface="+mn-lt"/>
              </a:rPr>
              <a:t>Most people in the dataset do not have</a:t>
            </a:r>
            <a:r>
              <a:rPr lang="en-US" sz="2400" dirty="0">
                <a:ea typeface="+mn-lt"/>
                <a:cs typeface="+mn-lt"/>
              </a:rPr>
              <a:t> heart disease, stroke, difficulty walking, kidney disease, or diabetes</a:t>
            </a:r>
          </a:p>
          <a:p>
            <a:pPr marL="560070" lvl="2" indent="-285750">
              <a:buFont typeface="Wingdings"/>
              <a:buChar char="▪"/>
            </a:pPr>
            <a:r>
              <a:rPr lang="en-US" sz="2400" dirty="0">
                <a:ea typeface="+mn-lt"/>
                <a:cs typeface="+mn-lt"/>
              </a:rPr>
              <a:t>Heart disease rates are </a:t>
            </a:r>
            <a:r>
              <a:rPr lang="en-US" sz="2400" b="1" dirty="0">
                <a:ea typeface="+mn-lt"/>
                <a:cs typeface="+mn-lt"/>
              </a:rPr>
              <a:t>relatively the same in both men and women</a:t>
            </a:r>
            <a:r>
              <a:rPr lang="en-US" sz="2400" dirty="0">
                <a:ea typeface="+mn-lt"/>
                <a:cs typeface="+mn-lt"/>
              </a:rPr>
              <a:t> (however women have slightly lower heart disease rate)</a:t>
            </a:r>
          </a:p>
          <a:p>
            <a:pPr marL="560070" lvl="2" indent="-285750">
              <a:buFont typeface="Wingdings"/>
              <a:buChar char="▪"/>
            </a:pPr>
            <a:r>
              <a:rPr lang="en-US" sz="2400" b="1" dirty="0">
                <a:ea typeface="+mn-lt"/>
                <a:cs typeface="+mn-lt"/>
              </a:rPr>
              <a:t>General Health and Age appear to be a significant factor</a:t>
            </a:r>
            <a:r>
              <a:rPr lang="en-US" sz="2400" dirty="0">
                <a:ea typeface="+mn-lt"/>
                <a:cs typeface="+mn-lt"/>
              </a:rPr>
              <a:t> in predicting heart disease</a:t>
            </a:r>
          </a:p>
          <a:p>
            <a:pPr marL="560070" lvl="2" indent="-285750">
              <a:buFont typeface="Wingdings"/>
              <a:buChar char="▪"/>
            </a:pPr>
            <a:r>
              <a:rPr lang="en-US" sz="2400" b="1" dirty="0"/>
              <a:t>Correlations</a:t>
            </a:r>
          </a:p>
          <a:p>
            <a:pPr marL="834390" lvl="3" indent="-285750">
              <a:buFont typeface="Wingdings"/>
              <a:buChar char="▪"/>
            </a:pPr>
            <a:r>
              <a:rPr lang="en-US" sz="2400" dirty="0"/>
              <a:t>The dataset patient features most correlated to heart disease are: </a:t>
            </a:r>
            <a:r>
              <a:rPr lang="en-US" sz="2400" b="1" dirty="0"/>
              <a:t>Physical Health, Stroke, Difficulty Walking Up Stairs, Age 80 or older, Diabetes, Fair &amp; Poor General Health, and Kidney Disease</a:t>
            </a:r>
          </a:p>
        </p:txBody>
      </p:sp>
    </p:spTree>
    <p:extLst>
      <p:ext uri="{BB962C8B-B14F-4D97-AF65-F5344CB8AC3E}">
        <p14:creationId xmlns:p14="http://schemas.microsoft.com/office/powerpoint/2010/main" val="38842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467738" y="777882"/>
            <a:ext cx="5021182" cy="2334248"/>
          </a:xfrm>
        </p:spPr>
        <p:txBody>
          <a:bodyPr vert="horz" lIns="91440" tIns="45720" rIns="91440" bIns="45720" rtlCol="0" anchor="t">
            <a:normAutofit/>
          </a:bodyPr>
          <a:lstStyle/>
          <a:p>
            <a:r>
              <a:rPr lang="en-US" dirty="0"/>
              <a:t>Discovery</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Waterfall chart&#10;&#10;Description automatically generated">
            <a:extLst>
              <a:ext uri="{FF2B5EF4-FFF2-40B4-BE49-F238E27FC236}">
                <a16:creationId xmlns:a16="http://schemas.microsoft.com/office/drawing/2014/main" id="{9860AA82-51DC-B255-FE4E-572687670D3D}"/>
              </a:ext>
            </a:extLst>
          </p:cNvPr>
          <p:cNvPicPr>
            <a:picLocks noChangeAspect="1"/>
          </p:cNvPicPr>
          <p:nvPr/>
        </p:nvPicPr>
        <p:blipFill>
          <a:blip r:embed="rId2"/>
          <a:stretch>
            <a:fillRect/>
          </a:stretch>
        </p:blipFill>
        <p:spPr>
          <a:xfrm>
            <a:off x="1265443" y="1517871"/>
            <a:ext cx="9378664" cy="5224283"/>
          </a:xfrm>
          <a:prstGeom prst="rect">
            <a:avLst/>
          </a:prstGeom>
        </p:spPr>
      </p:pic>
    </p:spTree>
    <p:extLst>
      <p:ext uri="{BB962C8B-B14F-4D97-AF65-F5344CB8AC3E}">
        <p14:creationId xmlns:p14="http://schemas.microsoft.com/office/powerpoint/2010/main" val="413729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508448" y="1753053"/>
            <a:ext cx="5032833" cy="1743412"/>
          </a:xfrm>
        </p:spPr>
        <p:txBody>
          <a:bodyPr anchor="t">
            <a:normAutofit/>
          </a:bodyPr>
          <a:lstStyle/>
          <a:p>
            <a:pPr marL="342900" indent="-342900">
              <a:spcBef>
                <a:spcPts val="1000"/>
              </a:spcBef>
              <a:buFont typeface="Arial,Sans-Serif"/>
              <a:buChar char="•"/>
            </a:pPr>
            <a:r>
              <a:rPr lang="en-US" sz="2000" b="0" dirty="0">
                <a:ea typeface="+mj-lt"/>
                <a:cs typeface="+mj-lt"/>
              </a:rPr>
              <a:t>To determine which patient features are most predictive to heart disease,</a:t>
            </a:r>
            <a:r>
              <a:rPr lang="en-US" sz="2000" dirty="0">
                <a:ea typeface="+mj-lt"/>
                <a:cs typeface="+mj-lt"/>
              </a:rPr>
              <a:t> a logistic regression model was created</a:t>
            </a:r>
            <a:r>
              <a:rPr lang="en-US" sz="2000" b="0" dirty="0">
                <a:ea typeface="+mj-lt"/>
                <a:cs typeface="+mj-lt"/>
              </a:rPr>
              <a:t> as the prediction is either "Heart Disease" or "No Heart Disease"</a:t>
            </a:r>
          </a:p>
          <a:p>
            <a:pPr marL="342900" indent="-342900">
              <a:spcBef>
                <a:spcPts val="1000"/>
              </a:spcBef>
              <a:buFont typeface="Arial,Sans-Serif"/>
              <a:buChar char="•"/>
            </a:pPr>
            <a:endParaRPr lang="en-US" sz="2000" b="0" dirty="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6A488DE-EA7D-E914-E0C9-4B7619341754}"/>
              </a:ext>
            </a:extLst>
          </p:cNvPr>
          <p:cNvPicPr>
            <a:picLocks noChangeAspect="1"/>
          </p:cNvPicPr>
          <p:nvPr/>
        </p:nvPicPr>
        <p:blipFill>
          <a:blip r:embed="rId2"/>
          <a:stretch>
            <a:fillRect/>
          </a:stretch>
        </p:blipFill>
        <p:spPr>
          <a:xfrm>
            <a:off x="7235438" y="657369"/>
            <a:ext cx="3865412" cy="2647807"/>
          </a:xfrm>
          <a:prstGeom prst="rect">
            <a:avLst/>
          </a:prstGeom>
        </p:spPr>
      </p:pic>
      <p:pic>
        <p:nvPicPr>
          <p:cNvPr id="6" name="Picture 6" descr="Diagram&#10;&#10;Description automatically generated">
            <a:extLst>
              <a:ext uri="{FF2B5EF4-FFF2-40B4-BE49-F238E27FC236}">
                <a16:creationId xmlns:a16="http://schemas.microsoft.com/office/drawing/2014/main" id="{14A189FD-B557-CCF8-9B09-5AF6F6846E0F}"/>
              </a:ext>
            </a:extLst>
          </p:cNvPr>
          <p:cNvPicPr>
            <a:picLocks noChangeAspect="1"/>
          </p:cNvPicPr>
          <p:nvPr/>
        </p:nvPicPr>
        <p:blipFill>
          <a:blip r:embed="rId3"/>
          <a:stretch>
            <a:fillRect/>
          </a:stretch>
        </p:blipFill>
        <p:spPr>
          <a:xfrm>
            <a:off x="612961" y="3681196"/>
            <a:ext cx="5011957" cy="2493449"/>
          </a:xfrm>
          <a:prstGeom prst="rect">
            <a:avLst/>
          </a:prstGeom>
        </p:spPr>
      </p:pic>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1CEDDB5D-2C6F-E737-9083-126FC5C6E4AD}"/>
              </a:ext>
            </a:extLst>
          </p:cNvPr>
          <p:cNvSpPr>
            <a:spLocks noGrp="1"/>
          </p:cNvSpPr>
          <p:nvPr>
            <p:ph idx="1"/>
          </p:nvPr>
        </p:nvSpPr>
        <p:spPr>
          <a:xfrm>
            <a:off x="6670313" y="3962978"/>
            <a:ext cx="5006215" cy="2839966"/>
          </a:xfrm>
        </p:spPr>
        <p:txBody>
          <a:bodyPr vert="horz" lIns="91440" tIns="45720" rIns="91440" bIns="45720" rtlCol="0" anchor="t">
            <a:noAutofit/>
          </a:bodyPr>
          <a:lstStyle/>
          <a:p>
            <a:pPr marL="285750" indent="-285750">
              <a:lnSpc>
                <a:spcPct val="90000"/>
              </a:lnSpc>
              <a:buFont typeface="Arial,Sans-Serif"/>
              <a:buChar char="•"/>
            </a:pPr>
            <a:r>
              <a:rPr lang="en-US" dirty="0">
                <a:ea typeface="+mn-lt"/>
                <a:cs typeface="+mn-lt"/>
              </a:rPr>
              <a:t>In addition to the logistic regression model, a </a:t>
            </a:r>
            <a:r>
              <a:rPr lang="en-US" b="1" dirty="0">
                <a:ea typeface="+mn-lt"/>
                <a:cs typeface="+mn-lt"/>
              </a:rPr>
              <a:t>decision tree model</a:t>
            </a:r>
            <a:r>
              <a:rPr lang="en-US" dirty="0">
                <a:ea typeface="+mn-lt"/>
                <a:cs typeface="+mn-lt"/>
              </a:rPr>
              <a:t> was created to also determine which features are most predictive of heart disease</a:t>
            </a:r>
          </a:p>
          <a:p>
            <a:pPr marL="285750" indent="-285750">
              <a:lnSpc>
                <a:spcPct val="90000"/>
              </a:lnSpc>
              <a:buFont typeface="Arial,Sans-Serif"/>
              <a:buChar char="•"/>
            </a:pPr>
            <a:r>
              <a:rPr lang="en-US" dirty="0">
                <a:ea typeface="+mn-lt"/>
                <a:cs typeface="+mn-lt"/>
              </a:rPr>
              <a:t>Both models were implemented </a:t>
            </a:r>
            <a:r>
              <a:rPr lang="en-US" b="1" dirty="0">
                <a:ea typeface="+mn-lt"/>
                <a:cs typeface="+mn-lt"/>
              </a:rPr>
              <a:t>to find out which model has better performance of predicting whether a patient will have heart disease based on the patient features</a:t>
            </a:r>
            <a:br>
              <a:rPr lang="en-US" dirty="0">
                <a:ea typeface="+mn-lt"/>
                <a:cs typeface="+mn-lt"/>
              </a:rPr>
            </a:br>
            <a:endParaRPr lang="en-US">
              <a:ea typeface="+mn-lt"/>
              <a:cs typeface="+mn-lt"/>
            </a:endParaRPr>
          </a:p>
          <a:p>
            <a:pPr>
              <a:lnSpc>
                <a:spcPct val="90000"/>
              </a:lnSpc>
            </a:pPr>
            <a:endParaRPr lang="en-US" dirty="0">
              <a:ea typeface="+mn-lt"/>
              <a:cs typeface="+mn-lt"/>
            </a:endParaRPr>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83061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Methods</a:t>
            </a:r>
          </a:p>
        </p:txBody>
      </p:sp>
    </p:spTree>
    <p:extLst>
      <p:ext uri="{BB962C8B-B14F-4D97-AF65-F5344CB8AC3E}">
        <p14:creationId xmlns:p14="http://schemas.microsoft.com/office/powerpoint/2010/main" val="61492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327701" y="1613235"/>
            <a:ext cx="5690450" cy="2453220"/>
          </a:xfrm>
        </p:spPr>
        <p:txBody>
          <a:bodyPr anchor="t">
            <a:normAutofit/>
          </a:bodyPr>
          <a:lstStyle/>
          <a:p>
            <a:pPr marL="342900" indent="-342900">
              <a:lnSpc>
                <a:spcPct val="90000"/>
              </a:lnSpc>
              <a:spcBef>
                <a:spcPts val="1000"/>
              </a:spcBef>
              <a:buFont typeface="Wingdings"/>
              <a:buChar char="q"/>
            </a:pPr>
            <a:r>
              <a:rPr lang="en-US" sz="2000" dirty="0">
                <a:ea typeface="+mj-lt"/>
                <a:cs typeface="+mj-lt"/>
              </a:rPr>
              <a:t>Logistic Regression Models: </a:t>
            </a:r>
            <a:r>
              <a:rPr lang="en-US" sz="2000" b="0" dirty="0">
                <a:ea typeface="+mj-lt"/>
                <a:cs typeface="+mj-lt"/>
              </a:rPr>
              <a:t>7 models using</a:t>
            </a:r>
            <a:r>
              <a:rPr lang="en-US" sz="2000" dirty="0">
                <a:ea typeface="+mj-lt"/>
                <a:cs typeface="+mj-lt"/>
              </a:rPr>
              <a:t> </a:t>
            </a:r>
            <a:r>
              <a:rPr lang="en-US" sz="2000" b="0" dirty="0">
                <a:ea typeface="+mj-lt"/>
                <a:cs typeface="+mj-lt"/>
              </a:rPr>
              <a:t>a combination of </a:t>
            </a:r>
            <a:r>
              <a:rPr lang="en-US" sz="2000" dirty="0">
                <a:ea typeface="+mj-lt"/>
                <a:cs typeface="+mj-lt"/>
              </a:rPr>
              <a:t>all features, 5 best features from X2, and PCA</a:t>
            </a:r>
            <a:r>
              <a:rPr lang="en-US" sz="2000" b="0" dirty="0">
                <a:ea typeface="+mj-lt"/>
                <a:cs typeface="+mj-lt"/>
              </a:rPr>
              <a:t> and automatic and manual weighting of the target class (Heart Disease) was since there are </a:t>
            </a:r>
            <a:r>
              <a:rPr lang="en-US" sz="2000" dirty="0">
                <a:ea typeface="+mj-lt"/>
                <a:cs typeface="+mj-lt"/>
              </a:rPr>
              <a:t>10 times as many subjects with no history of heart disease</a:t>
            </a:r>
            <a:r>
              <a:rPr lang="en-US" sz="2000" b="0" dirty="0">
                <a:ea typeface="+mj-lt"/>
                <a:cs typeface="+mj-lt"/>
              </a:rPr>
              <a:t> compared to those with heart disease </a:t>
            </a:r>
            <a:endParaRPr lang="en-US" sz="2000" b="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6A488DE-EA7D-E914-E0C9-4B7619341754}"/>
              </a:ext>
            </a:extLst>
          </p:cNvPr>
          <p:cNvPicPr>
            <a:picLocks noChangeAspect="1"/>
          </p:cNvPicPr>
          <p:nvPr/>
        </p:nvPicPr>
        <p:blipFill>
          <a:blip r:embed="rId2"/>
          <a:stretch>
            <a:fillRect/>
          </a:stretch>
        </p:blipFill>
        <p:spPr>
          <a:xfrm>
            <a:off x="7235438" y="657369"/>
            <a:ext cx="3865412" cy="2647807"/>
          </a:xfrm>
          <a:prstGeom prst="rect">
            <a:avLst/>
          </a:prstGeom>
        </p:spPr>
      </p:pic>
      <p:pic>
        <p:nvPicPr>
          <p:cNvPr id="6" name="Picture 6" descr="Diagram&#10;&#10;Description automatically generated">
            <a:extLst>
              <a:ext uri="{FF2B5EF4-FFF2-40B4-BE49-F238E27FC236}">
                <a16:creationId xmlns:a16="http://schemas.microsoft.com/office/drawing/2014/main" id="{14A189FD-B557-CCF8-9B09-5AF6F6846E0F}"/>
              </a:ext>
            </a:extLst>
          </p:cNvPr>
          <p:cNvPicPr>
            <a:picLocks noChangeAspect="1"/>
          </p:cNvPicPr>
          <p:nvPr/>
        </p:nvPicPr>
        <p:blipFill>
          <a:blip r:embed="rId3"/>
          <a:stretch>
            <a:fillRect/>
          </a:stretch>
        </p:blipFill>
        <p:spPr>
          <a:xfrm>
            <a:off x="661856" y="4240748"/>
            <a:ext cx="5011957" cy="2493449"/>
          </a:xfrm>
          <a:prstGeom prst="rect">
            <a:avLst/>
          </a:prstGeom>
        </p:spPr>
      </p:pic>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1CEDDB5D-2C6F-E737-9083-126FC5C6E4AD}"/>
              </a:ext>
            </a:extLst>
          </p:cNvPr>
          <p:cNvSpPr>
            <a:spLocks noGrp="1"/>
          </p:cNvSpPr>
          <p:nvPr>
            <p:ph idx="1"/>
          </p:nvPr>
        </p:nvSpPr>
        <p:spPr>
          <a:xfrm>
            <a:off x="6670313" y="3962978"/>
            <a:ext cx="5006215" cy="2725144"/>
          </a:xfrm>
        </p:spPr>
        <p:txBody>
          <a:bodyPr vert="horz" lIns="91440" tIns="45720" rIns="91440" bIns="45720" rtlCol="0" anchor="t">
            <a:noAutofit/>
          </a:bodyPr>
          <a:lstStyle/>
          <a:p>
            <a:pPr marL="342900" indent="-342900">
              <a:lnSpc>
                <a:spcPct val="90000"/>
              </a:lnSpc>
              <a:buFont typeface="Wingdings" panose="020B0604020202020204" pitchFamily="34" charset="0"/>
              <a:buChar char="q"/>
            </a:pPr>
            <a:r>
              <a:rPr lang="en-US" b="1" dirty="0">
                <a:ea typeface="+mn-lt"/>
                <a:cs typeface="+mn-lt"/>
              </a:rPr>
              <a:t>Decision Tree: </a:t>
            </a:r>
            <a:r>
              <a:rPr lang="en-US" dirty="0">
                <a:ea typeface="+mn-lt"/>
                <a:cs typeface="+mn-lt"/>
              </a:rPr>
              <a:t>2 models using a combination of </a:t>
            </a:r>
            <a:r>
              <a:rPr lang="en-US" b="1" dirty="0">
                <a:ea typeface="+mn-lt"/>
                <a:cs typeface="+mn-lt"/>
              </a:rPr>
              <a:t>all features and 5 best features from X2</a:t>
            </a:r>
          </a:p>
          <a:p>
            <a:pPr marL="342900" indent="-342900">
              <a:lnSpc>
                <a:spcPct val="90000"/>
              </a:lnSpc>
              <a:buFont typeface="Wingdings" panose="020B0604020202020204" pitchFamily="34" charset="0"/>
              <a:buChar char="q"/>
            </a:pPr>
            <a:r>
              <a:rPr lang="en-US" b="1" dirty="0">
                <a:ea typeface="+mn-lt"/>
                <a:cs typeface="+mn-lt"/>
              </a:rPr>
              <a:t>Performance Metrics:</a:t>
            </a:r>
            <a:r>
              <a:rPr lang="en-US" dirty="0">
                <a:ea typeface="+mn-lt"/>
                <a:cs typeface="+mn-lt"/>
              </a:rPr>
              <a:t> The model accuracy, precision, recall, F1 and AUC scores were calculated to determine which model best predicts heart disease using the features</a:t>
            </a:r>
            <a:endParaRPr lang="en-US"/>
          </a:p>
          <a:p>
            <a:pPr>
              <a:lnSpc>
                <a:spcPct val="90000"/>
              </a:lnSpc>
            </a:pPr>
            <a:endParaRPr lang="en-US" dirty="0">
              <a:ea typeface="+mn-lt"/>
              <a:cs typeface="+mn-lt"/>
            </a:endParaRPr>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72032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Methods</a:t>
            </a:r>
          </a:p>
        </p:txBody>
      </p:sp>
    </p:spTree>
    <p:extLst>
      <p:ext uri="{BB962C8B-B14F-4D97-AF65-F5344CB8AC3E}">
        <p14:creationId xmlns:p14="http://schemas.microsoft.com/office/powerpoint/2010/main" val="206593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227438" y="1613235"/>
            <a:ext cx="11746344" cy="4919694"/>
          </a:xfrm>
        </p:spPr>
        <p:txBody>
          <a:bodyPr anchor="t">
            <a:normAutofit/>
          </a:bodyPr>
          <a:lstStyle/>
          <a:p>
            <a:pPr marL="342900" lvl="1" indent="-342900">
              <a:spcBef>
                <a:spcPts val="1000"/>
              </a:spcBef>
              <a:buFont typeface="Wingdings"/>
              <a:buChar char="q"/>
            </a:pPr>
            <a:r>
              <a:rPr lang="en-US" sz="1600" b="1" dirty="0">
                <a:latin typeface="+mj-lt"/>
                <a:ea typeface="+mj-lt"/>
                <a:cs typeface="+mj-lt"/>
              </a:rPr>
              <a:t>Accuracy:</a:t>
            </a:r>
            <a:r>
              <a:rPr lang="en-US" sz="1600" dirty="0">
                <a:latin typeface="+mj-lt"/>
                <a:ea typeface="+mj-lt"/>
                <a:cs typeface="+mj-lt"/>
              </a:rPr>
              <a:t> “Accuracy represents the number of correctly classified data instances over the total number of data instances” (B, H. N., 2020)</a:t>
            </a:r>
            <a:endParaRPr lang="en-US" sz="1600"/>
          </a:p>
          <a:p>
            <a:pPr marL="342900" lvl="1" indent="-342900">
              <a:spcBef>
                <a:spcPts val="1000"/>
              </a:spcBef>
              <a:buFont typeface="Wingdings"/>
              <a:buChar char="q"/>
            </a:pPr>
            <a:r>
              <a:rPr lang="en-US" sz="1600" b="1" dirty="0">
                <a:latin typeface="+mj-lt"/>
                <a:ea typeface="+mj-lt"/>
                <a:cs typeface="+mj-lt"/>
              </a:rPr>
              <a:t>Precision:</a:t>
            </a:r>
            <a:r>
              <a:rPr lang="en-US" sz="1600" dirty="0">
                <a:latin typeface="+mj-lt"/>
                <a:ea typeface="+mj-lt"/>
                <a:cs typeface="+mj-lt"/>
              </a:rPr>
              <a:t> “Precision talks about how precise/accurate your model is out </a:t>
            </a:r>
            <a:r>
              <a:rPr lang="en-US" sz="1600" b="0" dirty="0">
                <a:latin typeface="+mj-lt"/>
                <a:ea typeface="+mj-lt"/>
                <a:cs typeface="+mj-lt"/>
              </a:rPr>
              <a:t>of </a:t>
            </a:r>
            <a:r>
              <a:rPr lang="en-US" sz="1600" dirty="0">
                <a:latin typeface="+mj-lt"/>
                <a:ea typeface="+mj-lt"/>
                <a:cs typeface="+mj-lt"/>
              </a:rPr>
              <a:t>those predicted positive, how many of them are actual positive.” (B, H. N., 2020)</a:t>
            </a:r>
            <a:endParaRPr lang="en-US" sz="1600"/>
          </a:p>
          <a:p>
            <a:pPr marL="457200" lvl="1" indent="-457200">
              <a:spcBef>
                <a:spcPts val="1000"/>
              </a:spcBef>
              <a:buFont typeface="Wingdings"/>
              <a:buChar char="q"/>
            </a:pPr>
            <a:r>
              <a:rPr lang="en-US" sz="1600" b="1" dirty="0">
                <a:latin typeface="+mj-lt"/>
                <a:ea typeface="+mj-lt"/>
                <a:cs typeface="+mj-lt"/>
              </a:rPr>
              <a:t>Recall: </a:t>
            </a:r>
            <a:r>
              <a:rPr lang="en-US" sz="1600" dirty="0">
                <a:latin typeface="+mj-lt"/>
                <a:ea typeface="+mj-lt"/>
                <a:cs typeface="+mj-lt"/>
              </a:rPr>
              <a:t>“Recall actually calculates how many </a:t>
            </a:r>
            <a:r>
              <a:rPr lang="en-US" sz="1600" b="0" dirty="0">
                <a:latin typeface="+mj-lt"/>
                <a:ea typeface="+mj-lt"/>
                <a:cs typeface="+mj-lt"/>
              </a:rPr>
              <a:t>of the </a:t>
            </a:r>
            <a:r>
              <a:rPr lang="en-US" sz="1600" dirty="0">
                <a:latin typeface="+mj-lt"/>
                <a:ea typeface="+mj-lt"/>
                <a:cs typeface="+mj-lt"/>
              </a:rPr>
              <a:t>Actual Positives our model capture through labeling it as Positive (True Positive).” (B, H. N., 2020)</a:t>
            </a:r>
          </a:p>
          <a:p>
            <a:pPr marL="342900" lvl="1" indent="-342900">
              <a:spcBef>
                <a:spcPts val="1000"/>
              </a:spcBef>
              <a:buFont typeface="Wingdings"/>
              <a:buChar char="q"/>
            </a:pPr>
            <a:r>
              <a:rPr lang="en-US" sz="1600" b="1" dirty="0">
                <a:latin typeface="+mj-lt"/>
                <a:ea typeface="+mj-lt"/>
                <a:cs typeface="+mj-lt"/>
              </a:rPr>
              <a:t>F1 Score: </a:t>
            </a:r>
            <a:r>
              <a:rPr lang="en-US" sz="1600" dirty="0">
                <a:latin typeface="+mj-lt"/>
                <a:ea typeface="+mj-lt"/>
                <a:cs typeface="+mj-lt"/>
              </a:rPr>
              <a:t>“F1-score is a metric which takes into account both precision and recall.” </a:t>
            </a:r>
            <a:r>
              <a:rPr lang="en-US" sz="1600" b="0" dirty="0">
                <a:latin typeface="+mj-lt"/>
                <a:ea typeface="+mj-lt"/>
                <a:cs typeface="+mj-lt"/>
              </a:rPr>
              <a:t>(</a:t>
            </a:r>
            <a:r>
              <a:rPr lang="en-US" sz="1600" dirty="0">
                <a:latin typeface="+mj-lt"/>
                <a:ea typeface="+mj-lt"/>
                <a:cs typeface="+mj-lt"/>
              </a:rPr>
              <a:t>B, H. N., 2020</a:t>
            </a:r>
            <a:r>
              <a:rPr lang="en-US" sz="1600" b="0" dirty="0">
                <a:latin typeface="+mj-lt"/>
                <a:ea typeface="+mj-lt"/>
                <a:cs typeface="+mj-lt"/>
              </a:rPr>
              <a:t>)</a:t>
            </a:r>
            <a:endParaRPr lang="en-US" sz="1600" dirty="0">
              <a:latin typeface="+mj-lt"/>
              <a:ea typeface="+mj-lt"/>
              <a:cs typeface="+mj-lt"/>
            </a:endParaRPr>
          </a:p>
          <a:p>
            <a:pPr marL="342900" lvl="1" indent="-342900">
              <a:spcBef>
                <a:spcPts val="1000"/>
              </a:spcBef>
              <a:buFont typeface="Wingdings"/>
              <a:buChar char="q"/>
            </a:pPr>
            <a:r>
              <a:rPr lang="en-US" sz="1600" b="1" dirty="0">
                <a:latin typeface="+mj-lt"/>
                <a:ea typeface="+mj-lt"/>
                <a:cs typeface="+mj-lt"/>
              </a:rPr>
              <a:t>AUC Score: </a:t>
            </a:r>
            <a:r>
              <a:rPr lang="en-US" sz="1600" dirty="0">
                <a:latin typeface="+mj-lt"/>
                <a:ea typeface="+mj-lt"/>
                <a:cs typeface="+mj-lt"/>
              </a:rPr>
              <a:t>“"So, what area under the ROC curve describes good discrimination? Unfortunately</a:t>
            </a:r>
            <a:r>
              <a:rPr lang="en-US" sz="1600" b="0" dirty="0">
                <a:latin typeface="+mj-lt"/>
                <a:ea typeface="+mj-lt"/>
                <a:cs typeface="+mj-lt"/>
              </a:rPr>
              <a:t> there </a:t>
            </a:r>
            <a:r>
              <a:rPr lang="en-US" sz="1600" dirty="0">
                <a:latin typeface="+mj-lt"/>
                <a:ea typeface="+mj-lt"/>
                <a:cs typeface="+mj-lt"/>
              </a:rPr>
              <a:t>is no "magic" number, only general guidelines. In general, we use the following rule of thumb:</a:t>
            </a:r>
          </a:p>
          <a:p>
            <a:pPr marL="342900" lvl="2" indent="-342900">
              <a:spcBef>
                <a:spcPts val="1000"/>
              </a:spcBef>
              <a:buFont typeface="Wingdings"/>
              <a:buChar char="§"/>
            </a:pPr>
            <a:r>
              <a:rPr lang="en-US" sz="1600" dirty="0">
                <a:latin typeface="+mj-lt"/>
                <a:ea typeface="+mj-lt"/>
                <a:cs typeface="+mj-lt"/>
              </a:rPr>
              <a:t>0.5 = This suggests no discrimination, so we might as well flip a coin.</a:t>
            </a:r>
          </a:p>
          <a:p>
            <a:pPr marL="342900" lvl="2" indent="-342900">
              <a:spcBef>
                <a:spcPts val="1000"/>
              </a:spcBef>
              <a:buFont typeface="Wingdings"/>
              <a:buChar char="§"/>
            </a:pPr>
            <a:r>
              <a:rPr lang="en-US" sz="1600" dirty="0">
                <a:latin typeface="+mj-lt"/>
                <a:ea typeface="+mj-lt"/>
                <a:cs typeface="+mj-lt"/>
              </a:rPr>
              <a:t>0.5-0.7 = We consider this poor discrimination, not much better than a coin toss.</a:t>
            </a:r>
          </a:p>
          <a:p>
            <a:pPr marL="342900" lvl="2" indent="-342900">
              <a:spcBef>
                <a:spcPts val="1000"/>
              </a:spcBef>
              <a:buFont typeface="Wingdings"/>
              <a:buChar char="§"/>
            </a:pPr>
            <a:r>
              <a:rPr lang="en-US" sz="1600" dirty="0">
                <a:latin typeface="+mj-lt"/>
                <a:ea typeface="+mj-lt"/>
                <a:cs typeface="+mj-lt"/>
              </a:rPr>
              <a:t>0.7-0.8 = Acceptable discrimination</a:t>
            </a:r>
          </a:p>
          <a:p>
            <a:pPr marL="342900" lvl="2" indent="-342900">
              <a:spcBef>
                <a:spcPts val="1000"/>
              </a:spcBef>
              <a:buFont typeface="Wingdings"/>
              <a:buChar char="§"/>
            </a:pPr>
            <a:r>
              <a:rPr lang="en-US" sz="1600" dirty="0">
                <a:latin typeface="+mj-lt"/>
                <a:ea typeface="+mj-lt"/>
                <a:cs typeface="+mj-lt"/>
              </a:rPr>
              <a:t>0.8-0.9= Excellent discrimination</a:t>
            </a:r>
          </a:p>
          <a:p>
            <a:pPr marL="342900" lvl="2" indent="-342900">
              <a:spcBef>
                <a:spcPts val="1000"/>
              </a:spcBef>
              <a:buFont typeface="Wingdings"/>
              <a:buChar char="§"/>
            </a:pPr>
            <a:r>
              <a:rPr lang="en-US" sz="1600" dirty="0">
                <a:latin typeface="+mj-lt"/>
                <a:ea typeface="+mj-lt"/>
                <a:cs typeface="+mj-lt"/>
              </a:rPr>
              <a:t>&gt;0.9 = Outstanding discrimination" (Dixon, 2020)</a:t>
            </a:r>
          </a:p>
          <a:p>
            <a:pPr marL="342900" indent="-342900">
              <a:lnSpc>
                <a:spcPct val="90000"/>
              </a:lnSpc>
              <a:spcBef>
                <a:spcPts val="1000"/>
              </a:spcBef>
              <a:buFont typeface="Wingdings"/>
              <a:buChar char="q"/>
            </a:pPr>
            <a:endParaRPr lang="en-US" sz="2000" b="0" dirty="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72032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Methods</a:t>
            </a:r>
          </a:p>
        </p:txBody>
      </p:sp>
    </p:spTree>
    <p:extLst>
      <p:ext uri="{BB962C8B-B14F-4D97-AF65-F5344CB8AC3E}">
        <p14:creationId xmlns:p14="http://schemas.microsoft.com/office/powerpoint/2010/main" val="2632622469"/>
      </p:ext>
    </p:extLst>
  </p:cSld>
  <p:clrMapOvr>
    <a:masterClrMapping/>
  </p:clrMapOvr>
</p:sld>
</file>

<file path=ppt/theme/theme1.xml><?xml version="1.0" encoding="utf-8"?>
<a:theme xmlns:a="http://schemas.openxmlformats.org/drawingml/2006/main" name="GestaltVTI">
  <a:themeElements>
    <a:clrScheme name="AnalogousFromDarkSeedRightStep">
      <a:dk1>
        <a:srgbClr val="000000"/>
      </a:dk1>
      <a:lt1>
        <a:srgbClr val="FFFFFF"/>
      </a:lt1>
      <a:dk2>
        <a:srgbClr val="1B2F2F"/>
      </a:dk2>
      <a:lt2>
        <a:srgbClr val="F3F0F0"/>
      </a:lt2>
      <a:accent1>
        <a:srgbClr val="45AFAC"/>
      </a:accent1>
      <a:accent2>
        <a:srgbClr val="3B84B1"/>
      </a:accent2>
      <a:accent3>
        <a:srgbClr val="4D65C3"/>
      </a:accent3>
      <a:accent4>
        <a:srgbClr val="5E47B6"/>
      </a:accent4>
      <a:accent5>
        <a:srgbClr val="974DC3"/>
      </a:accent5>
      <a:accent6>
        <a:srgbClr val="B13BAC"/>
      </a:accent6>
      <a:hlink>
        <a:srgbClr val="69983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GestaltVTI</vt:lpstr>
      <vt:lpstr>Risk Factors of Coronary Heart Disease Among the General United States Population</vt:lpstr>
      <vt:lpstr>Heart Disease Risk in the United States</vt:lpstr>
      <vt:lpstr>Predictive or Related Factors of Heart Disease</vt:lpstr>
      <vt:lpstr>PowerPoint Presentation</vt:lpstr>
      <vt:lpstr>Discovery</vt:lpstr>
      <vt:lpstr>Discovery</vt:lpstr>
      <vt:lpstr>To determine which patient features are most predictive to heart disease, a logistic regression model was created as the prediction is either "Heart Disease" or "No Heart Disease" </vt:lpstr>
      <vt:lpstr>Logistic Regression Models: 7 models using a combination of all features, 5 best features from X2, and PCA and automatic and manual weighting of the target class (Heart Disease) was since there are 10 times as many subjects with no history of heart disease compared to those with heart disease </vt:lpstr>
      <vt:lpstr>Accuracy: “Accuracy represents the number of correctly classified data instances over the total number of data instances” (B, H. N., 2020) Precision: “Precision talks about how precise/accurate your model is out of those predicted positive, how many of them are actual positive.” (B, H. N., 2020) Recall: “Recall actually calculates how many of the Actual Positives our model capture through labeling it as Positive (True Positive).” (B, H. N., 2020) F1 Score: “F1-score is a metric which takes into account both precision and recall.” (B, H. N., 2020) AUC Score: “"So, what area under the ROC curve describes good discrimination? Unfortunately there is no "magic" number, only general guidelines. In general, we use the following rule of thumb: 0.5 = This suggests no discrimination, so we might as well flip a coin. 0.5-0.7 = We consider this poor discrimination, not much better than a coin toss. 0.7-0.8 = Acceptable discrimination 0.8-0.9= Excellent discrimination &gt;0.9 = Outstanding discrimination" (Dixon, 2020) </vt:lpstr>
      <vt:lpstr>Chi- Squared (X2): When two features are independent, the observed count is close to the expected count, thus we will have smaller Chi-Square value. So high Chi-Square value indicates that the hypothesis of independence is incorrect. In simple words, higher the Chi-Square value the feature is more dependent on the response and it can be selected for model training.  The 5 Best Features with the highest X2 value are as follows:  PhysicalHealth Stroke_Yes DiffWalking_Yes Diabetic_Yes GenHealth_Poor </vt:lpstr>
      <vt:lpstr>Results</vt:lpstr>
      <vt:lpstr>Results</vt:lpstr>
      <vt:lpstr>Recommendations</vt:lpstr>
      <vt:lpstr>Recommendations</vt:lpstr>
      <vt:lpstr>Recommendations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714</cp:revision>
  <dcterms:created xsi:type="dcterms:W3CDTF">2022-05-25T18:31:21Z</dcterms:created>
  <dcterms:modified xsi:type="dcterms:W3CDTF">2022-12-19T20:05:43Z</dcterms:modified>
</cp:coreProperties>
</file>