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1"/>
  </p:notesMasterIdLst>
  <p:sldIdLst>
    <p:sldId id="256" r:id="rId2"/>
    <p:sldId id="284" r:id="rId3"/>
    <p:sldId id="378" r:id="rId4"/>
    <p:sldId id="380" r:id="rId5"/>
    <p:sldId id="381" r:id="rId6"/>
    <p:sldId id="382" r:id="rId7"/>
    <p:sldId id="388" r:id="rId8"/>
    <p:sldId id="389" r:id="rId9"/>
    <p:sldId id="391" r:id="rId10"/>
    <p:sldId id="392" r:id="rId11"/>
    <p:sldId id="393" r:id="rId12"/>
    <p:sldId id="394" r:id="rId13"/>
    <p:sldId id="395" r:id="rId14"/>
    <p:sldId id="396" r:id="rId15"/>
    <p:sldId id="397" r:id="rId16"/>
    <p:sldId id="398" r:id="rId17"/>
    <p:sldId id="409" r:id="rId18"/>
    <p:sldId id="401" r:id="rId19"/>
    <p:sldId id="412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9AB5E4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6" autoAdjust="0"/>
    <p:restoredTop sz="93548" autoAdjust="0"/>
  </p:normalViewPr>
  <p:slideViewPr>
    <p:cSldViewPr>
      <p:cViewPr varScale="1">
        <p:scale>
          <a:sx n="47" d="100"/>
          <a:sy n="47" d="100"/>
        </p:scale>
        <p:origin x="135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E93FA17-A3DE-4C52-A123-1109D26658C2}" type="datetimeFigureOut">
              <a:rPr lang="en-US"/>
              <a:pPr>
                <a:defRPr/>
              </a:pPr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2A07757-41A2-4C6B-AF8D-88C4AC3F47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597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A07757-41A2-4C6B-AF8D-88C4AC3F47F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683051-9095-4600-A93A-1E163307017E}" type="datetime1">
              <a:rPr lang="en-US"/>
              <a:pPr>
                <a:defRPr/>
              </a:pPr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47285-367D-406E-9A1C-B5096087A6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1E8779-97C2-47B8-AFEE-5AEFD2DEFDB9}" type="datetime1">
              <a:rPr lang="en-US"/>
              <a:pPr>
                <a:defRPr/>
              </a:pPr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2B038-ED0B-46B3-A663-2EFC27F977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0FBF10-B9CA-4A83-B121-6054073EC4BB}" type="datetime1">
              <a:rPr lang="en-US"/>
              <a:pPr>
                <a:defRPr/>
              </a:pPr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F59E69-8159-4CB8-BE5A-C4850697A9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0"/>
            <a:ext cx="4648200" cy="639762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33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85800"/>
            <a:ext cx="9144000" cy="1588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rot="5400000">
            <a:off x="3771107" y="342106"/>
            <a:ext cx="6858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655782" cy="685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477000"/>
            <a:ext cx="9144000" cy="381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01057D-799C-40EB-8503-888FF9407A80}" type="datetime1">
              <a:rPr lang="en-US"/>
              <a:pPr>
                <a:defRPr/>
              </a:pPr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0A2F9-A0C1-49E6-A7B3-B9588E43CA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2893E2-2C05-495D-B7F5-43097F118A36}" type="datetime1">
              <a:rPr lang="en-US"/>
              <a:pPr>
                <a:defRPr/>
              </a:pPr>
              <a:t>4/27/2022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53AA5-A363-4A88-B25B-387FA4390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4430B-84CC-408B-976D-56C39BC63550}" type="datetime1">
              <a:rPr lang="en-US"/>
              <a:pPr>
                <a:defRPr/>
              </a:pPr>
              <a:t>4/27/2022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12B4CA-1EC0-457D-9FCC-557B2DBE63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5F063-C29B-4969-867C-2BCA1A0A0890}" type="datetime1">
              <a:rPr lang="en-US"/>
              <a:pPr>
                <a:defRPr/>
              </a:pPr>
              <a:t>4/27/2022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0EAB6-453D-48B2-A297-87FB8304C5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4C1696-CCAE-456E-ABAE-635BC92B022F}" type="datetime1">
              <a:rPr lang="en-US"/>
              <a:pPr>
                <a:defRPr/>
              </a:pPr>
              <a:t>4/27/2022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F41FAA-2DE7-4C2E-846B-8AAFE22BA1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FFEEB0-F5A3-40F4-8D18-BB1C1FEB6E7B}" type="datetime1">
              <a:rPr lang="en-US"/>
              <a:pPr>
                <a:defRPr/>
              </a:pPr>
              <a:t>4/27/2022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A1A57-103B-47CA-BD0F-AEF26CA599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3D974-230F-4C29-81F8-B45FA16AC962}" type="datetime1">
              <a:rPr lang="en-US"/>
              <a:pPr>
                <a:defRPr/>
              </a:pPr>
              <a:t>4/27/2022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323153-11D2-45A5-A127-0400AE08E0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66BE72A-A14D-4BBF-9BCD-28E9F8E8F64F}" type="datetime1">
              <a:rPr lang="en-US"/>
              <a:pPr>
                <a:defRPr/>
              </a:pPr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4E74676-D711-4FA8-A5E6-1C79D7DBE5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6200" y="5105400"/>
            <a:ext cx="8991600" cy="12192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sz="2700" b="1" dirty="0"/>
            </a:br>
            <a:r>
              <a:rPr lang="en-US" sz="2200" b="1" i="1" u="sng" dirty="0"/>
              <a:t>Instructor:</a:t>
            </a:r>
            <a:br>
              <a:rPr lang="en-US" sz="2700" b="1" dirty="0"/>
            </a:br>
            <a:r>
              <a:rPr lang="en-US" sz="2700" b="1" dirty="0"/>
              <a:t>Dr. </a:t>
            </a:r>
            <a:r>
              <a:rPr lang="en-US" sz="2700" b="1" dirty="0" err="1"/>
              <a:t>Pradeep</a:t>
            </a:r>
            <a:r>
              <a:rPr lang="en-US" sz="2700" b="1" dirty="0"/>
              <a:t> </a:t>
            </a:r>
            <a:r>
              <a:rPr lang="en-US" sz="2700" b="1" dirty="0" err="1"/>
              <a:t>Buddharaju</a:t>
            </a:r>
            <a:br>
              <a:rPr lang="en-US" sz="2800" dirty="0"/>
            </a:b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15507A-257D-4B29-933E-703914CE15E2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1000" y="762000"/>
            <a:ext cx="83820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i="1" dirty="0"/>
              <a:t>CSCI/CINF 4320 – Spring 2022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/>
              <a:t>WEB APPLICATION DEVELOPMENT</a:t>
            </a:r>
            <a:endParaRPr lang="en-US" sz="3600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81000" y="3524250"/>
            <a:ext cx="8382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Calibri" pitchFamily="34" charset="0"/>
              </a:rPr>
              <a:t>Lecture 11 </a:t>
            </a:r>
            <a:r>
              <a:rPr lang="mr-IN" sz="3600" b="1" dirty="0">
                <a:latin typeface="Calibri" pitchFamily="34" charset="0"/>
              </a:rPr>
              <a:t>–</a:t>
            </a:r>
            <a:r>
              <a:rPr lang="en-US" sz="3600" b="1" dirty="0">
                <a:latin typeface="Calibri" pitchFamily="34" charset="0"/>
              </a:rPr>
              <a:t> Introduction to Database Programming and ADO.NET</a:t>
            </a:r>
            <a:endParaRPr lang="en-US" sz="3600" dirty="0">
              <a:latin typeface="Calibr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530" y="0"/>
            <a:ext cx="9189720" cy="51420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0" y="0"/>
            <a:ext cx="5029200" cy="639762"/>
          </a:xfrm>
        </p:spPr>
        <p:txBody>
          <a:bodyPr/>
          <a:lstStyle/>
          <a:p>
            <a:r>
              <a:rPr lang="en-US" sz="2400" b="1" i="1" dirty="0" err="1"/>
              <a:t>SQLDataSource</a:t>
            </a:r>
            <a:r>
              <a:rPr lang="en-US" sz="2400" b="1" dirty="0"/>
              <a:t>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1295400"/>
          </a:xfrm>
        </p:spPr>
        <p:txBody>
          <a:bodyPr/>
          <a:lstStyle/>
          <a:p>
            <a:r>
              <a:rPr lang="en-US" sz="2400" dirty="0"/>
              <a:t> A </a:t>
            </a:r>
            <a:r>
              <a:rPr lang="en-US" sz="2400" b="1" i="1" dirty="0" err="1"/>
              <a:t>SqlDataSource</a:t>
            </a:r>
            <a:r>
              <a:rPr lang="en-US" sz="2400" dirty="0"/>
              <a:t> control (or SQL data source) provides the information an application needs to connect to a database and retrieve, insert, update, and delete data needed by the application</a:t>
            </a:r>
          </a:p>
          <a:p>
            <a:r>
              <a:rPr lang="en-US" sz="2400" dirty="0"/>
              <a:t>Important properties: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819400"/>
            <a:ext cx="7683500" cy="32131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F02FA7A-431B-2A47-9B1C-A9CF8973F9C9}"/>
              </a:ext>
            </a:extLst>
          </p:cNvPr>
          <p:cNvSpPr/>
          <p:nvPr/>
        </p:nvSpPr>
        <p:spPr>
          <a:xfrm>
            <a:off x="762000" y="76200"/>
            <a:ext cx="3276600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Relational Database</a:t>
            </a:r>
          </a:p>
          <a:p>
            <a:pPr marL="171450" indent="-171450">
              <a:buFont typeface="Arial"/>
              <a:buChar char="•"/>
            </a:pPr>
            <a:r>
              <a:rPr lang="en-US" sz="1100" b="1" dirty="0" err="1"/>
              <a:t>SQLDataSource</a:t>
            </a:r>
            <a:r>
              <a:rPr lang="en-US" sz="1100" b="1" dirty="0"/>
              <a:t> and </a:t>
            </a:r>
            <a:r>
              <a:rPr lang="en-US" sz="1100" b="1" dirty="0" err="1"/>
              <a:t>Gridview</a:t>
            </a:r>
            <a:r>
              <a:rPr lang="en-US" sz="1100" b="1" dirty="0"/>
              <a:t> Control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 to ADO.NET</a:t>
            </a:r>
          </a:p>
        </p:txBody>
      </p:sp>
    </p:spTree>
    <p:extLst>
      <p:ext uri="{BB962C8B-B14F-4D97-AF65-F5344CB8AC3E}">
        <p14:creationId xmlns:p14="http://schemas.microsoft.com/office/powerpoint/2010/main" val="1686425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0" y="0"/>
            <a:ext cx="5029200" cy="639762"/>
          </a:xfrm>
        </p:spPr>
        <p:txBody>
          <a:bodyPr/>
          <a:lstStyle/>
          <a:p>
            <a:r>
              <a:rPr lang="en-US" sz="2400" b="1" dirty="0"/>
              <a:t>Update and Delete in </a:t>
            </a:r>
            <a:r>
              <a:rPr lang="en-US" sz="2400" b="1" dirty="0" err="1"/>
              <a:t>DataSource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1676400"/>
          </a:xfrm>
        </p:spPr>
        <p:txBody>
          <a:bodyPr/>
          <a:lstStyle/>
          <a:p>
            <a:r>
              <a:rPr lang="en-US" sz="2400" dirty="0"/>
              <a:t>To automatically generate INSERT, UPDATE, and DELETE statements for a data source, check the first box in the dialog box that you get by clicking on the </a:t>
            </a:r>
            <a:r>
              <a:rPr lang="en-US" sz="2400" b="1" i="1" dirty="0"/>
              <a:t>Advanced</a:t>
            </a:r>
            <a:r>
              <a:rPr lang="en-US" sz="2400" dirty="0"/>
              <a:t> button in the Configure  </a:t>
            </a:r>
            <a:r>
              <a:rPr lang="en-US" sz="2400" dirty="0" err="1"/>
              <a:t>DataSource</a:t>
            </a:r>
            <a:r>
              <a:rPr lang="en-US" sz="2400" dirty="0"/>
              <a:t> window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2934351"/>
            <a:ext cx="4191000" cy="27044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725801"/>
            <a:ext cx="3810000" cy="32177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9DB05D0-226C-9F48-ADE6-D010162AA355}"/>
              </a:ext>
            </a:extLst>
          </p:cNvPr>
          <p:cNvSpPr/>
          <p:nvPr/>
        </p:nvSpPr>
        <p:spPr>
          <a:xfrm>
            <a:off x="762000" y="76200"/>
            <a:ext cx="3276600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Relational Database</a:t>
            </a:r>
          </a:p>
          <a:p>
            <a:pPr marL="171450" indent="-171450">
              <a:buFont typeface="Arial"/>
              <a:buChar char="•"/>
            </a:pPr>
            <a:r>
              <a:rPr lang="en-US" sz="1100" b="1" dirty="0" err="1"/>
              <a:t>SQLDataSource</a:t>
            </a:r>
            <a:r>
              <a:rPr lang="en-US" sz="1100" b="1" dirty="0"/>
              <a:t> and </a:t>
            </a:r>
            <a:r>
              <a:rPr lang="en-US" sz="1100" b="1" dirty="0" err="1"/>
              <a:t>Gridview</a:t>
            </a:r>
            <a:r>
              <a:rPr lang="en-US" sz="1100" b="1" dirty="0"/>
              <a:t> Control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 to ADO.NET</a:t>
            </a:r>
          </a:p>
        </p:txBody>
      </p:sp>
    </p:spTree>
    <p:extLst>
      <p:ext uri="{BB962C8B-B14F-4D97-AF65-F5344CB8AC3E}">
        <p14:creationId xmlns:p14="http://schemas.microsoft.com/office/powerpoint/2010/main" val="263269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0" y="0"/>
            <a:ext cx="5029200" cy="639762"/>
          </a:xfrm>
        </p:spPr>
        <p:txBody>
          <a:bodyPr/>
          <a:lstStyle/>
          <a:p>
            <a:r>
              <a:rPr lang="en-US" sz="2400" b="1" i="1" dirty="0" err="1"/>
              <a:t>GridView</a:t>
            </a:r>
            <a:r>
              <a:rPr lang="en-US" sz="2400" b="1" dirty="0"/>
              <a:t>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2971800"/>
          </a:xfrm>
        </p:spPr>
        <p:txBody>
          <a:bodyPr/>
          <a:lstStyle/>
          <a:p>
            <a:r>
              <a:rPr lang="en-US" sz="2400" dirty="0"/>
              <a:t>The </a:t>
            </a:r>
            <a:r>
              <a:rPr lang="en-US" sz="2400" dirty="0" err="1"/>
              <a:t>GridView</a:t>
            </a:r>
            <a:r>
              <a:rPr lang="en-US" sz="2400" dirty="0"/>
              <a:t> control displays data from a data source in a row and column format. The data is rendered as an HTML table.</a:t>
            </a:r>
            <a:endParaRPr lang="en-US" sz="2000" dirty="0"/>
          </a:p>
          <a:p>
            <a:r>
              <a:rPr lang="en-US" sz="2400" dirty="0"/>
              <a:t> To create a </a:t>
            </a:r>
            <a:r>
              <a:rPr lang="en-US" sz="2400" dirty="0" err="1"/>
              <a:t>GridView</a:t>
            </a:r>
            <a:r>
              <a:rPr lang="en-US" sz="2400" dirty="0"/>
              <a:t> control, drag the </a:t>
            </a:r>
            <a:r>
              <a:rPr lang="en-US" sz="2400" dirty="0" err="1"/>
              <a:t>GridView</a:t>
            </a:r>
            <a:r>
              <a:rPr lang="en-US" sz="2400" dirty="0"/>
              <a:t> icon from the Data group of the Toolbox.</a:t>
            </a:r>
          </a:p>
          <a:p>
            <a:r>
              <a:rPr lang="en-US" sz="2400" dirty="0"/>
              <a:t>To bind a </a:t>
            </a:r>
            <a:r>
              <a:rPr lang="en-US" sz="2400" dirty="0" err="1"/>
              <a:t>GridView</a:t>
            </a:r>
            <a:r>
              <a:rPr lang="en-US" sz="2400" dirty="0"/>
              <a:t> control to a data source, use the smart tag menu’s Choose Data Source command.</a:t>
            </a:r>
          </a:p>
          <a:p>
            <a:r>
              <a:rPr lang="en-US" sz="2400" dirty="0"/>
              <a:t>Basic properties of the </a:t>
            </a:r>
            <a:r>
              <a:rPr lang="en-US" sz="2400" dirty="0" err="1"/>
              <a:t>GridView</a:t>
            </a:r>
            <a:r>
              <a:rPr lang="en-US" sz="2400" dirty="0"/>
              <a:t> control: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771900"/>
            <a:ext cx="6997700" cy="24003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D8E3340-876C-1446-B443-7A9DCFB1F4F8}"/>
              </a:ext>
            </a:extLst>
          </p:cNvPr>
          <p:cNvSpPr/>
          <p:nvPr/>
        </p:nvSpPr>
        <p:spPr>
          <a:xfrm>
            <a:off x="762000" y="76200"/>
            <a:ext cx="3276600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Relational Database</a:t>
            </a:r>
          </a:p>
          <a:p>
            <a:pPr marL="171450" indent="-171450">
              <a:buFont typeface="Arial"/>
              <a:buChar char="•"/>
            </a:pPr>
            <a:r>
              <a:rPr lang="en-US" sz="1100" b="1" dirty="0" err="1"/>
              <a:t>SQLDataSource</a:t>
            </a:r>
            <a:r>
              <a:rPr lang="en-US" sz="1100" b="1" dirty="0"/>
              <a:t> and </a:t>
            </a:r>
            <a:r>
              <a:rPr lang="en-US" sz="1100" b="1" dirty="0" err="1"/>
              <a:t>Gridview</a:t>
            </a:r>
            <a:r>
              <a:rPr lang="en-US" sz="1100" b="1" dirty="0"/>
              <a:t> Control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 to ADO.NET</a:t>
            </a:r>
          </a:p>
        </p:txBody>
      </p:sp>
    </p:spTree>
    <p:extLst>
      <p:ext uri="{BB962C8B-B14F-4D97-AF65-F5344CB8AC3E}">
        <p14:creationId xmlns:p14="http://schemas.microsoft.com/office/powerpoint/2010/main" val="2187746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0" y="0"/>
            <a:ext cx="5029200" cy="639762"/>
          </a:xfrm>
        </p:spPr>
        <p:txBody>
          <a:bodyPr/>
          <a:lstStyle/>
          <a:p>
            <a:r>
              <a:rPr lang="en-US" sz="2400" b="1" dirty="0"/>
              <a:t>Customizing </a:t>
            </a:r>
            <a:r>
              <a:rPr lang="en-US" sz="2400" b="1" dirty="0" err="1"/>
              <a:t>GridView</a:t>
            </a:r>
            <a:r>
              <a:rPr lang="en-US" sz="2400" b="1" dirty="0"/>
              <a:t>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2438400"/>
          </a:xfrm>
        </p:spPr>
        <p:txBody>
          <a:bodyPr/>
          <a:lstStyle/>
          <a:p>
            <a:r>
              <a:rPr lang="en-US" sz="2400" dirty="0"/>
              <a:t>By default, the </a:t>
            </a:r>
            <a:r>
              <a:rPr lang="en-US" sz="2400" dirty="0" err="1"/>
              <a:t>GridView</a:t>
            </a:r>
            <a:r>
              <a:rPr lang="en-US" sz="2400" dirty="0"/>
              <a:t> control displays one column for each column in the data source</a:t>
            </a:r>
          </a:p>
          <a:p>
            <a:r>
              <a:rPr lang="en-US" sz="2400" dirty="0"/>
              <a:t>To define the fields that you want to display in the </a:t>
            </a:r>
            <a:r>
              <a:rPr lang="en-US" sz="2400" dirty="0" err="1"/>
              <a:t>GridView</a:t>
            </a:r>
            <a:r>
              <a:rPr lang="en-US" sz="2400" dirty="0"/>
              <a:t> control, display the Fields dialog box by selecting the </a:t>
            </a:r>
            <a:r>
              <a:rPr lang="en-US" sz="2400" b="1" i="1" dirty="0"/>
              <a:t>Edit Columns </a:t>
            </a:r>
            <a:r>
              <a:rPr lang="en-US" sz="2400" dirty="0"/>
              <a:t>command from the control’s smart tag menu</a:t>
            </a:r>
          </a:p>
          <a:p>
            <a:r>
              <a:rPr lang="en-US" sz="2400" dirty="0"/>
              <a:t>Commonly used field properties: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3276600"/>
            <a:ext cx="7779537" cy="3581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BD10519-7A16-A44D-A40F-218375D6FB4A}"/>
              </a:ext>
            </a:extLst>
          </p:cNvPr>
          <p:cNvSpPr/>
          <p:nvPr/>
        </p:nvSpPr>
        <p:spPr>
          <a:xfrm>
            <a:off x="762000" y="76200"/>
            <a:ext cx="3276600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Relational Database</a:t>
            </a:r>
          </a:p>
          <a:p>
            <a:pPr marL="171450" indent="-171450">
              <a:buFont typeface="Arial"/>
              <a:buChar char="•"/>
            </a:pPr>
            <a:r>
              <a:rPr lang="en-US" sz="1100" b="1" dirty="0" err="1"/>
              <a:t>SQLDataSource</a:t>
            </a:r>
            <a:r>
              <a:rPr lang="en-US" sz="1100" b="1" dirty="0"/>
              <a:t> and </a:t>
            </a:r>
            <a:r>
              <a:rPr lang="en-US" sz="1100" b="1" dirty="0" err="1"/>
              <a:t>Gridview</a:t>
            </a:r>
            <a:r>
              <a:rPr lang="en-US" sz="1100" b="1" dirty="0"/>
              <a:t> Control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 to ADO.NET</a:t>
            </a:r>
          </a:p>
        </p:txBody>
      </p:sp>
    </p:spTree>
    <p:extLst>
      <p:ext uri="{BB962C8B-B14F-4D97-AF65-F5344CB8AC3E}">
        <p14:creationId xmlns:p14="http://schemas.microsoft.com/office/powerpoint/2010/main" val="1201833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0" y="0"/>
            <a:ext cx="5029200" cy="639762"/>
          </a:xfrm>
        </p:spPr>
        <p:txBody>
          <a:bodyPr/>
          <a:lstStyle/>
          <a:p>
            <a:r>
              <a:rPr lang="en-US" sz="2400" b="1" dirty="0"/>
              <a:t>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2438400"/>
          </a:xfrm>
        </p:spPr>
        <p:txBody>
          <a:bodyPr/>
          <a:lstStyle/>
          <a:p>
            <a:r>
              <a:rPr lang="en-US" sz="2400" dirty="0"/>
              <a:t>To enable sorting, set the </a:t>
            </a:r>
            <a:r>
              <a:rPr lang="en-US" sz="2400" b="1" i="1" dirty="0" err="1"/>
              <a:t>AllowSorting</a:t>
            </a:r>
            <a:r>
              <a:rPr lang="en-US" sz="2400" dirty="0"/>
              <a:t> property to True.</a:t>
            </a:r>
          </a:p>
          <a:p>
            <a:r>
              <a:rPr lang="en-US" sz="2400" dirty="0"/>
              <a:t>Then, add a </a:t>
            </a:r>
            <a:r>
              <a:rPr lang="en-US" sz="2400" b="1" i="1" dirty="0" err="1"/>
              <a:t>SortExpression</a:t>
            </a:r>
            <a:r>
              <a:rPr lang="en-US" sz="2400" dirty="0"/>
              <a:t> property to each column you want to allow sorting for.</a:t>
            </a:r>
          </a:p>
          <a:p>
            <a:r>
              <a:rPr lang="en-US" sz="2400" dirty="0"/>
              <a:t>For sorting to work, the </a:t>
            </a:r>
            <a:r>
              <a:rPr lang="en-US" sz="2400" b="1" i="1" dirty="0" err="1"/>
              <a:t>DataSourceMode</a:t>
            </a:r>
            <a:r>
              <a:rPr lang="en-US" sz="2400" dirty="0"/>
              <a:t> property of the data source must be set to </a:t>
            </a:r>
            <a:r>
              <a:rPr lang="en-US" sz="2400" b="1" i="1" dirty="0" err="1"/>
              <a:t>DataSet</a:t>
            </a:r>
            <a:r>
              <a:rPr lang="en-US" sz="2400" dirty="0"/>
              <a:t> mode, which it is by default.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048000"/>
            <a:ext cx="6400800" cy="365053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3D37A4-D10B-4044-BC95-0E011697AF20}"/>
              </a:ext>
            </a:extLst>
          </p:cNvPr>
          <p:cNvSpPr/>
          <p:nvPr/>
        </p:nvSpPr>
        <p:spPr>
          <a:xfrm>
            <a:off x="762000" y="76200"/>
            <a:ext cx="3276600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Relational Database</a:t>
            </a:r>
          </a:p>
          <a:p>
            <a:pPr marL="171450" indent="-171450">
              <a:buFont typeface="Arial"/>
              <a:buChar char="•"/>
            </a:pPr>
            <a:r>
              <a:rPr lang="en-US" sz="1100" b="1" dirty="0" err="1"/>
              <a:t>SQLDataSource</a:t>
            </a:r>
            <a:r>
              <a:rPr lang="en-US" sz="1100" b="1" dirty="0"/>
              <a:t> and </a:t>
            </a:r>
            <a:r>
              <a:rPr lang="en-US" sz="1100" b="1" dirty="0" err="1"/>
              <a:t>Gridview</a:t>
            </a:r>
            <a:r>
              <a:rPr lang="en-US" sz="1100" b="1" dirty="0"/>
              <a:t> Control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 to ADO.NET</a:t>
            </a:r>
          </a:p>
        </p:txBody>
      </p:sp>
    </p:spTree>
    <p:extLst>
      <p:ext uri="{BB962C8B-B14F-4D97-AF65-F5344CB8AC3E}">
        <p14:creationId xmlns:p14="http://schemas.microsoft.com/office/powerpoint/2010/main" val="572338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0" y="0"/>
            <a:ext cx="5029200" cy="639762"/>
          </a:xfrm>
        </p:spPr>
        <p:txBody>
          <a:bodyPr/>
          <a:lstStyle/>
          <a:p>
            <a:r>
              <a:rPr lang="en-US" sz="2400" b="1" dirty="0"/>
              <a:t>Paging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3505200"/>
          </a:xfrm>
        </p:spPr>
        <p:txBody>
          <a:bodyPr/>
          <a:lstStyle/>
          <a:p>
            <a:r>
              <a:rPr lang="en-US" sz="2000" dirty="0"/>
              <a:t>Paging refers to the ability of the </a:t>
            </a:r>
            <a:r>
              <a:rPr lang="en-US" sz="2000" dirty="0" err="1"/>
              <a:t>GridView</a:t>
            </a:r>
            <a:r>
              <a:rPr lang="en-US" sz="2000" dirty="0"/>
              <a:t> control to display bound data one page at a time, along with paging controls that let the user select which page of data to display next</a:t>
            </a:r>
          </a:p>
          <a:p>
            <a:r>
              <a:rPr lang="en-US" sz="2000" dirty="0"/>
              <a:t>To enable paging, set the </a:t>
            </a:r>
            <a:r>
              <a:rPr lang="en-US" sz="2000" b="1" i="1" dirty="0" err="1"/>
              <a:t>AllowPaging</a:t>
            </a:r>
            <a:r>
              <a:rPr lang="en-US" sz="2000" dirty="0"/>
              <a:t> property to True</a:t>
            </a:r>
          </a:p>
          <a:p>
            <a:r>
              <a:rPr lang="en-US" sz="2000" dirty="0"/>
              <a:t>Then, add a </a:t>
            </a:r>
            <a:r>
              <a:rPr lang="en-US" sz="2000" b="1" i="1" dirty="0" err="1"/>
              <a:t>PagerStyle</a:t>
            </a:r>
            <a:r>
              <a:rPr lang="en-US" sz="2000" dirty="0"/>
              <a:t> element to define the appearance of the pager controls</a:t>
            </a:r>
          </a:p>
          <a:p>
            <a:r>
              <a:rPr lang="en-US" sz="2000" dirty="0"/>
              <a:t>For paging to work, the </a:t>
            </a:r>
            <a:r>
              <a:rPr lang="en-US" sz="2000" b="1" i="1" dirty="0" err="1"/>
              <a:t>DataSourceMode</a:t>
            </a:r>
            <a:r>
              <a:rPr lang="en-US" sz="2000" dirty="0"/>
              <a:t> property of the data source must be set to </a:t>
            </a:r>
            <a:r>
              <a:rPr lang="en-US" sz="2000" b="1" i="1" dirty="0" err="1"/>
              <a:t>DataSet</a:t>
            </a:r>
            <a:r>
              <a:rPr lang="en-US" sz="2000" dirty="0"/>
              <a:t> mode, which it is by default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276600"/>
            <a:ext cx="6400800" cy="33375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A27F03B-479A-FF45-A9FC-D5794F754463}"/>
              </a:ext>
            </a:extLst>
          </p:cNvPr>
          <p:cNvSpPr/>
          <p:nvPr/>
        </p:nvSpPr>
        <p:spPr>
          <a:xfrm>
            <a:off x="762000" y="76200"/>
            <a:ext cx="3276600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Relational Database</a:t>
            </a:r>
          </a:p>
          <a:p>
            <a:pPr marL="171450" indent="-171450">
              <a:buFont typeface="Arial"/>
              <a:buChar char="•"/>
            </a:pPr>
            <a:r>
              <a:rPr lang="en-US" sz="1100" b="1" dirty="0" err="1"/>
              <a:t>SQLDataSource</a:t>
            </a:r>
            <a:r>
              <a:rPr lang="en-US" sz="1100" b="1" dirty="0"/>
              <a:t> and </a:t>
            </a:r>
            <a:r>
              <a:rPr lang="en-US" sz="1100" b="1" dirty="0" err="1"/>
              <a:t>Gridview</a:t>
            </a:r>
            <a:r>
              <a:rPr lang="en-US" sz="1100" b="1" dirty="0"/>
              <a:t> Control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 to ADO.NET</a:t>
            </a:r>
          </a:p>
        </p:txBody>
      </p:sp>
    </p:spTree>
    <p:extLst>
      <p:ext uri="{BB962C8B-B14F-4D97-AF65-F5344CB8AC3E}">
        <p14:creationId xmlns:p14="http://schemas.microsoft.com/office/powerpoint/2010/main" val="97664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0" y="0"/>
            <a:ext cx="5029200" cy="639762"/>
          </a:xfrm>
        </p:spPr>
        <p:txBody>
          <a:bodyPr/>
          <a:lstStyle/>
          <a:p>
            <a:r>
              <a:rPr lang="en-US" sz="2400" b="1" dirty="0"/>
              <a:t>Enabling Editing and Deleting in </a:t>
            </a:r>
            <a:r>
              <a:rPr lang="en-US" sz="2400" b="1" dirty="0" err="1"/>
              <a:t>GridView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990600"/>
          </a:xfrm>
        </p:spPr>
        <p:txBody>
          <a:bodyPr/>
          <a:lstStyle/>
          <a:p>
            <a:r>
              <a:rPr lang="en-US" sz="2400" dirty="0"/>
              <a:t>You can enable </a:t>
            </a:r>
            <a:r>
              <a:rPr lang="en-US" sz="2400" b="1" i="1" dirty="0"/>
              <a:t>Editing</a:t>
            </a:r>
            <a:r>
              <a:rPr lang="en-US" sz="2400" dirty="0"/>
              <a:t> and </a:t>
            </a:r>
            <a:r>
              <a:rPr lang="en-US" sz="2400" b="1" i="1" dirty="0"/>
              <a:t>Deleting</a:t>
            </a:r>
            <a:r>
              <a:rPr lang="en-US" sz="2400" dirty="0"/>
              <a:t> by checking the corresponding options from the control’s smart tag menu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057400"/>
            <a:ext cx="6070600" cy="4038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F210DD-E2AD-5C42-9671-CBEE0E53A03D}"/>
              </a:ext>
            </a:extLst>
          </p:cNvPr>
          <p:cNvSpPr/>
          <p:nvPr/>
        </p:nvSpPr>
        <p:spPr>
          <a:xfrm>
            <a:off x="762000" y="76200"/>
            <a:ext cx="3276600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Relational Database</a:t>
            </a:r>
          </a:p>
          <a:p>
            <a:pPr marL="171450" indent="-171450">
              <a:buFont typeface="Arial"/>
              <a:buChar char="•"/>
            </a:pPr>
            <a:r>
              <a:rPr lang="en-US" sz="1100" b="1" dirty="0" err="1"/>
              <a:t>SQLDataSource</a:t>
            </a:r>
            <a:r>
              <a:rPr lang="en-US" sz="1100" b="1" dirty="0"/>
              <a:t> and </a:t>
            </a:r>
            <a:r>
              <a:rPr lang="en-US" sz="1100" b="1" dirty="0" err="1"/>
              <a:t>Gridview</a:t>
            </a:r>
            <a:r>
              <a:rPr lang="en-US" sz="1100" b="1" dirty="0"/>
              <a:t> Control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 to ADO.NET</a:t>
            </a:r>
          </a:p>
        </p:txBody>
      </p:sp>
    </p:spTree>
    <p:extLst>
      <p:ext uri="{BB962C8B-B14F-4D97-AF65-F5344CB8AC3E}">
        <p14:creationId xmlns:p14="http://schemas.microsoft.com/office/powerpoint/2010/main" val="2238736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0" y="0"/>
            <a:ext cx="5029200" cy="639762"/>
          </a:xfrm>
        </p:spPr>
        <p:txBody>
          <a:bodyPr/>
          <a:lstStyle/>
          <a:p>
            <a:r>
              <a:rPr lang="en-US" sz="2400" b="1" dirty="0"/>
              <a:t>What is ADO.NET?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3200400"/>
          </a:xfrm>
        </p:spPr>
        <p:txBody>
          <a:bodyPr/>
          <a:lstStyle/>
          <a:p>
            <a:r>
              <a:rPr lang="en-US" sz="2400" dirty="0"/>
              <a:t>ADO.NET</a:t>
            </a:r>
          </a:p>
          <a:p>
            <a:pPr lvl="1"/>
            <a:r>
              <a:rPr lang="en-US" sz="2000" dirty="0"/>
              <a:t>ADO.NET (ActiveX Data Objects) is the primary data access API for the .NET Framework</a:t>
            </a:r>
          </a:p>
          <a:p>
            <a:pPr lvl="1"/>
            <a:r>
              <a:rPr lang="en-US" sz="2000" dirty="0"/>
              <a:t>Provides the classes that are used when you develop database applications</a:t>
            </a:r>
          </a:p>
          <a:p>
            <a:pPr lvl="1"/>
            <a:r>
              <a:rPr lang="en-US" sz="2000" dirty="0"/>
              <a:t>Uses two types of objects to access the data in a database:</a:t>
            </a:r>
          </a:p>
          <a:p>
            <a:pPr lvl="2"/>
            <a:r>
              <a:rPr lang="en-US" sz="1800" b="1" i="1" dirty="0"/>
              <a:t>Datasets</a:t>
            </a:r>
            <a:r>
              <a:rPr lang="en-US" sz="1800" dirty="0"/>
              <a:t>: stores data from the database so it can be accessed by the application</a:t>
            </a:r>
          </a:p>
          <a:p>
            <a:pPr lvl="2"/>
            <a:r>
              <a:rPr lang="en-US" sz="1800" b="1" i="1" dirty="0"/>
              <a:t>Data provider</a:t>
            </a:r>
            <a:r>
              <a:rPr lang="en-US" sz="1800" dirty="0"/>
              <a:t>: objects, which include data adapters, commands, connections</a:t>
            </a:r>
          </a:p>
          <a:p>
            <a:pPr lvl="1"/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00" y="3429000"/>
            <a:ext cx="7188200" cy="328052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B2251CD-7794-EC43-8FA5-BDD6FE3452AF}"/>
              </a:ext>
            </a:extLst>
          </p:cNvPr>
          <p:cNvSpPr/>
          <p:nvPr/>
        </p:nvSpPr>
        <p:spPr>
          <a:xfrm>
            <a:off x="762000" y="76200"/>
            <a:ext cx="3276600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Relational Database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SQLDataSource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Gridview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Control</a:t>
            </a:r>
          </a:p>
          <a:p>
            <a:pPr marL="171450" indent="-171450">
              <a:buFont typeface="Arial"/>
              <a:buChar char="•"/>
            </a:pPr>
            <a:r>
              <a:rPr lang="en-US" sz="1100" b="1" dirty="0"/>
              <a:t>Introduction to ADO.NET</a:t>
            </a:r>
          </a:p>
        </p:txBody>
      </p:sp>
    </p:spTree>
    <p:extLst>
      <p:ext uri="{BB962C8B-B14F-4D97-AF65-F5344CB8AC3E}">
        <p14:creationId xmlns:p14="http://schemas.microsoft.com/office/powerpoint/2010/main" val="2092855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0" y="0"/>
            <a:ext cx="5029200" cy="639762"/>
          </a:xfrm>
        </p:spPr>
        <p:txBody>
          <a:bodyPr/>
          <a:lstStyle/>
          <a:p>
            <a:r>
              <a:rPr lang="en-US" sz="2400" b="1" dirty="0"/>
              <a:t>Create Business Layer Class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991600" cy="1524000"/>
          </a:xfrm>
        </p:spPr>
        <p:txBody>
          <a:bodyPr/>
          <a:lstStyle/>
          <a:p>
            <a:r>
              <a:rPr lang="en-US" sz="2400" dirty="0"/>
              <a:t>Create a new business layer class to include the logic of database operations</a:t>
            </a:r>
          </a:p>
          <a:p>
            <a:endParaRPr lang="en-US" sz="2400" dirty="0"/>
          </a:p>
          <a:p>
            <a:r>
              <a:rPr lang="en-US" sz="2400" dirty="0"/>
              <a:t>Add the following ADO.NET imports: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43000" y="2590800"/>
            <a:ext cx="4495800" cy="1143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000" dirty="0"/>
              <a:t>using </a:t>
            </a:r>
            <a:r>
              <a:rPr lang="en-US" sz="2000" dirty="0" err="1"/>
              <a:t>System.Data</a:t>
            </a:r>
            <a:r>
              <a:rPr lang="en-US" sz="2000" dirty="0"/>
              <a:t>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System.Data.SqlClient</a:t>
            </a:r>
            <a:r>
              <a:rPr lang="en-US" sz="2000" dirty="0"/>
              <a:t>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System.Configuration</a:t>
            </a:r>
            <a:r>
              <a:rPr lang="en-US" sz="2000" dirty="0"/>
              <a:t>;          </a:t>
            </a:r>
            <a:endParaRPr lang="en-US" sz="2000" b="1" dirty="0">
              <a:latin typeface="Courier New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152400" y="4114800"/>
            <a:ext cx="8991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Add the following member variable to hold database connection: 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9600" y="4724400"/>
            <a:ext cx="8077200" cy="1143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000" dirty="0" err="1"/>
              <a:t>SqlConnection</a:t>
            </a:r>
            <a:r>
              <a:rPr lang="en-US" sz="2000" dirty="0"/>
              <a:t> connection = new </a:t>
            </a:r>
            <a:r>
              <a:rPr lang="en-US" sz="2000" dirty="0" err="1"/>
              <a:t>SqlConnection</a:t>
            </a:r>
            <a:r>
              <a:rPr lang="en-US" sz="2000" dirty="0"/>
              <a:t>(</a:t>
            </a:r>
            <a:r>
              <a:rPr lang="en-US" sz="2000" dirty="0" err="1"/>
              <a:t>ConfigurationManager.ConnectionStrings</a:t>
            </a:r>
            <a:r>
              <a:rPr lang="en-US" sz="2000" dirty="0"/>
              <a:t>["YOUR CONNECTION STRING"].</a:t>
            </a:r>
            <a:r>
              <a:rPr lang="en-US" sz="2000" dirty="0" err="1"/>
              <a:t>ConnectionString</a:t>
            </a:r>
            <a:r>
              <a:rPr lang="en-US" sz="2000" dirty="0"/>
              <a:t>);</a:t>
            </a:r>
            <a:endParaRPr lang="en-US" sz="2000" b="1" dirty="0">
              <a:latin typeface="Courier New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37CBF8-2AE3-184B-B328-C40502FB0642}"/>
              </a:ext>
            </a:extLst>
          </p:cNvPr>
          <p:cNvSpPr/>
          <p:nvPr/>
        </p:nvSpPr>
        <p:spPr>
          <a:xfrm>
            <a:off x="762000" y="76200"/>
            <a:ext cx="3276600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Relational Database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SQLDataSource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Gridview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Control</a:t>
            </a:r>
          </a:p>
          <a:p>
            <a:pPr marL="171450" indent="-171450">
              <a:buFont typeface="Arial"/>
              <a:buChar char="•"/>
            </a:pPr>
            <a:r>
              <a:rPr lang="en-US" sz="1100" b="1" dirty="0"/>
              <a:t>Introduction to ADO.NET</a:t>
            </a:r>
          </a:p>
        </p:txBody>
      </p:sp>
    </p:spTree>
    <p:extLst>
      <p:ext uri="{BB962C8B-B14F-4D97-AF65-F5344CB8AC3E}">
        <p14:creationId xmlns:p14="http://schemas.microsoft.com/office/powerpoint/2010/main" val="3347044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0" y="0"/>
            <a:ext cx="5029200" cy="639762"/>
          </a:xfrm>
        </p:spPr>
        <p:txBody>
          <a:bodyPr/>
          <a:lstStyle/>
          <a:p>
            <a:r>
              <a:rPr lang="en-US" sz="2400" b="1" dirty="0"/>
              <a:t>SELECT using ADO.NET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" y="533400"/>
            <a:ext cx="8763000" cy="6324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400" dirty="0"/>
              <a:t>public string </a:t>
            </a:r>
            <a:r>
              <a:rPr lang="en-US" sz="1400" dirty="0" err="1"/>
              <a:t>getFullName</a:t>
            </a:r>
            <a:r>
              <a:rPr lang="en-US" sz="1400" dirty="0"/>
              <a:t>(string </a:t>
            </a:r>
            <a:r>
              <a:rPr lang="en-US" sz="1400" dirty="0" err="1"/>
              <a:t>studentID</a:t>
            </a:r>
            <a:r>
              <a:rPr lang="en-US" sz="1400" dirty="0"/>
              <a:t>)</a:t>
            </a:r>
          </a:p>
          <a:p>
            <a:r>
              <a:rPr lang="mr-IN" sz="1400" dirty="0"/>
              <a:t>        {</a:t>
            </a:r>
          </a:p>
          <a:p>
            <a:r>
              <a:rPr lang="en-US" sz="1400" dirty="0"/>
              <a:t>            // define SQL SELECT query with parameters</a:t>
            </a:r>
          </a:p>
          <a:p>
            <a:r>
              <a:rPr lang="en-US" sz="1400" dirty="0"/>
              <a:t>            string </a:t>
            </a:r>
            <a:r>
              <a:rPr lang="en-US" sz="1400" dirty="0" err="1"/>
              <a:t>selectSQLCommand</a:t>
            </a:r>
            <a:r>
              <a:rPr lang="en-US" sz="1400" dirty="0"/>
              <a:t> = ”SELECT </a:t>
            </a:r>
            <a:r>
              <a:rPr lang="en-US" sz="1400" dirty="0" err="1"/>
              <a:t>firstName,lastName</a:t>
            </a:r>
            <a:r>
              <a:rPr lang="en-US" sz="1400" dirty="0"/>
              <a:t> FROM Student WHERE </a:t>
            </a:r>
            <a:r>
              <a:rPr lang="en-US" sz="1400" dirty="0" err="1"/>
              <a:t>stuId</a:t>
            </a:r>
            <a:r>
              <a:rPr lang="en-US" sz="1400" dirty="0"/>
              <a:t> = @</a:t>
            </a:r>
            <a:r>
              <a:rPr lang="en-US" sz="1400" dirty="0" err="1"/>
              <a:t>stuId</a:t>
            </a:r>
            <a:r>
              <a:rPr lang="en-US" sz="1400" dirty="0"/>
              <a:t>";</a:t>
            </a:r>
          </a:p>
          <a:p>
            <a:r>
              <a:rPr lang="mr-IN" sz="1400" dirty="0"/>
              <a:t>            try</a:t>
            </a:r>
          </a:p>
          <a:p>
            <a:r>
              <a:rPr lang="mr-IN" sz="1400" dirty="0"/>
              <a:t>            {</a:t>
            </a:r>
          </a:p>
          <a:p>
            <a:r>
              <a:rPr lang="mr-IN" sz="1400" dirty="0"/>
              <a:t>                // create a command object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SqlCommand</a:t>
            </a:r>
            <a:r>
              <a:rPr lang="en-US" sz="1400" dirty="0"/>
              <a:t> command = new </a:t>
            </a:r>
            <a:r>
              <a:rPr lang="en-US" sz="1400" dirty="0" err="1"/>
              <a:t>SqlCommand</a:t>
            </a:r>
            <a:r>
              <a:rPr lang="en-US" sz="1400" dirty="0"/>
              <a:t>(</a:t>
            </a:r>
            <a:r>
              <a:rPr lang="en-US" sz="1400" dirty="0" err="1"/>
              <a:t>selectSQLCommand</a:t>
            </a:r>
            <a:r>
              <a:rPr lang="en-US" sz="1400" dirty="0"/>
              <a:t>, connection);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command.Parameters.Add</a:t>
            </a:r>
            <a:r>
              <a:rPr lang="en-US" sz="1400" dirty="0"/>
              <a:t>("@</a:t>
            </a:r>
            <a:r>
              <a:rPr lang="en-US" sz="1400" dirty="0" err="1"/>
              <a:t>stuId</a:t>
            </a:r>
            <a:r>
              <a:rPr lang="en-US" sz="1400" dirty="0"/>
              <a:t>", </a:t>
            </a:r>
            <a:r>
              <a:rPr lang="en-US" sz="1400" dirty="0" err="1"/>
              <a:t>SqlDbType.VarChar</a:t>
            </a:r>
            <a:r>
              <a:rPr lang="en-US" sz="1400" dirty="0"/>
              <a:t>).Value = </a:t>
            </a:r>
            <a:r>
              <a:rPr lang="en-US" sz="1400" dirty="0" err="1"/>
              <a:t>studentID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     // open connection, execute SELECT, close connection</a:t>
            </a:r>
          </a:p>
          <a:p>
            <a:r>
              <a:rPr lang="mr-IN" sz="1400" dirty="0"/>
              <a:t>                connection.Open();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SqlDataReader</a:t>
            </a:r>
            <a:r>
              <a:rPr lang="en-US" sz="1400" dirty="0"/>
              <a:t> reader = </a:t>
            </a:r>
            <a:r>
              <a:rPr lang="en-US" sz="1400" dirty="0" err="1"/>
              <a:t>command.ExecuteReader</a:t>
            </a:r>
            <a:r>
              <a:rPr lang="en-US" sz="1400" dirty="0"/>
              <a:t>();</a:t>
            </a:r>
          </a:p>
          <a:p>
            <a:r>
              <a:rPr lang="mr-IN" sz="1400" dirty="0"/>
              <a:t>                string fullName = null;</a:t>
            </a:r>
          </a:p>
          <a:p>
            <a:r>
              <a:rPr lang="mr-IN" sz="1400" dirty="0"/>
              <a:t>                while (reader.Read())</a:t>
            </a:r>
          </a:p>
          <a:p>
            <a:r>
              <a:rPr lang="mr-IN" sz="1400" dirty="0"/>
              <a:t>                {</a:t>
            </a:r>
          </a:p>
          <a:p>
            <a:r>
              <a:rPr lang="en-US" sz="1400" dirty="0"/>
              <a:t>                    string </a:t>
            </a:r>
            <a:r>
              <a:rPr lang="en-US" sz="1400" dirty="0" err="1"/>
              <a:t>firstName</a:t>
            </a:r>
            <a:r>
              <a:rPr lang="en-US" sz="1400" dirty="0"/>
              <a:t> = </a:t>
            </a:r>
            <a:r>
              <a:rPr lang="en-US" sz="1400" dirty="0" err="1"/>
              <a:t>reader.GetValue</a:t>
            </a:r>
            <a:r>
              <a:rPr lang="en-US" sz="1400" dirty="0"/>
              <a:t>(0).</a:t>
            </a:r>
            <a:r>
              <a:rPr lang="en-US" sz="1400" dirty="0" err="1"/>
              <a:t>ToString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              string </a:t>
            </a:r>
            <a:r>
              <a:rPr lang="en-US" sz="1400" dirty="0" err="1"/>
              <a:t>lastName</a:t>
            </a:r>
            <a:r>
              <a:rPr lang="en-US" sz="1400" dirty="0"/>
              <a:t> = </a:t>
            </a:r>
            <a:r>
              <a:rPr lang="en-US" sz="1400" dirty="0" err="1"/>
              <a:t>reader.GetValue</a:t>
            </a:r>
            <a:r>
              <a:rPr lang="en-US" sz="1400" dirty="0"/>
              <a:t>(1).</a:t>
            </a:r>
            <a:r>
              <a:rPr lang="en-US" sz="1400" dirty="0" err="1"/>
              <a:t>ToString</a:t>
            </a:r>
            <a:r>
              <a:rPr lang="en-US" sz="1400" dirty="0"/>
              <a:t>();</a:t>
            </a:r>
          </a:p>
          <a:p>
            <a:r>
              <a:rPr lang="mr-IN" sz="1400" dirty="0"/>
              <a:t>                    fullName = firstName + " " + lastName;</a:t>
            </a:r>
          </a:p>
          <a:p>
            <a:r>
              <a:rPr lang="mr-IN" sz="1400" dirty="0"/>
              <a:t>                }</a:t>
            </a:r>
          </a:p>
          <a:p>
            <a:r>
              <a:rPr lang="mr-IN" sz="1400" dirty="0"/>
              <a:t>                reader.Close();</a:t>
            </a:r>
          </a:p>
          <a:p>
            <a:r>
              <a:rPr lang="mr-IN" sz="1400" dirty="0"/>
              <a:t>                command.Dispose();</a:t>
            </a:r>
          </a:p>
          <a:p>
            <a:r>
              <a:rPr lang="mr-IN" sz="1400" dirty="0"/>
              <a:t>                connection.Close();</a:t>
            </a:r>
          </a:p>
          <a:p>
            <a:r>
              <a:rPr lang="mr-IN" sz="1400" dirty="0"/>
              <a:t>                return fullName;</a:t>
            </a:r>
          </a:p>
          <a:p>
            <a:r>
              <a:rPr lang="mr-IN" sz="1400" dirty="0"/>
              <a:t>            }</a:t>
            </a:r>
          </a:p>
          <a:p>
            <a:r>
              <a:rPr lang="mr-IN" sz="1400" dirty="0"/>
              <a:t>            catch</a:t>
            </a:r>
          </a:p>
          <a:p>
            <a:r>
              <a:rPr lang="mr-IN" sz="1400" dirty="0"/>
              <a:t>            {</a:t>
            </a:r>
          </a:p>
          <a:p>
            <a:r>
              <a:rPr lang="mr-IN" sz="1400" dirty="0"/>
              <a:t>                return null;</a:t>
            </a:r>
          </a:p>
          <a:p>
            <a:r>
              <a:rPr lang="mr-IN" sz="1400" dirty="0"/>
              <a:t>            }</a:t>
            </a:r>
          </a:p>
          <a:p>
            <a:r>
              <a:rPr lang="mr-IN" sz="1400" dirty="0"/>
              <a:t>        }</a:t>
            </a:r>
            <a:endParaRPr lang="en-US" sz="1400" b="1" dirty="0">
              <a:latin typeface="Courier New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1C69F2-E5DB-5441-BB6A-F02D2BDF3268}"/>
              </a:ext>
            </a:extLst>
          </p:cNvPr>
          <p:cNvSpPr/>
          <p:nvPr/>
        </p:nvSpPr>
        <p:spPr>
          <a:xfrm>
            <a:off x="762000" y="-35987"/>
            <a:ext cx="3276600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Relational Database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SQLDataSource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Gridview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Control</a:t>
            </a:r>
          </a:p>
          <a:p>
            <a:pPr marL="171450" indent="-171450">
              <a:buFont typeface="Arial"/>
              <a:buChar char="•"/>
            </a:pPr>
            <a:r>
              <a:rPr lang="en-US" sz="1100" b="1" dirty="0"/>
              <a:t>Introduction to ADO.NET</a:t>
            </a:r>
          </a:p>
        </p:txBody>
      </p:sp>
    </p:spTree>
    <p:extLst>
      <p:ext uri="{BB962C8B-B14F-4D97-AF65-F5344CB8AC3E}">
        <p14:creationId xmlns:p14="http://schemas.microsoft.com/office/powerpoint/2010/main" val="1504948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14400" y="76200"/>
            <a:ext cx="4267200" cy="631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/>
              <a:t>Lecture Overview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55782" cy="685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7000"/>
            <a:ext cx="9144000" cy="381000"/>
          </a:xfrm>
          <a:prstGeom prst="rect">
            <a:avLst/>
          </a:prstGeom>
        </p:spPr>
      </p:pic>
      <p:sp>
        <p:nvSpPr>
          <p:cNvPr id="13" name="TextBox 20"/>
          <p:cNvSpPr txBox="1">
            <a:spLocks noChangeArrowheads="1"/>
          </p:cNvSpPr>
          <p:nvPr/>
        </p:nvSpPr>
        <p:spPr bwMode="auto">
          <a:xfrm>
            <a:off x="304800" y="1143000"/>
            <a:ext cx="86106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600" dirty="0"/>
              <a:t>Relational Database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err="1"/>
              <a:t>SQLDataSource</a:t>
            </a:r>
            <a:r>
              <a:rPr lang="en-US" sz="3600" dirty="0"/>
              <a:t> and </a:t>
            </a:r>
            <a:r>
              <a:rPr lang="en-US" sz="3600" dirty="0" err="1"/>
              <a:t>Gridview</a:t>
            </a:r>
            <a:r>
              <a:rPr lang="en-US" sz="3600" dirty="0"/>
              <a:t> Control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/>
              <a:t>Introduction to ADO.NET</a:t>
            </a:r>
          </a:p>
        </p:txBody>
      </p:sp>
    </p:spTree>
    <p:extLst>
      <p:ext uri="{BB962C8B-B14F-4D97-AF65-F5344CB8AC3E}">
        <p14:creationId xmlns:p14="http://schemas.microsoft.com/office/powerpoint/2010/main" val="2011110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0" y="0"/>
            <a:ext cx="5029200" cy="639762"/>
          </a:xfrm>
        </p:spPr>
        <p:txBody>
          <a:bodyPr/>
          <a:lstStyle/>
          <a:p>
            <a:r>
              <a:rPr lang="en-US" sz="2400" b="1" dirty="0"/>
              <a:t>What is a Relational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609600"/>
          </a:xfrm>
        </p:spPr>
        <p:txBody>
          <a:bodyPr/>
          <a:lstStyle/>
          <a:p>
            <a:r>
              <a:rPr lang="en-US" sz="2400" dirty="0"/>
              <a:t>A Relational database is a collection of tables (also called relations)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52400" y="1447800"/>
            <a:ext cx="8839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 Table</a:t>
            </a:r>
          </a:p>
          <a:p>
            <a:pPr lvl="1"/>
            <a:r>
              <a:rPr lang="en-US" sz="2000" dirty="0"/>
              <a:t>Collection of rows (also called tuples or records)</a:t>
            </a:r>
          </a:p>
          <a:p>
            <a:pPr lvl="1"/>
            <a:r>
              <a:rPr lang="en-US" sz="2000" dirty="0"/>
              <a:t>Each row in a table contains a set of columns (also called fields or attributes)</a:t>
            </a:r>
          </a:p>
          <a:p>
            <a:pPr lvl="1"/>
            <a:r>
              <a:rPr lang="en-US" sz="2000" dirty="0"/>
              <a:t>Each column has a type:</a:t>
            </a:r>
          </a:p>
          <a:p>
            <a:pPr lvl="2"/>
            <a:r>
              <a:rPr lang="en-US" sz="1800" dirty="0"/>
              <a:t>Integer: INTEGER</a:t>
            </a:r>
          </a:p>
          <a:p>
            <a:pPr lvl="2"/>
            <a:r>
              <a:rPr lang="en-US" sz="1800" dirty="0"/>
              <a:t>Floating-point: FLOAT, DOUBLE</a:t>
            </a:r>
          </a:p>
          <a:p>
            <a:pPr lvl="2"/>
            <a:r>
              <a:rPr lang="en-US" sz="1800" dirty="0"/>
              <a:t>Date/time DATE, TIME, DATETIME</a:t>
            </a:r>
          </a:p>
          <a:p>
            <a:pPr lvl="2"/>
            <a:r>
              <a:rPr lang="en-US" sz="1800" dirty="0"/>
              <a:t>Several others...</a:t>
            </a:r>
          </a:p>
          <a:p>
            <a:pPr lvl="1"/>
            <a:r>
              <a:rPr lang="en-US" sz="2000" dirty="0"/>
              <a:t>Primary key: provides a unique identifier for each row</a:t>
            </a:r>
          </a:p>
          <a:p>
            <a:pPr lvl="1"/>
            <a:r>
              <a:rPr lang="en-US" sz="2000" dirty="0"/>
              <a:t>Schema:</a:t>
            </a:r>
          </a:p>
          <a:p>
            <a:pPr lvl="2"/>
            <a:r>
              <a:rPr lang="en-US" sz="1800" dirty="0"/>
              <a:t>The table name</a:t>
            </a:r>
          </a:p>
          <a:p>
            <a:pPr lvl="2"/>
            <a:r>
              <a:rPr lang="en-US" sz="1800" dirty="0"/>
              <a:t>The names and types of its columns</a:t>
            </a:r>
          </a:p>
          <a:p>
            <a:pPr lvl="2"/>
            <a:r>
              <a:rPr lang="en-US" sz="1800" dirty="0"/>
              <a:t>Various optional additional information (constraints, etc.)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76200"/>
            <a:ext cx="3276600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100" b="1" dirty="0"/>
              <a:t>Relational Database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SQLDataSource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Gridview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Control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 to ADO.NET</a:t>
            </a:r>
          </a:p>
        </p:txBody>
      </p:sp>
    </p:spTree>
    <p:extLst>
      <p:ext uri="{BB962C8B-B14F-4D97-AF65-F5344CB8AC3E}">
        <p14:creationId xmlns:p14="http://schemas.microsoft.com/office/powerpoint/2010/main" val="4060553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0" y="0"/>
            <a:ext cx="5029200" cy="639762"/>
          </a:xfrm>
        </p:spPr>
        <p:txBody>
          <a:bodyPr/>
          <a:lstStyle/>
          <a:p>
            <a:r>
              <a:rPr lang="en-US" sz="2400" b="1" dirty="0"/>
              <a:t>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2743200"/>
          </a:xfrm>
        </p:spPr>
        <p:txBody>
          <a:bodyPr/>
          <a:lstStyle/>
          <a:p>
            <a:r>
              <a:rPr lang="en-US" sz="2400" dirty="0"/>
              <a:t>SQL stands of Structured Query Language</a:t>
            </a:r>
          </a:p>
          <a:p>
            <a:pPr lvl="1"/>
            <a:r>
              <a:rPr lang="en-US" sz="2000" dirty="0"/>
              <a:t>a language for creating and manipulating relational databases</a:t>
            </a:r>
          </a:p>
          <a:p>
            <a:pPr lvl="1"/>
            <a:r>
              <a:rPr lang="en-US" sz="2000" dirty="0"/>
              <a:t>Initially created at IBM as part of System-R</a:t>
            </a:r>
          </a:p>
          <a:p>
            <a:pPr lvl="1"/>
            <a:r>
              <a:rPr lang="en-US" sz="2000" dirty="0"/>
              <a:t>Implemented with modifications in numerous products: Oracle, Sybase, DB-2, SQL Server, MySQL </a:t>
            </a:r>
            <a:r>
              <a:rPr lang="en-US" sz="2000" dirty="0" err="1"/>
              <a:t>etc</a:t>
            </a:r>
            <a:endParaRPr lang="en-US" sz="2000" dirty="0"/>
          </a:p>
          <a:p>
            <a:pPr lvl="1"/>
            <a:r>
              <a:rPr lang="en-US" sz="2000" dirty="0"/>
              <a:t>Has been (partially) standardized</a:t>
            </a:r>
          </a:p>
          <a:p>
            <a:pPr lvl="1"/>
            <a:r>
              <a:rPr lang="en-US" sz="2000" dirty="0"/>
              <a:t>In this course we will use SQL Server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52400" y="3733800"/>
            <a:ext cx="8839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Most important SQL commands:</a:t>
            </a:r>
          </a:p>
          <a:p>
            <a:pPr lvl="1"/>
            <a:r>
              <a:rPr lang="en-US" sz="2000" dirty="0"/>
              <a:t>CREATE TABLE</a:t>
            </a:r>
          </a:p>
          <a:p>
            <a:pPr lvl="1"/>
            <a:r>
              <a:rPr lang="en-US" sz="2000" dirty="0"/>
              <a:t>INSERT</a:t>
            </a:r>
          </a:p>
          <a:p>
            <a:pPr lvl="1"/>
            <a:r>
              <a:rPr lang="en-US" sz="2000" dirty="0"/>
              <a:t>SELECT</a:t>
            </a:r>
          </a:p>
          <a:p>
            <a:pPr lvl="1"/>
            <a:r>
              <a:rPr lang="en-US" sz="2000" dirty="0"/>
              <a:t>UPDATE</a:t>
            </a:r>
          </a:p>
          <a:p>
            <a:pPr lvl="1"/>
            <a:r>
              <a:rPr lang="en-US" sz="2000" dirty="0"/>
              <a:t>DELETE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82EA83-931B-3746-B213-E3BEA8316A9E}"/>
              </a:ext>
            </a:extLst>
          </p:cNvPr>
          <p:cNvSpPr/>
          <p:nvPr/>
        </p:nvSpPr>
        <p:spPr>
          <a:xfrm>
            <a:off x="762000" y="76200"/>
            <a:ext cx="3276600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100" b="1" dirty="0"/>
              <a:t>Relational Database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SQLDataSource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Gridview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Control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 to ADO.NET</a:t>
            </a:r>
          </a:p>
        </p:txBody>
      </p:sp>
    </p:spTree>
    <p:extLst>
      <p:ext uri="{BB962C8B-B14F-4D97-AF65-F5344CB8AC3E}">
        <p14:creationId xmlns:p14="http://schemas.microsoft.com/office/powerpoint/2010/main" val="21529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0" y="0"/>
            <a:ext cx="5029200" cy="639762"/>
          </a:xfrm>
        </p:spPr>
        <p:txBody>
          <a:bodyPr/>
          <a:lstStyle/>
          <a:p>
            <a:r>
              <a:rPr lang="en-US" sz="2400" b="1" dirty="0"/>
              <a:t>CREATE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990600"/>
          </a:xfrm>
        </p:spPr>
        <p:txBody>
          <a:bodyPr/>
          <a:lstStyle/>
          <a:p>
            <a:r>
              <a:rPr lang="en-US" sz="2400" dirty="0"/>
              <a:t>This command is used to create a table in database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1000" y="1752600"/>
            <a:ext cx="8610600" cy="2590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dirty="0"/>
              <a:t>CREATE TABLE Student(</a:t>
            </a:r>
          </a:p>
          <a:p>
            <a:r>
              <a:rPr lang="en-US" dirty="0"/>
              <a:t>	</a:t>
            </a:r>
            <a:r>
              <a:rPr lang="en-US" dirty="0" err="1"/>
              <a:t>stuId</a:t>
            </a:r>
            <a:r>
              <a:rPr lang="en-US" dirty="0"/>
              <a:t> VARCHAR(6),</a:t>
            </a:r>
          </a:p>
          <a:p>
            <a:r>
              <a:rPr lang="en-US" dirty="0"/>
              <a:t>	</a:t>
            </a:r>
            <a:r>
              <a:rPr lang="en-US" dirty="0" err="1"/>
              <a:t>lastName</a:t>
            </a:r>
            <a:r>
              <a:rPr lang="en-US" dirty="0"/>
              <a:t> VARCHAR(20)  NOT NULL,</a:t>
            </a:r>
          </a:p>
          <a:p>
            <a:r>
              <a:rPr lang="en-US" dirty="0"/>
              <a:t>	</a:t>
            </a:r>
            <a:r>
              <a:rPr lang="en-US" dirty="0" err="1"/>
              <a:t>firstName</a:t>
            </a:r>
            <a:r>
              <a:rPr lang="en-US" dirty="0"/>
              <a:t> VARCHAR(20)  NOT NULL,</a:t>
            </a:r>
          </a:p>
          <a:p>
            <a:r>
              <a:rPr lang="en-US" dirty="0"/>
              <a:t>	major VARCHAR(10),</a:t>
            </a:r>
          </a:p>
          <a:p>
            <a:r>
              <a:rPr lang="en-US" dirty="0"/>
              <a:t>	credits INT DEFAULT 0,</a:t>
            </a:r>
          </a:p>
          <a:p>
            <a:r>
              <a:rPr lang="en-US" dirty="0"/>
              <a:t>	CONSTRAINT </a:t>
            </a:r>
            <a:r>
              <a:rPr lang="en-US" dirty="0" err="1"/>
              <a:t>Student_stuId_pk</a:t>
            </a:r>
            <a:r>
              <a:rPr lang="en-US" dirty="0"/>
              <a:t> PRIMARY KEY (</a:t>
            </a:r>
            <a:r>
              <a:rPr lang="en-US" dirty="0" err="1"/>
              <a:t>stuId</a:t>
            </a:r>
            <a:r>
              <a:rPr lang="en-US" dirty="0"/>
              <a:t>),</a:t>
            </a:r>
          </a:p>
          <a:p>
            <a:r>
              <a:rPr lang="en-US" dirty="0"/>
              <a:t>	CONSTRAINT </a:t>
            </a:r>
            <a:r>
              <a:rPr lang="en-US" dirty="0" err="1"/>
              <a:t>Student_credits</a:t>
            </a:r>
            <a:r>
              <a:rPr lang="en-US" dirty="0"/>
              <a:t> CHECK ((credits&gt;=0) AND (credits&lt;150)));</a:t>
            </a:r>
            <a:endParaRPr lang="en-US" b="1" dirty="0">
              <a:latin typeface="Courier New" charset="0"/>
            </a:endParaRPr>
          </a:p>
          <a:p>
            <a:endParaRPr lang="en-US" b="1" dirty="0">
              <a:latin typeface="Courier New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C27573-6F3E-6F42-8F52-71F280408984}"/>
              </a:ext>
            </a:extLst>
          </p:cNvPr>
          <p:cNvSpPr/>
          <p:nvPr/>
        </p:nvSpPr>
        <p:spPr>
          <a:xfrm>
            <a:off x="762000" y="76200"/>
            <a:ext cx="3276600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100" b="1" dirty="0"/>
              <a:t>Relational Database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SQLDataSource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Gridview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Control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 to ADO.NET</a:t>
            </a:r>
          </a:p>
        </p:txBody>
      </p:sp>
    </p:spTree>
    <p:extLst>
      <p:ext uri="{BB962C8B-B14F-4D97-AF65-F5344CB8AC3E}">
        <p14:creationId xmlns:p14="http://schemas.microsoft.com/office/powerpoint/2010/main" val="21529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0" y="0"/>
            <a:ext cx="5029200" cy="639762"/>
          </a:xfrm>
        </p:spPr>
        <p:txBody>
          <a:bodyPr/>
          <a:lstStyle/>
          <a:p>
            <a:r>
              <a:rPr lang="en-US" sz="2400" b="1" dirty="0"/>
              <a:t>INSERT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990600"/>
          </a:xfrm>
        </p:spPr>
        <p:txBody>
          <a:bodyPr/>
          <a:lstStyle/>
          <a:p>
            <a:r>
              <a:rPr lang="en-US" sz="2400" dirty="0"/>
              <a:t>This command is used to insert rows into a table </a:t>
            </a:r>
            <a:endParaRPr lang="en-US" sz="20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1000" y="1752600"/>
            <a:ext cx="8610600" cy="381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dirty="0"/>
              <a:t>INSERT INTO STUDENT VALUES('S1001','Smith','Tom','History',90);</a:t>
            </a:r>
          </a:p>
          <a:p>
            <a:endParaRPr lang="en-US" dirty="0"/>
          </a:p>
          <a:p>
            <a:r>
              <a:rPr lang="en-US" dirty="0"/>
              <a:t>INSERT INTO STUDENT VALUES('S1002','Chin','Ann','Math',36);</a:t>
            </a:r>
          </a:p>
          <a:p>
            <a:endParaRPr lang="en-US" dirty="0"/>
          </a:p>
          <a:p>
            <a:r>
              <a:rPr lang="en-US" dirty="0"/>
              <a:t>INSERT INTO STUDENT VALUES('S1005','Lee','Perry','History',3);</a:t>
            </a:r>
          </a:p>
          <a:p>
            <a:endParaRPr lang="en-US" dirty="0"/>
          </a:p>
          <a:p>
            <a:r>
              <a:rPr lang="en-US" dirty="0"/>
              <a:t>INSERT INTO STUDENT VALUES('S1010','Burns','Edward','Art',63);</a:t>
            </a:r>
          </a:p>
          <a:p>
            <a:endParaRPr lang="en-US" dirty="0"/>
          </a:p>
          <a:p>
            <a:r>
              <a:rPr lang="en-US" dirty="0"/>
              <a:t>INSERT INTO STUDENT VALUES('S1013','McCarthy','Owen','Math',0);</a:t>
            </a:r>
          </a:p>
          <a:p>
            <a:endParaRPr lang="en-US" dirty="0"/>
          </a:p>
          <a:p>
            <a:r>
              <a:rPr lang="en-US" dirty="0"/>
              <a:t>INSERT INTO STUDENT VALUES('S1015','Jones','Mary','Math',42);</a:t>
            </a:r>
          </a:p>
          <a:p>
            <a:endParaRPr lang="en-US" dirty="0"/>
          </a:p>
          <a:p>
            <a:r>
              <a:rPr lang="en-US" dirty="0"/>
              <a:t>INSERT INTO STUDENT VALUES('S1020','Rivera','Jane','CSC',15);</a:t>
            </a:r>
            <a:endParaRPr lang="en-US" b="1" dirty="0">
              <a:latin typeface="Courier New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03FAFA-956F-B04B-A612-1B36F2BC7DF1}"/>
              </a:ext>
            </a:extLst>
          </p:cNvPr>
          <p:cNvSpPr/>
          <p:nvPr/>
        </p:nvSpPr>
        <p:spPr>
          <a:xfrm>
            <a:off x="762000" y="76200"/>
            <a:ext cx="3276600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100" b="1" dirty="0"/>
              <a:t>Relational Database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SQLDataSource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Gridview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Control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 to ADO.NET</a:t>
            </a:r>
          </a:p>
        </p:txBody>
      </p:sp>
    </p:spTree>
    <p:extLst>
      <p:ext uri="{BB962C8B-B14F-4D97-AF65-F5344CB8AC3E}">
        <p14:creationId xmlns:p14="http://schemas.microsoft.com/office/powerpoint/2010/main" val="3399058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0" y="0"/>
            <a:ext cx="5029200" cy="639762"/>
          </a:xfrm>
        </p:spPr>
        <p:txBody>
          <a:bodyPr/>
          <a:lstStyle/>
          <a:p>
            <a:r>
              <a:rPr lang="en-US" sz="2400" b="1" dirty="0"/>
              <a:t>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33400"/>
          </a:xfrm>
        </p:spPr>
        <p:txBody>
          <a:bodyPr/>
          <a:lstStyle/>
          <a:p>
            <a:r>
              <a:rPr lang="en-US" sz="2400" dirty="0"/>
              <a:t>This command (also known as query) is used to read (or select) rows from table(s)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09600" y="2362200"/>
            <a:ext cx="2895600" cy="45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dirty="0"/>
              <a:t>SELECT * FROM	Student;</a:t>
            </a:r>
            <a:endParaRPr lang="en-US" b="1" dirty="0">
              <a:latin typeface="Courier New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3581400"/>
            <a:ext cx="8001000" cy="990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lastName</a:t>
            </a:r>
            <a:r>
              <a:rPr lang="en-US" dirty="0"/>
              <a:t>,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StuId</a:t>
            </a:r>
            <a:r>
              <a:rPr lang="en-US" dirty="0"/>
              <a:t>, credits</a:t>
            </a:r>
          </a:p>
          <a:p>
            <a:r>
              <a:rPr lang="en-US" dirty="0"/>
              <a:t>FROM Student</a:t>
            </a:r>
          </a:p>
          <a:p>
            <a:r>
              <a:rPr lang="en-US" dirty="0"/>
              <a:t>WHERE	major = 'Math';</a:t>
            </a:r>
            <a:endParaRPr lang="en-US" b="1" dirty="0">
              <a:latin typeface="Courier New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5257800"/>
            <a:ext cx="4191000" cy="914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lastName</a:t>
            </a:r>
            <a:r>
              <a:rPr lang="en-US" dirty="0"/>
              <a:t>,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StuId</a:t>
            </a:r>
            <a:endParaRPr lang="en-US" dirty="0"/>
          </a:p>
          <a:p>
            <a:r>
              <a:rPr lang="en-US" dirty="0"/>
              <a:t>FROM Student</a:t>
            </a:r>
          </a:p>
          <a:p>
            <a:r>
              <a:rPr lang="en-US" dirty="0"/>
              <a:t>ORDER BY </a:t>
            </a:r>
            <a:r>
              <a:rPr lang="en-US" dirty="0" err="1"/>
              <a:t>StuId</a:t>
            </a:r>
            <a:r>
              <a:rPr lang="en-US" dirty="0"/>
              <a:t>;</a:t>
            </a:r>
            <a:endParaRPr lang="en-US" b="1" dirty="0">
              <a:latin typeface="Courier New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52400" y="1752600"/>
            <a:ext cx="883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Show all the data in the Student table: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52400" y="2971800"/>
            <a:ext cx="883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Find Id, name and credits of all math majors: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52400" y="4648200"/>
            <a:ext cx="883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Find student names and ids order by ids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F4B664-4811-6141-A7D6-399A5C92432A}"/>
              </a:ext>
            </a:extLst>
          </p:cNvPr>
          <p:cNvSpPr/>
          <p:nvPr/>
        </p:nvSpPr>
        <p:spPr>
          <a:xfrm>
            <a:off x="762000" y="76200"/>
            <a:ext cx="3276600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100" b="1" dirty="0"/>
              <a:t>Relational Database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SQLDataSource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Gridview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Control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 to ADO.NET</a:t>
            </a:r>
          </a:p>
        </p:txBody>
      </p:sp>
    </p:spTree>
    <p:extLst>
      <p:ext uri="{BB962C8B-B14F-4D97-AF65-F5344CB8AC3E}">
        <p14:creationId xmlns:p14="http://schemas.microsoft.com/office/powerpoint/2010/main" val="1788588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0" y="0"/>
            <a:ext cx="5029200" cy="639762"/>
          </a:xfrm>
        </p:spPr>
        <p:txBody>
          <a:bodyPr/>
          <a:lstStyle/>
          <a:p>
            <a:r>
              <a:rPr lang="en-US" sz="2400" b="1" dirty="0"/>
              <a:t>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33400"/>
          </a:xfrm>
        </p:spPr>
        <p:txBody>
          <a:bodyPr/>
          <a:lstStyle/>
          <a:p>
            <a:r>
              <a:rPr lang="en-US" sz="2400" dirty="0"/>
              <a:t>This command is used to update rows into a table </a:t>
            </a:r>
            <a:endParaRPr lang="en-US" sz="20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66800" y="2286000"/>
            <a:ext cx="2895600" cy="1066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dirty="0"/>
              <a:t>UPDATE	 Student</a:t>
            </a:r>
          </a:p>
          <a:p>
            <a:r>
              <a:rPr lang="en-US" dirty="0"/>
              <a:t>SET major = 'Music'</a:t>
            </a:r>
          </a:p>
          <a:p>
            <a:r>
              <a:rPr lang="en-US" dirty="0"/>
              <a:t>WHERE	</a:t>
            </a:r>
            <a:r>
              <a:rPr lang="en-US" dirty="0" err="1"/>
              <a:t>stuId</a:t>
            </a:r>
            <a:r>
              <a:rPr lang="en-US" dirty="0"/>
              <a:t>  =  'S1020';</a:t>
            </a:r>
            <a:endParaRPr lang="en-US" b="1" dirty="0">
              <a:latin typeface="Courier New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52400" y="1600200"/>
            <a:ext cx="883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Change S1020's major to music</a:t>
            </a:r>
            <a:endParaRPr lang="en-US" sz="20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66800" y="4343400"/>
            <a:ext cx="3048000" cy="76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dirty="0"/>
              <a:t>UPDATE	Student</a:t>
            </a:r>
          </a:p>
          <a:p>
            <a:r>
              <a:rPr lang="en-US" dirty="0"/>
              <a:t>SET credits = credits + 3;</a:t>
            </a:r>
            <a:endParaRPr lang="en-US" b="1" dirty="0">
              <a:latin typeface="Courier New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52400" y="3657600"/>
            <a:ext cx="883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Increment all students' credits by 3</a:t>
            </a:r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490B8E-77CF-2946-8849-C697BBFBBFBA}"/>
              </a:ext>
            </a:extLst>
          </p:cNvPr>
          <p:cNvSpPr/>
          <p:nvPr/>
        </p:nvSpPr>
        <p:spPr>
          <a:xfrm>
            <a:off x="762000" y="76200"/>
            <a:ext cx="3276600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100" b="1" dirty="0"/>
              <a:t>Relational Database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SQLDataSource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Gridview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Control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 to ADO.NET</a:t>
            </a:r>
          </a:p>
        </p:txBody>
      </p:sp>
    </p:spTree>
    <p:extLst>
      <p:ext uri="{BB962C8B-B14F-4D97-AF65-F5344CB8AC3E}">
        <p14:creationId xmlns:p14="http://schemas.microsoft.com/office/powerpoint/2010/main" val="1788588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0" y="0"/>
            <a:ext cx="5029200" cy="639762"/>
          </a:xfrm>
        </p:spPr>
        <p:txBody>
          <a:bodyPr/>
          <a:lstStyle/>
          <a:p>
            <a:r>
              <a:rPr lang="en-US" sz="2400" b="1" dirty="0"/>
              <a:t>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33400"/>
          </a:xfrm>
        </p:spPr>
        <p:txBody>
          <a:bodyPr/>
          <a:lstStyle/>
          <a:p>
            <a:r>
              <a:rPr lang="en-US" sz="2400" dirty="0"/>
              <a:t>This command is used to delete rows from a table </a:t>
            </a:r>
            <a:endParaRPr lang="en-US" sz="20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43000" y="2286000"/>
            <a:ext cx="2971800" cy="990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dirty="0"/>
              <a:t>DELETE</a:t>
            </a:r>
          </a:p>
          <a:p>
            <a:r>
              <a:rPr lang="en-US" dirty="0"/>
              <a:t>FROM Student</a:t>
            </a:r>
          </a:p>
          <a:p>
            <a:r>
              <a:rPr lang="en-US" dirty="0"/>
              <a:t>WHERE	</a:t>
            </a:r>
            <a:r>
              <a:rPr lang="en-US" dirty="0" err="1"/>
              <a:t>StuId</a:t>
            </a:r>
            <a:r>
              <a:rPr lang="en-US" dirty="0"/>
              <a:t> = 'S1020';</a:t>
            </a:r>
            <a:endParaRPr lang="en-US" b="1" dirty="0">
              <a:latin typeface="Courier New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52400" y="1600200"/>
            <a:ext cx="883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Drop S1020's student record</a:t>
            </a:r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10A680-8B42-8348-8F2A-E3244A9910E2}"/>
              </a:ext>
            </a:extLst>
          </p:cNvPr>
          <p:cNvSpPr/>
          <p:nvPr/>
        </p:nvSpPr>
        <p:spPr>
          <a:xfrm>
            <a:off x="762000" y="76200"/>
            <a:ext cx="3276600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100" b="1" dirty="0"/>
              <a:t>Relational Database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SQLDataSource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Gridview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Control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 to ADO.NET</a:t>
            </a:r>
          </a:p>
        </p:txBody>
      </p:sp>
    </p:spTree>
    <p:extLst>
      <p:ext uri="{BB962C8B-B14F-4D97-AF65-F5344CB8AC3E}">
        <p14:creationId xmlns:p14="http://schemas.microsoft.com/office/powerpoint/2010/main" val="1181641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33782</TotalTime>
  <Words>1458</Words>
  <Application>Microsoft Office PowerPoint</Application>
  <PresentationFormat>On-screen Show (4:3)</PresentationFormat>
  <Paragraphs>212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Courier New</vt:lpstr>
      <vt:lpstr>Office Theme</vt:lpstr>
      <vt:lpstr> Instructor: Dr. Pradeep Buddharaju </vt:lpstr>
      <vt:lpstr>PowerPoint Presentation</vt:lpstr>
      <vt:lpstr>What is a Relational Database?</vt:lpstr>
      <vt:lpstr>SQL</vt:lpstr>
      <vt:lpstr>CREATE TABLE</vt:lpstr>
      <vt:lpstr>INSERT</vt:lpstr>
      <vt:lpstr>SELECT</vt:lpstr>
      <vt:lpstr>UPDATE</vt:lpstr>
      <vt:lpstr>DELETE</vt:lpstr>
      <vt:lpstr>SQLDataSource Control</vt:lpstr>
      <vt:lpstr>Update and Delete in DataSource</vt:lpstr>
      <vt:lpstr>GridView Control</vt:lpstr>
      <vt:lpstr>Customizing GridView Columns</vt:lpstr>
      <vt:lpstr>Sorting</vt:lpstr>
      <vt:lpstr>Paging</vt:lpstr>
      <vt:lpstr>Enabling Editing and Deleting in GridView</vt:lpstr>
      <vt:lpstr>What is ADO.NET?</vt:lpstr>
      <vt:lpstr>Create Business Layer Class</vt:lpstr>
      <vt:lpstr>SELECT using ADO.NET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Ioannis Pavlidis  Dr. Thirimachos Bourlai</dc:title>
  <dc:creator>cpltbour</dc:creator>
  <cp:lastModifiedBy>Rodrigo Paez</cp:lastModifiedBy>
  <cp:revision>957</cp:revision>
  <dcterms:created xsi:type="dcterms:W3CDTF">2011-08-23T03:55:58Z</dcterms:created>
  <dcterms:modified xsi:type="dcterms:W3CDTF">2022-04-27T19:34:50Z</dcterms:modified>
</cp:coreProperties>
</file>