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4" r:id="rId5"/>
    <p:sldId id="260" r:id="rId6"/>
    <p:sldId id="265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5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1CB0D-6209-4F34-822B-5388D94CEC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F94BE5-0FFF-44B1-84D0-CFEAAB8F9C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B2683B-25B6-47D3-83FA-3AAB896B4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B129C-AB55-452C-83F8-C05EFEDBE7CD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79595D-289A-4A5D-BB2B-84B48087E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4813D5-E65F-4D43-BB55-FB2A0D3A0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46D5A-1E59-4B04-BBC0-B9C774B1F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627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3853D-D039-45A4-BEA0-881959F1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C0AD90-CC63-4B4C-A087-2F14D10BF0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0D113D-EB86-4659-B11E-C2652C752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B129C-AB55-452C-83F8-C05EFEDBE7CD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0A3F6B-BDA9-4C91-AB58-E186374D3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E144F3-12A6-4A31-B7E9-1E926F4BD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46D5A-1E59-4B04-BBC0-B9C774B1F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228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20E594-3D5C-4BCD-934A-7519F6C99C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4BED6F-F36A-41B8-BBBF-4D96FC1FE1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435C22-FBFA-453C-9F67-583018F34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B129C-AB55-452C-83F8-C05EFEDBE7CD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7CB467-C80B-40F5-9A06-04BD37C25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69FE9A-FE17-4E0E-94E7-F400135A2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46D5A-1E59-4B04-BBC0-B9C774B1F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801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D7292-E9E1-40FF-8B29-4B967E73B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B02227-35B8-4A07-AE96-F9DE8CE192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C085E9-AA96-4F5A-8754-4BAAB9657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B129C-AB55-452C-83F8-C05EFEDBE7CD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2FC508-D250-4C5F-92E5-EFDDAFCAD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12510B-307D-4AE9-81DA-1372B82C6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46D5A-1E59-4B04-BBC0-B9C774B1F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954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B94BF-DEC4-404B-B8C9-958FAA91A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6D4F46-C717-45C5-9047-707DE90D94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5E7D20-5F40-44E8-B0B9-3938F0A54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B129C-AB55-452C-83F8-C05EFEDBE7CD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99090E-66B2-4E09-8F2B-B26F956CA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93A628-D599-4623-B1AE-787E1F9D5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46D5A-1E59-4B04-BBC0-B9C774B1F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485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90677-2B26-47B5-98F6-CF89471B5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13ACE-2CD5-4B59-AC86-CA2F3520C8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B96C22-A4F8-4849-B917-2BDFF243DC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7882AB-5A43-45BF-9F62-2D7F15E84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B129C-AB55-452C-83F8-C05EFEDBE7CD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6649FC-F610-45D6-B941-58B43CFF4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4BDBEE-63EF-4DE3-B5BF-9948D8235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46D5A-1E59-4B04-BBC0-B9C774B1F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79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DA44F-F286-4659-8F2D-B65EEAB0F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4309DB-3E7A-4706-8124-D214C69E6C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0FF37B-076F-4CC3-9965-889DE73D36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839BB8-9B86-42C9-88EF-3E720265F3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977F04-53E1-4D8A-9C9E-54CD235045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C00729-2F10-4C5B-BBEC-BB3E30A99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B129C-AB55-452C-83F8-C05EFEDBE7CD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0ECA61-0DED-4574-A14B-D94A4CE22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E890A8-59B5-44C0-AB32-1F9ABEB8D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46D5A-1E59-4B04-BBC0-B9C774B1F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081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326EB-BB1E-4F41-8980-ECF42FEFF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9E36B9-3308-45C7-9BF4-C51CD244E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B129C-AB55-452C-83F8-C05EFEDBE7CD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733163-7D87-4E6C-82DB-E704703E1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3FA0FE-19D2-40EA-B89C-A392C9727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46D5A-1E59-4B04-BBC0-B9C774B1F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45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C30CE7-33C7-4C07-AAE4-2EB8511A5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B129C-AB55-452C-83F8-C05EFEDBE7CD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87E020-9093-4C6C-A8B1-174885F80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F847D3-8641-4DD9-A430-EB6E0A556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46D5A-1E59-4B04-BBC0-B9C774B1F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773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B050A-32FA-4D1F-B341-5D8BD14C9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FD258-06A5-4396-9857-B2CF2BE2D2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8C5270-E54A-44F2-99C7-50DAA8439D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A703E3-9B78-443F-9F78-65A7BF3F4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B129C-AB55-452C-83F8-C05EFEDBE7CD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6DB669-4A98-463B-A180-BBDCD6FAC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34F689-2BDC-4803-8E99-1534C360E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46D5A-1E59-4B04-BBC0-B9C774B1F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378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D3450-40AD-4692-A057-B47594586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16A0BF-422D-497E-A4FD-A2AD2493FF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C3DF4F-A41B-4914-987D-5545AB2BB7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BFBD3A-0978-499D-9C2A-B26E53FE8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B129C-AB55-452C-83F8-C05EFEDBE7CD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2498BF-6851-4FE2-950F-F3C5936D0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4B4AD3-2DB5-4685-A45E-EFDEA425B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46D5A-1E59-4B04-BBC0-B9C774B1F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392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0318BF-8012-44DC-80F8-1C0934922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7F6A89-9D28-4DFB-A82E-EEA238F82D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101F84-7D62-4FD4-BBA5-2CA2BC7B58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9B129C-AB55-452C-83F8-C05EFEDBE7CD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6A7ECE-32C4-417F-9AD0-9252C08F1C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DDF4D2-F4F0-45E0-9D12-4F9E636C16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B46D5A-1E59-4B04-BBC0-B9C774B1F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682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A8AA5BC-4F7A-4226-8F99-6D824B226A9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E5445C6-DD42-4979-86FF-03730E8C6DB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5000665-DFC7-417E-8FD7-516A0F15C975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273315FB-F6CE-475C-8C76-4A01C9531107}"/>
              </a:ext>
            </a:extLst>
          </p:cNvPr>
          <p:cNvSpPr txBox="1"/>
          <p:nvPr/>
        </p:nvSpPr>
        <p:spPr>
          <a:xfrm>
            <a:off x="1524000" y="2279381"/>
            <a:ext cx="9144000" cy="168301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Diffie Hellman Key Exchange</a:t>
            </a:r>
          </a:p>
        </p:txBody>
      </p:sp>
    </p:spTree>
    <p:extLst>
      <p:ext uri="{BB962C8B-B14F-4D97-AF65-F5344CB8AC3E}">
        <p14:creationId xmlns:p14="http://schemas.microsoft.com/office/powerpoint/2010/main" val="8881921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CE06232-69FD-453D-8EB2-706087A9021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F8D078-AA4B-4550-BE21-FE1AA07EDA90}"/>
              </a:ext>
            </a:extLst>
          </p:cNvPr>
          <p:cNvSpPr txBox="1"/>
          <p:nvPr/>
        </p:nvSpPr>
        <p:spPr>
          <a:xfrm>
            <a:off x="829781" y="2745736"/>
            <a:ext cx="3698803" cy="1366528"/>
          </a:xfrm>
          <a:prstGeom prst="rect">
            <a:avLst/>
          </a:prstGeom>
          <a:solidFill>
            <a:schemeClr val="bg1">
              <a:alpha val="50000"/>
            </a:schemeClr>
          </a:solidFill>
          <a:ln w="25400" cap="sq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000" kern="1200">
                <a:latin typeface="+mj-lt"/>
                <a:ea typeface="+mj-ea"/>
                <a:cs typeface="+mj-cs"/>
              </a:rPr>
              <a:t>What is Diffie Hellman Key Exchange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03D819-518F-44F9-86C5-D05EE1C7E57D}"/>
              </a:ext>
            </a:extLst>
          </p:cNvPr>
          <p:cNvSpPr txBox="1"/>
          <p:nvPr/>
        </p:nvSpPr>
        <p:spPr>
          <a:xfrm>
            <a:off x="6049182" y="802638"/>
            <a:ext cx="5408696" cy="52527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it is a public key cryptography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A way of generating a shared secret(key) between 2 people.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The key exchange can be made even in public.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They key can be used for any cryptographic encryption.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it is secure because if you try to break it, it will be computationally infeasible as it a discrete log problem.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6883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erson wearing a hat&#10;&#10;Description generated with very high confidence">
            <a:extLst>
              <a:ext uri="{FF2B5EF4-FFF2-40B4-BE49-F238E27FC236}">
                <a16:creationId xmlns:a16="http://schemas.microsoft.com/office/drawing/2014/main" id="{20961112-F09C-44BC-9181-AA39CC931B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9356" y="1762424"/>
            <a:ext cx="2014688" cy="3022032"/>
          </a:xfrm>
          <a:prstGeom prst="rect">
            <a:avLst/>
          </a:prstGeom>
        </p:spPr>
      </p:pic>
      <p:pic>
        <p:nvPicPr>
          <p:cNvPr id="11" name="Picture 10" descr="A person in a blue dress&#10;&#10;Description generated with very high confidence">
            <a:extLst>
              <a:ext uri="{FF2B5EF4-FFF2-40B4-BE49-F238E27FC236}">
                <a16:creationId xmlns:a16="http://schemas.microsoft.com/office/drawing/2014/main" id="{C895755D-8C19-4305-83E7-0F9BC3A151E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3" t="-1" r="39209" b="-795"/>
          <a:stretch/>
        </p:blipFill>
        <p:spPr>
          <a:xfrm>
            <a:off x="703184" y="1780254"/>
            <a:ext cx="2265304" cy="316307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19C4CFE-CC83-4B41-9CAF-C13FD1C5F49F}"/>
              </a:ext>
            </a:extLst>
          </p:cNvPr>
          <p:cNvSpPr txBox="1"/>
          <p:nvPr/>
        </p:nvSpPr>
        <p:spPr>
          <a:xfrm>
            <a:off x="3511826" y="508160"/>
            <a:ext cx="5168348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&lt; g, p &gt; are publicly known</a:t>
            </a:r>
          </a:p>
          <a:p>
            <a:pPr algn="ctr"/>
            <a:r>
              <a:rPr lang="en-US" sz="2000" dirty="0"/>
              <a:t>P is a large prime and g &lt; p 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73084F1A-875B-4BBB-ADBB-12B725CA26AA}"/>
              </a:ext>
            </a:extLst>
          </p:cNvPr>
          <p:cNvSpPr/>
          <p:nvPr/>
        </p:nvSpPr>
        <p:spPr>
          <a:xfrm>
            <a:off x="3677478" y="2385391"/>
            <a:ext cx="5168348" cy="2915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8EF4F4E-655A-4459-8E9F-491A36115AC4}"/>
              </a:ext>
            </a:extLst>
          </p:cNvPr>
          <p:cNvSpPr txBox="1"/>
          <p:nvPr/>
        </p:nvSpPr>
        <p:spPr>
          <a:xfrm>
            <a:off x="3816626" y="2032042"/>
            <a:ext cx="4863548" cy="4206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Alice selects her secret key ‘a’ and sends (g)</a:t>
            </a:r>
            <a:r>
              <a:rPr lang="en-US" sz="3200" baseline="30000" dirty="0"/>
              <a:t>a</a:t>
            </a:r>
          </a:p>
        </p:txBody>
      </p:sp>
      <p:sp>
        <p:nvSpPr>
          <p:cNvPr id="22" name="Arrow: Left 21">
            <a:extLst>
              <a:ext uri="{FF2B5EF4-FFF2-40B4-BE49-F238E27FC236}">
                <a16:creationId xmlns:a16="http://schemas.microsoft.com/office/drawing/2014/main" id="{51EF7BC6-783B-4347-9371-97D67C7C1650}"/>
              </a:ext>
            </a:extLst>
          </p:cNvPr>
          <p:cNvSpPr/>
          <p:nvPr/>
        </p:nvSpPr>
        <p:spPr>
          <a:xfrm>
            <a:off x="3677478" y="3750365"/>
            <a:ext cx="5267739" cy="29154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566CB42-4FCB-4BBB-84CB-A9842B2E229A}"/>
              </a:ext>
            </a:extLst>
          </p:cNvPr>
          <p:cNvSpPr txBox="1"/>
          <p:nvPr/>
        </p:nvSpPr>
        <p:spPr>
          <a:xfrm>
            <a:off x="4061790" y="3456649"/>
            <a:ext cx="4863548" cy="4206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Bob selects his secret key ‘b’ and sends (g)</a:t>
            </a:r>
            <a:r>
              <a:rPr lang="en-US" sz="3200" baseline="30000" dirty="0"/>
              <a:t>b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77AB410-F05B-4C3C-B1C4-B950367EDA1A}"/>
              </a:ext>
            </a:extLst>
          </p:cNvPr>
          <p:cNvSpPr txBox="1"/>
          <p:nvPr/>
        </p:nvSpPr>
        <p:spPr>
          <a:xfrm>
            <a:off x="3677478" y="4625432"/>
            <a:ext cx="5267739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Shared key is (g</a:t>
            </a:r>
            <a:r>
              <a:rPr lang="en-US" sz="3200" baseline="30000" dirty="0"/>
              <a:t>b</a:t>
            </a:r>
            <a:r>
              <a:rPr lang="en-US" sz="2000" dirty="0"/>
              <a:t>)</a:t>
            </a:r>
            <a:r>
              <a:rPr lang="en-US" sz="3600" baseline="30000" dirty="0"/>
              <a:t>a </a:t>
            </a:r>
            <a:r>
              <a:rPr lang="en-US" sz="2000" dirty="0"/>
              <a:t>= (g</a:t>
            </a:r>
            <a:r>
              <a:rPr lang="en-US" sz="3200" baseline="30000" dirty="0"/>
              <a:t>a</a:t>
            </a:r>
            <a:r>
              <a:rPr lang="en-US" sz="2000" dirty="0"/>
              <a:t>)</a:t>
            </a:r>
            <a:r>
              <a:rPr lang="en-US" sz="3200" baseline="30000" dirty="0"/>
              <a:t>b</a:t>
            </a:r>
            <a:endParaRPr lang="en-US" sz="20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E147215-0C6B-49D2-B42C-413A1BCC6CAD}"/>
              </a:ext>
            </a:extLst>
          </p:cNvPr>
          <p:cNvSpPr txBox="1"/>
          <p:nvPr/>
        </p:nvSpPr>
        <p:spPr>
          <a:xfrm>
            <a:off x="7779027" y="5592417"/>
            <a:ext cx="406841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All the calculations are in (mod p) system</a:t>
            </a:r>
          </a:p>
        </p:txBody>
      </p:sp>
    </p:spTree>
    <p:extLst>
      <p:ext uri="{BB962C8B-B14F-4D97-AF65-F5344CB8AC3E}">
        <p14:creationId xmlns:p14="http://schemas.microsoft.com/office/powerpoint/2010/main" val="34751152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CE06232-69FD-453D-8EB2-706087A9021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D11F15-DAB1-456F-8D70-663D6A84F4D1}"/>
              </a:ext>
            </a:extLst>
          </p:cNvPr>
          <p:cNvSpPr txBox="1"/>
          <p:nvPr/>
        </p:nvSpPr>
        <p:spPr>
          <a:xfrm>
            <a:off x="829781" y="2745736"/>
            <a:ext cx="3698803" cy="1366528"/>
          </a:xfrm>
          <a:prstGeom prst="rect">
            <a:avLst/>
          </a:prstGeom>
          <a:solidFill>
            <a:schemeClr val="bg1">
              <a:alpha val="50000"/>
            </a:schemeClr>
          </a:solidFill>
          <a:ln w="25400" cap="sq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dirty="0"/>
              <a:t>What is a “Safe Prime”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F8020D-D61D-4D6A-9141-D5332860AF60}"/>
              </a:ext>
            </a:extLst>
          </p:cNvPr>
          <p:cNvSpPr txBox="1"/>
          <p:nvPr/>
        </p:nvSpPr>
        <p:spPr>
          <a:xfrm>
            <a:off x="6049182" y="802638"/>
            <a:ext cx="5408696" cy="52527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A number prime ‘p’ is called a Sophie Germain prime if 2p+1 results into another prime.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A prime number (2p+1) generated from Sophie Germain prime is called safe prime.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Also according to the textbook if (p-1)/2 results in another prime then it is a safe prime.</a:t>
            </a:r>
          </a:p>
        </p:txBody>
      </p:sp>
    </p:spTree>
    <p:extLst>
      <p:ext uri="{BB962C8B-B14F-4D97-AF65-F5344CB8AC3E}">
        <p14:creationId xmlns:p14="http://schemas.microsoft.com/office/powerpoint/2010/main" val="24390301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AB45A142-4255-493C-8284-5D566C121B1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8FB9660-F42F-4313-BBC4-47C007FE484C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DBA9C88E-7676-472E-999B-C205A6AAE7D3}"/>
              </a:ext>
            </a:extLst>
          </p:cNvPr>
          <p:cNvSpPr txBox="1"/>
          <p:nvPr/>
        </p:nvSpPr>
        <p:spPr>
          <a:xfrm>
            <a:off x="674237" y="914400"/>
            <a:ext cx="3657600" cy="288757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What is Cipher Block Chaining</a:t>
            </a:r>
          </a:p>
        </p:txBody>
      </p:sp>
      <p:pic>
        <p:nvPicPr>
          <p:cNvPr id="5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3E5EE85E-BF7B-4793-A1D6-B78A38DC236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729" t="24808" r="39194" b="21422"/>
          <a:stretch/>
        </p:blipFill>
        <p:spPr>
          <a:xfrm>
            <a:off x="5153822" y="830141"/>
            <a:ext cx="6553545" cy="5205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9851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CE06232-69FD-453D-8EB2-706087A9021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84BD81-DFFD-4BCF-A4FA-10FB60C77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781" y="2745736"/>
            <a:ext cx="3698803" cy="1366528"/>
          </a:xfrm>
          <a:solidFill>
            <a:schemeClr val="bg1">
              <a:alpha val="50000"/>
            </a:schemeClr>
          </a:solidFill>
          <a:ln w="25400" cap="sq">
            <a:solidFill>
              <a:schemeClr val="tx1"/>
            </a:solidFill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en-US" sz="320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5919A0-7BB3-41FC-A115-CCF29FF9DA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9182" y="802638"/>
            <a:ext cx="5408696" cy="5252722"/>
          </a:xfrm>
        </p:spPr>
        <p:txBody>
          <a:bodyPr anchor="ctr">
            <a:normAutofit/>
          </a:bodyPr>
          <a:lstStyle/>
          <a:p>
            <a:r>
              <a:rPr lang="en-IN" sz="2400">
                <a:solidFill>
                  <a:schemeClr val="bg1"/>
                </a:solidFill>
              </a:rPr>
              <a:t>Network Security: Private Communication in a Public World, </a:t>
            </a:r>
            <a:r>
              <a:rPr lang="en-US" sz="2400">
                <a:solidFill>
                  <a:schemeClr val="bg1"/>
                </a:solidFill>
              </a:rPr>
              <a:t>Charles Kaufman, Radia Perlman and Mike Speciner</a:t>
            </a:r>
          </a:p>
          <a:p>
            <a:r>
              <a:rPr lang="en-US" sz="2400">
                <a:solidFill>
                  <a:schemeClr val="bg1"/>
                </a:solidFill>
              </a:rPr>
              <a:t>https://en.wikipedia.org/wiki/Sophie_Germain_prime</a:t>
            </a:r>
          </a:p>
          <a:p>
            <a:endParaRPr lang="en-US" sz="2400">
              <a:solidFill>
                <a:schemeClr val="bg1"/>
              </a:solidFill>
            </a:endParaRPr>
          </a:p>
          <a:p>
            <a:endParaRPr lang="en-US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73537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</TotalTime>
  <Words>246</Words>
  <Application>Microsoft Office PowerPoint</Application>
  <PresentationFormat>Widescreen</PresentationFormat>
  <Paragraphs>21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Raghav Rathi</dc:creator>
  <cp:lastModifiedBy>Raghav Rathi</cp:lastModifiedBy>
  <cp:revision>17</cp:revision>
  <dcterms:created xsi:type="dcterms:W3CDTF">2017-11-28T21:03:06Z</dcterms:created>
  <dcterms:modified xsi:type="dcterms:W3CDTF">2017-11-29T00:37:35Z</dcterms:modified>
</cp:coreProperties>
</file>