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1"/>
    <p:restoredTop sz="94828"/>
  </p:normalViewPr>
  <p:slideViewPr>
    <p:cSldViewPr snapToGrid="0" snapToObjects="1">
      <p:cViewPr varScale="1">
        <p:scale>
          <a:sx n="119" d="100"/>
          <a:sy n="119" d="100"/>
        </p:scale>
        <p:origin x="216" y="928"/>
      </p:cViewPr>
      <p:guideLst>
        <p:guide orient="horz" pos="35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12B0-8629-C443-ACCC-F89EA2C328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81858B-0A35-0846-BBE8-71E2BABF5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BE2C18-061C-FF45-A1A2-0C1F562BC331}"/>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5" name="Footer Placeholder 4">
            <a:extLst>
              <a:ext uri="{FF2B5EF4-FFF2-40B4-BE49-F238E27FC236}">
                <a16:creationId xmlns:a16="http://schemas.microsoft.com/office/drawing/2014/main" id="{AB511769-BFD4-CE4D-BE26-6EC28DF7F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C653A-4422-BC4B-9BB4-6BAD0FDD9FB5}"/>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28088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0B76-6916-9B4C-A22C-3AE8C20421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ACE26B-5E2E-9747-AEFA-0C831DD48A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14AB2-4319-6E4D-B431-54EEAC9AEE91}"/>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5" name="Footer Placeholder 4">
            <a:extLst>
              <a:ext uri="{FF2B5EF4-FFF2-40B4-BE49-F238E27FC236}">
                <a16:creationId xmlns:a16="http://schemas.microsoft.com/office/drawing/2014/main" id="{10832855-4BB9-2A41-866E-0693D3492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BE940-65BC-F24C-AEA1-DDA1AC864319}"/>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404399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106BE-0036-F04D-B23F-29E0B0818F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CD1CE1-5518-BD4B-8E48-04455DD228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5B789-EBCF-0F4D-B7F7-55DCA29709BE}"/>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5" name="Footer Placeholder 4">
            <a:extLst>
              <a:ext uri="{FF2B5EF4-FFF2-40B4-BE49-F238E27FC236}">
                <a16:creationId xmlns:a16="http://schemas.microsoft.com/office/drawing/2014/main" id="{6E62D408-6AF1-E248-BA18-DCF3A5CDB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EC9CA-B25A-F54A-A042-6270E7FAA897}"/>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30289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E15F-1104-D44D-BC76-EE1BA124FA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9378A-3FCF-684C-8734-69BF7069B2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79FC1-6A66-2345-A86C-8EB0662F0A77}"/>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5" name="Footer Placeholder 4">
            <a:extLst>
              <a:ext uri="{FF2B5EF4-FFF2-40B4-BE49-F238E27FC236}">
                <a16:creationId xmlns:a16="http://schemas.microsoft.com/office/drawing/2014/main" id="{6D74E617-142A-F243-BC53-E5BE2DD79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EE19D-561F-5C42-8282-5BD965930B3A}"/>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2205557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A61C-B1DF-294C-B400-81A9A9C91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F84BFB-7789-4745-B8A5-5D32DA33D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910D20A-F50D-6C4D-AB0F-65F562B2DD56}"/>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5" name="Footer Placeholder 4">
            <a:extLst>
              <a:ext uri="{FF2B5EF4-FFF2-40B4-BE49-F238E27FC236}">
                <a16:creationId xmlns:a16="http://schemas.microsoft.com/office/drawing/2014/main" id="{1B5F8409-6CB2-C34A-9A34-EA17CA80B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4A8E3-4770-7343-8298-AE46F960ED89}"/>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269180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DE9B-64CD-5C43-A3A8-969D0ACA9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91F6F8-4046-0841-818C-0ADDB65D657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45A593-F894-3946-9274-5AFD4B5528B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CDB273-5C1E-2447-A1A4-E728FF2C42C8}"/>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6" name="Footer Placeholder 5">
            <a:extLst>
              <a:ext uri="{FF2B5EF4-FFF2-40B4-BE49-F238E27FC236}">
                <a16:creationId xmlns:a16="http://schemas.microsoft.com/office/drawing/2014/main" id="{2A1D273A-EC05-5F4B-9AAB-0168A400F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28BF4-54C9-E644-B45B-45AC97577E0A}"/>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106857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0A00-6F10-4C4F-BBC1-4086B0D089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353FC-ACF6-0C4C-8A29-AD4BEBB69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378142-2B69-144C-A430-02C1AF4D6C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F29280-E438-0945-9271-3FC51A343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EBA682-51D2-A842-B1BE-F95D542891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67315-3596-A94E-B232-0DFD2DB79CCC}"/>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8" name="Footer Placeholder 7">
            <a:extLst>
              <a:ext uri="{FF2B5EF4-FFF2-40B4-BE49-F238E27FC236}">
                <a16:creationId xmlns:a16="http://schemas.microsoft.com/office/drawing/2014/main" id="{BF6D5579-B2CD-2744-87BC-A602C3F2D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BEE03A-628B-9444-BD34-2D1D4DED149E}"/>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92239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CA25-8CED-0244-8291-49C4C3770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C6BF24-9AC8-4242-BE51-182EBA708947}"/>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4" name="Footer Placeholder 3">
            <a:extLst>
              <a:ext uri="{FF2B5EF4-FFF2-40B4-BE49-F238E27FC236}">
                <a16:creationId xmlns:a16="http://schemas.microsoft.com/office/drawing/2014/main" id="{25228EE0-0457-F840-982D-CCA430E290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422D1E-7FD5-5E4B-8504-42FA568E5955}"/>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913541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CDB4F8-FD1F-4840-903C-2B0A66E3DC36}"/>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3" name="Footer Placeholder 2">
            <a:extLst>
              <a:ext uri="{FF2B5EF4-FFF2-40B4-BE49-F238E27FC236}">
                <a16:creationId xmlns:a16="http://schemas.microsoft.com/office/drawing/2014/main" id="{5C8307EC-2C67-F640-AE94-5619705616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BAFA1-CF13-F14B-98D9-39A72C0E54DA}"/>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90452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7919-15CB-0E4E-A568-B4B8A560E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A8568-DC1D-7941-8017-D207A5DB7A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C4AA6B-0D90-5A46-AD6F-8A3198934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6BACFB-06AC-F346-B283-B06112012F9E}"/>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6" name="Footer Placeholder 5">
            <a:extLst>
              <a:ext uri="{FF2B5EF4-FFF2-40B4-BE49-F238E27FC236}">
                <a16:creationId xmlns:a16="http://schemas.microsoft.com/office/drawing/2014/main" id="{758FF842-3DEA-4549-8D5F-A49AEF190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E6F55-D37E-2E45-8EC1-072319656201}"/>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330377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ACC7-A968-9D42-A171-73C5B105F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CB2D77-423D-774C-B8F2-84DB899F0A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E6C315-A0EE-814B-BB43-C616FFBE2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F22BAC-0013-D24D-B058-B1307AC0D913}"/>
              </a:ext>
            </a:extLst>
          </p:cNvPr>
          <p:cNvSpPr>
            <a:spLocks noGrp="1"/>
          </p:cNvSpPr>
          <p:nvPr>
            <p:ph type="dt" sz="half" idx="10"/>
          </p:nvPr>
        </p:nvSpPr>
        <p:spPr/>
        <p:txBody>
          <a:bodyPr/>
          <a:lstStyle/>
          <a:p>
            <a:fld id="{EF60901A-C67F-F44D-A27D-692B080C16F8}" type="datetimeFigureOut">
              <a:rPr lang="en-US" smtClean="0"/>
              <a:t>4/8/19</a:t>
            </a:fld>
            <a:endParaRPr lang="en-US"/>
          </a:p>
        </p:txBody>
      </p:sp>
      <p:sp>
        <p:nvSpPr>
          <p:cNvPr id="6" name="Footer Placeholder 5">
            <a:extLst>
              <a:ext uri="{FF2B5EF4-FFF2-40B4-BE49-F238E27FC236}">
                <a16:creationId xmlns:a16="http://schemas.microsoft.com/office/drawing/2014/main" id="{06842787-09BF-3A4F-A680-B2227AF915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D4A10-336A-7341-A81E-905DBF0780B1}"/>
              </a:ext>
            </a:extLst>
          </p:cNvPr>
          <p:cNvSpPr>
            <a:spLocks noGrp="1"/>
          </p:cNvSpPr>
          <p:nvPr>
            <p:ph type="sldNum" sz="quarter" idx="12"/>
          </p:nvPr>
        </p:nvSpPr>
        <p:spPr/>
        <p:txBody>
          <a:bodyPr/>
          <a:lstStyle/>
          <a:p>
            <a:fld id="{48EC14DE-F62D-9F4E-8B19-A8E8E7658069}" type="slidenum">
              <a:rPr lang="en-US" smtClean="0"/>
              <a:t>‹#›</a:t>
            </a:fld>
            <a:endParaRPr lang="en-US"/>
          </a:p>
        </p:txBody>
      </p:sp>
    </p:spTree>
    <p:extLst>
      <p:ext uri="{BB962C8B-B14F-4D97-AF65-F5344CB8AC3E}">
        <p14:creationId xmlns:p14="http://schemas.microsoft.com/office/powerpoint/2010/main" val="115070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6AB036-1A9D-0342-B835-43B863C41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3D5B5-22D3-1842-90BC-AF0740107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33D2F-5BF8-6346-A341-39F6E08F2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0901A-C67F-F44D-A27D-692B080C16F8}" type="datetimeFigureOut">
              <a:rPr lang="en-US" smtClean="0"/>
              <a:t>4/8/19</a:t>
            </a:fld>
            <a:endParaRPr lang="en-US"/>
          </a:p>
        </p:txBody>
      </p:sp>
      <p:sp>
        <p:nvSpPr>
          <p:cNvPr id="5" name="Footer Placeholder 4">
            <a:extLst>
              <a:ext uri="{FF2B5EF4-FFF2-40B4-BE49-F238E27FC236}">
                <a16:creationId xmlns:a16="http://schemas.microsoft.com/office/drawing/2014/main" id="{51325884-A5B3-3A4B-99CB-4E7FAAF030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00F6CC-4B10-BF48-A6C4-EB64063BD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C14DE-F62D-9F4E-8B19-A8E8E7658069}" type="slidenum">
              <a:rPr lang="en-US" smtClean="0"/>
              <a:t>‹#›</a:t>
            </a:fld>
            <a:endParaRPr lang="en-US"/>
          </a:p>
        </p:txBody>
      </p:sp>
      <p:pic>
        <p:nvPicPr>
          <p:cNvPr id="9" name="Picture 8">
            <a:extLst>
              <a:ext uri="{FF2B5EF4-FFF2-40B4-BE49-F238E27FC236}">
                <a16:creationId xmlns:a16="http://schemas.microsoft.com/office/drawing/2014/main" id="{469F343E-B823-CA4D-B2BC-EF2DF0A9180A}"/>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2398939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chemspell.nlm.nih.gov/spell/"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open.fda.gov/apis/drug/labe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katiebug32.github.io/Baratheon-Group-Projec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38949D-395C-4D41-9E02-81AD7FFF722B}"/>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2 – ???</a:t>
            </a:r>
          </a:p>
        </p:txBody>
      </p:sp>
      <p:grpSp>
        <p:nvGrpSpPr>
          <p:cNvPr id="25" name="Group 24">
            <a:extLst>
              <a:ext uri="{FF2B5EF4-FFF2-40B4-BE49-F238E27FC236}">
                <a16:creationId xmlns:a16="http://schemas.microsoft.com/office/drawing/2014/main" id="{B0E41B20-2230-4042-8F5A-BB3CAD5E20DF}"/>
              </a:ext>
            </a:extLst>
          </p:cNvPr>
          <p:cNvGrpSpPr/>
          <p:nvPr/>
        </p:nvGrpSpPr>
        <p:grpSpPr>
          <a:xfrm>
            <a:off x="-795" y="4896874"/>
            <a:ext cx="12192795" cy="1314995"/>
            <a:chOff x="-795" y="4981544"/>
            <a:chExt cx="12192795" cy="1314995"/>
          </a:xfrm>
        </p:grpSpPr>
        <p:sp>
          <p:nvSpPr>
            <p:cNvPr id="6" name="Rectangle 5">
              <a:extLst>
                <a:ext uri="{FF2B5EF4-FFF2-40B4-BE49-F238E27FC236}">
                  <a16:creationId xmlns:a16="http://schemas.microsoft.com/office/drawing/2014/main" id="{997B717A-A007-3148-902C-31D091BF07DF}"/>
                </a:ext>
              </a:extLst>
            </p:cNvPr>
            <p:cNvSpPr/>
            <p:nvPr/>
          </p:nvSpPr>
          <p:spPr>
            <a:xfrm>
              <a:off x="-795" y="4981544"/>
              <a:ext cx="12192795" cy="1314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F95EC1D-45FA-0A42-8450-BB965338BDF1}"/>
                </a:ext>
              </a:extLst>
            </p:cNvPr>
            <p:cNvPicPr>
              <a:picLocks noChangeAspect="1"/>
            </p:cNvPicPr>
            <p:nvPr/>
          </p:nvPicPr>
          <p:blipFill>
            <a:blip r:embed="rId2"/>
            <a:stretch>
              <a:fillRect/>
            </a:stretch>
          </p:blipFill>
          <p:spPr>
            <a:xfrm>
              <a:off x="479824" y="5139288"/>
              <a:ext cx="2638697" cy="999506"/>
            </a:xfrm>
            <a:prstGeom prst="rect">
              <a:avLst/>
            </a:prstGeom>
          </p:spPr>
        </p:pic>
        <p:pic>
          <p:nvPicPr>
            <p:cNvPr id="16" name="Picture 15">
              <a:extLst>
                <a:ext uri="{FF2B5EF4-FFF2-40B4-BE49-F238E27FC236}">
                  <a16:creationId xmlns:a16="http://schemas.microsoft.com/office/drawing/2014/main" id="{37E5A6CE-A620-F340-8A03-ABBA7932C3ED}"/>
                </a:ext>
              </a:extLst>
            </p:cNvPr>
            <p:cNvPicPr>
              <a:picLocks noChangeAspect="1"/>
            </p:cNvPicPr>
            <p:nvPr/>
          </p:nvPicPr>
          <p:blipFill>
            <a:blip r:embed="rId3"/>
            <a:stretch>
              <a:fillRect/>
            </a:stretch>
          </p:blipFill>
          <p:spPr>
            <a:xfrm>
              <a:off x="6830153" y="5139287"/>
              <a:ext cx="1439868" cy="999506"/>
            </a:xfrm>
            <a:prstGeom prst="rect">
              <a:avLst/>
            </a:prstGeom>
          </p:spPr>
        </p:pic>
        <p:pic>
          <p:nvPicPr>
            <p:cNvPr id="18" name="Picture 17">
              <a:extLst>
                <a:ext uri="{FF2B5EF4-FFF2-40B4-BE49-F238E27FC236}">
                  <a16:creationId xmlns:a16="http://schemas.microsoft.com/office/drawing/2014/main" id="{024AF9CA-33F3-3D44-B1AF-52759B68D62A}"/>
                </a:ext>
              </a:extLst>
            </p:cNvPr>
            <p:cNvPicPr>
              <a:picLocks noChangeAspect="1"/>
            </p:cNvPicPr>
            <p:nvPr/>
          </p:nvPicPr>
          <p:blipFill>
            <a:blip r:embed="rId4"/>
            <a:stretch>
              <a:fillRect/>
            </a:stretch>
          </p:blipFill>
          <p:spPr>
            <a:xfrm>
              <a:off x="8527884" y="5025083"/>
              <a:ext cx="3572113" cy="1227914"/>
            </a:xfrm>
            <a:prstGeom prst="rect">
              <a:avLst/>
            </a:prstGeom>
          </p:spPr>
        </p:pic>
        <p:pic>
          <p:nvPicPr>
            <p:cNvPr id="20" name="Picture 19">
              <a:extLst>
                <a:ext uri="{FF2B5EF4-FFF2-40B4-BE49-F238E27FC236}">
                  <a16:creationId xmlns:a16="http://schemas.microsoft.com/office/drawing/2014/main" id="{37FCA37F-C2EC-2D46-BDCE-293BCC473BFF}"/>
                </a:ext>
              </a:extLst>
            </p:cNvPr>
            <p:cNvPicPr>
              <a:picLocks noChangeAspect="1"/>
            </p:cNvPicPr>
            <p:nvPr/>
          </p:nvPicPr>
          <p:blipFill>
            <a:blip r:embed="rId5"/>
            <a:stretch>
              <a:fillRect/>
            </a:stretch>
          </p:blipFill>
          <p:spPr>
            <a:xfrm>
              <a:off x="3601708" y="5302139"/>
              <a:ext cx="2658533" cy="673801"/>
            </a:xfrm>
            <a:prstGeom prst="rect">
              <a:avLst/>
            </a:prstGeom>
          </p:spPr>
        </p:pic>
      </p:grpSp>
      <p:sp>
        <p:nvSpPr>
          <p:cNvPr id="8" name="Rectangle 7">
            <a:extLst>
              <a:ext uri="{FF2B5EF4-FFF2-40B4-BE49-F238E27FC236}">
                <a16:creationId xmlns:a16="http://schemas.microsoft.com/office/drawing/2014/main" id="{72637E52-3FA7-8F4A-8F0C-47563EFD68F5}"/>
              </a:ext>
            </a:extLst>
          </p:cNvPr>
          <p:cNvSpPr/>
          <p:nvPr/>
        </p:nvSpPr>
        <p:spPr>
          <a:xfrm>
            <a:off x="355201" y="1553681"/>
            <a:ext cx="11480800" cy="1877437"/>
          </a:xfrm>
          <a:prstGeom prst="rect">
            <a:avLst/>
          </a:prstGeom>
        </p:spPr>
        <p:txBody>
          <a:bodyPr wrap="square">
            <a:spAutoFit/>
          </a:bodyPr>
          <a:lstStyle/>
          <a:p>
            <a:pPr algn="ctr"/>
            <a:r>
              <a:rPr lang="en-US" sz="2000" b="1" dirty="0">
                <a:latin typeface="Charlemagne Std" pitchFamily="82" charset="77"/>
              </a:rPr>
              <a:t>Project Description </a:t>
            </a:r>
          </a:p>
          <a:p>
            <a:pPr algn="ctr"/>
            <a:r>
              <a:rPr lang="en-US" sz="1400" dirty="0">
                <a:latin typeface="Charlemagne Std" pitchFamily="82" charset="77"/>
              </a:rPr>
              <a:t>A virtual medicine cabinet to manage your prescription and over-the-counter medications</a:t>
            </a:r>
          </a:p>
          <a:p>
            <a:pPr algn="ctr"/>
            <a:endParaRPr lang="en-US" sz="1400" dirty="0">
              <a:latin typeface="Charlemagne Std" pitchFamily="82" charset="77"/>
            </a:endParaRPr>
          </a:p>
          <a:p>
            <a:pPr algn="ctr"/>
            <a:r>
              <a:rPr lang="en-US" sz="2000" b="1" dirty="0">
                <a:latin typeface="Charlemagne Std" pitchFamily="82" charset="77"/>
              </a:rPr>
              <a:t>Project members</a:t>
            </a:r>
          </a:p>
          <a:p>
            <a:pPr algn="ctr"/>
            <a:r>
              <a:rPr lang="en-US" sz="1400" dirty="0">
                <a:latin typeface="Charlemagne Std" pitchFamily="82" charset="77"/>
              </a:rPr>
              <a:t>Andraya smith, Andrew esquivel, katie Robertson, mike castillo</a:t>
            </a:r>
          </a:p>
          <a:p>
            <a:pPr algn="ctr"/>
            <a:endParaRPr lang="en-US" sz="1400" dirty="0">
              <a:latin typeface="Charlemagne Std" pitchFamily="82" charset="77"/>
            </a:endParaRPr>
          </a:p>
          <a:p>
            <a:pPr lvl="0" algn="ctr"/>
            <a:r>
              <a:rPr lang="en-US" sz="2000" b="1" dirty="0">
                <a:solidFill>
                  <a:prstClr val="black"/>
                </a:solidFill>
                <a:latin typeface="Charlemagne Std" pitchFamily="82" charset="77"/>
              </a:rPr>
              <a:t>Project Application programming interfaces (apis)</a:t>
            </a:r>
            <a:endParaRPr lang="en-US" sz="2000" dirty="0">
              <a:latin typeface="Charlemagne Std" pitchFamily="82" charset="77"/>
            </a:endParaRPr>
          </a:p>
        </p:txBody>
      </p:sp>
      <p:grpSp>
        <p:nvGrpSpPr>
          <p:cNvPr id="24" name="Group 23">
            <a:extLst>
              <a:ext uri="{FF2B5EF4-FFF2-40B4-BE49-F238E27FC236}">
                <a16:creationId xmlns:a16="http://schemas.microsoft.com/office/drawing/2014/main" id="{50F71B56-7C91-5F4B-AFF2-0876667EECF5}"/>
              </a:ext>
            </a:extLst>
          </p:cNvPr>
          <p:cNvGrpSpPr/>
          <p:nvPr/>
        </p:nvGrpSpPr>
        <p:grpSpPr>
          <a:xfrm>
            <a:off x="3385574" y="3313283"/>
            <a:ext cx="5420056" cy="1022243"/>
            <a:chOff x="3385574" y="3542031"/>
            <a:chExt cx="5420056" cy="1022243"/>
          </a:xfrm>
        </p:grpSpPr>
        <p:sp>
          <p:nvSpPr>
            <p:cNvPr id="21" name="Rectangle 20">
              <a:extLst>
                <a:ext uri="{FF2B5EF4-FFF2-40B4-BE49-F238E27FC236}">
                  <a16:creationId xmlns:a16="http://schemas.microsoft.com/office/drawing/2014/main" id="{BAFB1C47-73FF-1946-AB32-7EA2E0178AC8}"/>
                </a:ext>
              </a:extLst>
            </p:cNvPr>
            <p:cNvSpPr/>
            <p:nvPr/>
          </p:nvSpPr>
          <p:spPr>
            <a:xfrm>
              <a:off x="3385574" y="3542031"/>
              <a:ext cx="5420056" cy="523220"/>
            </a:xfrm>
            <a:prstGeom prst="rect">
              <a:avLst/>
            </a:prstGeom>
          </p:spPr>
          <p:txBody>
            <a:bodyPr wrap="square">
              <a:spAutoFit/>
            </a:bodyPr>
            <a:lstStyle/>
            <a:p>
              <a:pPr algn="ctr"/>
              <a:r>
                <a:rPr lang="en-US" sz="1400" dirty="0">
                  <a:latin typeface="Charlemagne Std" pitchFamily="82" charset="77"/>
                </a:rPr>
                <a:t>Openfda drug labeling api</a:t>
              </a:r>
            </a:p>
            <a:p>
              <a:pPr algn="ctr"/>
              <a:r>
                <a:rPr lang="en-US" sz="1400" dirty="0">
                  <a:latin typeface="Charlemagne Std" pitchFamily="82" charset="77"/>
                  <a:hlinkClick r:id="rId6"/>
                </a:rPr>
                <a:t>http://open.fda.gov/apis/drug/label/</a:t>
              </a:r>
              <a:endParaRPr lang="en-US" sz="1400" dirty="0">
                <a:latin typeface="Charlemagne Std" pitchFamily="82" charset="77"/>
              </a:endParaRPr>
            </a:p>
          </p:txBody>
        </p:sp>
        <p:sp>
          <p:nvSpPr>
            <p:cNvPr id="22" name="Rectangle 21">
              <a:extLst>
                <a:ext uri="{FF2B5EF4-FFF2-40B4-BE49-F238E27FC236}">
                  <a16:creationId xmlns:a16="http://schemas.microsoft.com/office/drawing/2014/main" id="{6AACE0C5-EFD0-9448-B5ED-755E617C55F0}"/>
                </a:ext>
              </a:extLst>
            </p:cNvPr>
            <p:cNvSpPr/>
            <p:nvPr/>
          </p:nvSpPr>
          <p:spPr>
            <a:xfrm>
              <a:off x="3385574" y="4041054"/>
              <a:ext cx="5420056" cy="523220"/>
            </a:xfrm>
            <a:prstGeom prst="rect">
              <a:avLst/>
            </a:prstGeom>
          </p:spPr>
          <p:txBody>
            <a:bodyPr wrap="square">
              <a:spAutoFit/>
            </a:bodyPr>
            <a:lstStyle/>
            <a:p>
              <a:pPr algn="ctr"/>
              <a:r>
                <a:rPr lang="en-US" sz="1400" dirty="0">
                  <a:latin typeface="Charlemagne Std" pitchFamily="82" charset="77"/>
                </a:rPr>
                <a:t>NLM chemspell web service</a:t>
              </a:r>
            </a:p>
            <a:p>
              <a:pPr algn="ctr"/>
              <a:r>
                <a:rPr lang="en-US" sz="1400" dirty="0">
                  <a:latin typeface="Charlemagne Std" pitchFamily="82" charset="77"/>
                  <a:hlinkClick r:id="rId7"/>
                </a:rPr>
                <a:t>https://chemspell.nlm.nih.gov/spell/</a:t>
              </a:r>
              <a:endParaRPr lang="en-US" sz="1400" dirty="0">
                <a:latin typeface="Charlemagne Std" pitchFamily="82" charset="77"/>
              </a:endParaRPr>
            </a:p>
          </p:txBody>
        </p:sp>
      </p:grpSp>
    </p:spTree>
    <p:extLst>
      <p:ext uri="{BB962C8B-B14F-4D97-AF65-F5344CB8AC3E}">
        <p14:creationId xmlns:p14="http://schemas.microsoft.com/office/powerpoint/2010/main" val="191640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2646878"/>
          </a:xfrm>
          <a:prstGeom prst="rect">
            <a:avLst/>
          </a:prstGeom>
        </p:spPr>
        <p:txBody>
          <a:bodyPr wrap="square">
            <a:spAutoFit/>
          </a:bodyPr>
          <a:lstStyle/>
          <a:p>
            <a:pPr algn="ctr"/>
            <a:r>
              <a:rPr lang="en-US" sz="2000" b="1" dirty="0">
                <a:latin typeface="Charlemagne Std" pitchFamily="82" charset="77"/>
              </a:rPr>
              <a:t>What problem does your app focus on?</a:t>
            </a:r>
          </a:p>
          <a:p>
            <a:pPr algn="ctr"/>
            <a:r>
              <a:rPr lang="en-US" sz="1600" dirty="0">
                <a:latin typeface="Charlemagne Std" pitchFamily="82" charset="77"/>
              </a:rPr>
              <a:t>The problem that our app focuses on is one of personal medication usage and tracking. While many hospitals, clinics, pharmacies and other health related entities focus on maintaining centralized patient records at the point of service/sale, our app focuses on providing a subset of this functionality for use solely by the patient/end user. </a:t>
            </a:r>
          </a:p>
          <a:p>
            <a:pPr algn="ctr"/>
            <a:endParaRPr lang="en-US" sz="1600" dirty="0">
              <a:latin typeface="Charlemagne Std" pitchFamily="82" charset="77"/>
            </a:endParaRPr>
          </a:p>
          <a:p>
            <a:pPr algn="ctr"/>
            <a:r>
              <a:rPr lang="en-US" sz="1600" dirty="0">
                <a:latin typeface="Charlemagne Std" pitchFamily="82" charset="77"/>
              </a:rPr>
              <a:t>In a nutshell the problem our app addresses is the challenge individuals face when trying to keep track of medications they have used or plan to use, including recalling details about </a:t>
            </a:r>
            <a:r>
              <a:rPr lang="en-US" dirty="0">
                <a:latin typeface="Charlemagne Std" pitchFamily="82" charset="77"/>
              </a:rPr>
              <a:t>purpose, usage, frequency and duration.</a:t>
            </a:r>
          </a:p>
        </p:txBody>
      </p:sp>
    </p:spTree>
    <p:extLst>
      <p:ext uri="{BB962C8B-B14F-4D97-AF65-F5344CB8AC3E}">
        <p14:creationId xmlns:p14="http://schemas.microsoft.com/office/powerpoint/2010/main" val="146250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2616101"/>
          </a:xfrm>
          <a:prstGeom prst="rect">
            <a:avLst/>
          </a:prstGeom>
        </p:spPr>
        <p:txBody>
          <a:bodyPr wrap="square">
            <a:spAutoFit/>
          </a:bodyPr>
          <a:lstStyle/>
          <a:p>
            <a:pPr algn="ctr"/>
            <a:r>
              <a:rPr lang="en-US" sz="2000" b="1" dirty="0">
                <a:latin typeface="Charlemagne Std" pitchFamily="82" charset="77"/>
              </a:rPr>
              <a:t>How does your app solve this problem?</a:t>
            </a:r>
          </a:p>
          <a:p>
            <a:pPr algn="ctr"/>
            <a:r>
              <a:rPr lang="en-US" sz="1600" dirty="0">
                <a:latin typeface="Charlemagne Std" pitchFamily="82" charset="77"/>
              </a:rPr>
              <a:t>Our app is equivalent to a virtual medicine cabinet, which allows end user to manage their own records regarding prescription and over-the-counter medications. </a:t>
            </a:r>
          </a:p>
          <a:p>
            <a:pPr algn="ctr"/>
            <a:endParaRPr lang="en-US" sz="1600" dirty="0">
              <a:latin typeface="Charlemagne Std" pitchFamily="82" charset="77"/>
            </a:endParaRPr>
          </a:p>
          <a:p>
            <a:pPr algn="ctr"/>
            <a:r>
              <a:rPr lang="en-US" sz="1600" dirty="0">
                <a:latin typeface="Charlemagne Std" pitchFamily="82" charset="77"/>
              </a:rPr>
              <a:t>Our app allows end users to type in a medication name and retrieve details about its purpose and usage. </a:t>
            </a:r>
          </a:p>
          <a:p>
            <a:pPr algn="ctr"/>
            <a:endParaRPr lang="en-US" sz="1600" dirty="0">
              <a:latin typeface="Charlemagne Std" pitchFamily="82" charset="77"/>
            </a:endParaRPr>
          </a:p>
          <a:p>
            <a:pPr algn="ctr"/>
            <a:r>
              <a:rPr lang="en-US" sz="1600" dirty="0">
                <a:latin typeface="Charlemagne Std" pitchFamily="82" charset="77"/>
              </a:rPr>
              <a:t>In addition, current users of a given medication can add a medication to their “cabinet” along with prescription dates and notes in order to save it for future reference.</a:t>
            </a:r>
          </a:p>
        </p:txBody>
      </p:sp>
    </p:spTree>
    <p:extLst>
      <p:ext uri="{BB962C8B-B14F-4D97-AF65-F5344CB8AC3E}">
        <p14:creationId xmlns:p14="http://schemas.microsoft.com/office/powerpoint/2010/main" val="391858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2862322"/>
          </a:xfrm>
          <a:prstGeom prst="rect">
            <a:avLst/>
          </a:prstGeom>
        </p:spPr>
        <p:txBody>
          <a:bodyPr wrap="square">
            <a:spAutoFit/>
          </a:bodyPr>
          <a:lstStyle/>
          <a:p>
            <a:pPr algn="ctr"/>
            <a:r>
              <a:rPr lang="en-US" sz="2000" b="1" dirty="0">
                <a:latin typeface="Charlemagne Std" pitchFamily="82" charset="77"/>
              </a:rPr>
              <a:t>What steps did you take to build the app?</a:t>
            </a:r>
          </a:p>
          <a:p>
            <a:pPr algn="ctr"/>
            <a:r>
              <a:rPr lang="en-US" sz="1600" dirty="0">
                <a:latin typeface="Charlemagne Std" pitchFamily="82" charset="77"/>
              </a:rPr>
              <a:t>Held team discussions</a:t>
            </a:r>
          </a:p>
          <a:p>
            <a:pPr algn="ctr"/>
            <a:r>
              <a:rPr lang="en-US" sz="1600" dirty="0">
                <a:latin typeface="Charlemagne Std" pitchFamily="82" charset="77"/>
              </a:rPr>
              <a:t>Created a project proposal</a:t>
            </a:r>
          </a:p>
          <a:p>
            <a:pPr algn="ctr"/>
            <a:r>
              <a:rPr lang="en-US" sz="1600" dirty="0">
                <a:latin typeface="Charlemagne Std" pitchFamily="82" charset="77"/>
              </a:rPr>
              <a:t>Created wireframe concept diagram and ui/ux comps</a:t>
            </a:r>
          </a:p>
          <a:p>
            <a:pPr algn="ctr"/>
            <a:r>
              <a:rPr lang="en-US" sz="1600" dirty="0">
                <a:latin typeface="Charlemagne Std" pitchFamily="82" charset="77"/>
              </a:rPr>
              <a:t>Created a git hub repo</a:t>
            </a:r>
          </a:p>
          <a:p>
            <a:pPr algn="ctr"/>
            <a:r>
              <a:rPr lang="en-US" sz="1600" dirty="0">
                <a:latin typeface="Charlemagne Std" pitchFamily="82" charset="77"/>
              </a:rPr>
              <a:t>Created a git hub project with issues listed in a Kanban format</a:t>
            </a:r>
          </a:p>
          <a:p>
            <a:pPr algn="ctr"/>
            <a:r>
              <a:rPr lang="en-US" sz="1600" dirty="0">
                <a:latin typeface="Charlemagne Std" pitchFamily="82" charset="77"/>
              </a:rPr>
              <a:t>Created a dedicated slack channel</a:t>
            </a:r>
          </a:p>
          <a:p>
            <a:pPr algn="ctr"/>
            <a:r>
              <a:rPr lang="en-US" sz="1600" dirty="0">
                <a:latin typeface="Charlemagne Std" pitchFamily="82" charset="77"/>
              </a:rPr>
              <a:t>Conducted Lots of research (api, materialize, firebase)</a:t>
            </a:r>
          </a:p>
          <a:p>
            <a:pPr algn="ctr"/>
            <a:r>
              <a:rPr lang="en-US" sz="1600" dirty="0">
                <a:latin typeface="Charlemagne Std" pitchFamily="82" charset="77"/>
              </a:rPr>
              <a:t>Created development files (Html, css, javascript)</a:t>
            </a:r>
          </a:p>
          <a:p>
            <a:pPr algn="ctr"/>
            <a:r>
              <a:rPr lang="en-US" sz="1600" dirty="0">
                <a:latin typeface="Charlemagne Std" pitchFamily="82" charset="77"/>
              </a:rPr>
              <a:t>Reviewed git version control procedures</a:t>
            </a:r>
          </a:p>
          <a:p>
            <a:pPr algn="ctr"/>
            <a:r>
              <a:rPr lang="en-US" sz="1600" dirty="0">
                <a:latin typeface="Charlemagne Std" pitchFamily="82" charset="77"/>
              </a:rPr>
              <a:t>Prepared for presentation</a:t>
            </a:r>
          </a:p>
        </p:txBody>
      </p:sp>
    </p:spTree>
    <p:extLst>
      <p:ext uri="{BB962C8B-B14F-4D97-AF65-F5344CB8AC3E}">
        <p14:creationId xmlns:p14="http://schemas.microsoft.com/office/powerpoint/2010/main" val="128988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7FE635C-1682-3F42-85B7-3853EB72782D}"/>
              </a:ext>
            </a:extLst>
          </p:cNvPr>
          <p:cNvSpPr>
            <a:spLocks noGrp="1"/>
          </p:cNvSpPr>
          <p:nvPr>
            <p:ph type="title"/>
          </p:nvPr>
        </p:nvSpPr>
        <p:spPr>
          <a:xfrm>
            <a:off x="138737" y="586755"/>
            <a:ext cx="11913729" cy="646331"/>
          </a:xfrm>
        </p:spPr>
        <p:txBody>
          <a:bodyPr>
            <a:noAutofit/>
          </a:bodyPr>
          <a:lstStyle/>
          <a:p>
            <a:pPr algn="ctr"/>
            <a:r>
              <a:rPr lang="en-US" sz="4000" b="1" dirty="0">
                <a:latin typeface="Charlemagne Std" pitchFamily="82" charset="77"/>
                <a:ea typeface="Ayuthaya" pitchFamily="2" charset="-34"/>
                <a:cs typeface="Ayuthaya" pitchFamily="2" charset="-34"/>
              </a:rPr>
              <a:t>Group Project 1 – Team Baratheon</a:t>
            </a:r>
          </a:p>
        </p:txBody>
      </p:sp>
      <p:sp>
        <p:nvSpPr>
          <p:cNvPr id="4" name="Rectangle 3">
            <a:extLst>
              <a:ext uri="{FF2B5EF4-FFF2-40B4-BE49-F238E27FC236}">
                <a16:creationId xmlns:a16="http://schemas.microsoft.com/office/drawing/2014/main" id="{D1238AFB-CB77-E042-BF4B-1DDA2A6FB763}"/>
              </a:ext>
            </a:extLst>
          </p:cNvPr>
          <p:cNvSpPr/>
          <p:nvPr/>
        </p:nvSpPr>
        <p:spPr>
          <a:xfrm>
            <a:off x="355201" y="1553681"/>
            <a:ext cx="11480800" cy="861774"/>
          </a:xfrm>
          <a:prstGeom prst="rect">
            <a:avLst/>
          </a:prstGeom>
        </p:spPr>
        <p:txBody>
          <a:bodyPr wrap="square">
            <a:spAutoFit/>
          </a:bodyPr>
          <a:lstStyle/>
          <a:p>
            <a:pPr algn="ctr"/>
            <a:r>
              <a:rPr lang="en-US" sz="2000" b="1" dirty="0">
                <a:latin typeface="Charlemagne Std" pitchFamily="82" charset="77"/>
              </a:rPr>
              <a:t>Demo and proposed updates</a:t>
            </a:r>
          </a:p>
          <a:p>
            <a:pPr algn="ctr"/>
            <a:r>
              <a:rPr lang="en-US" sz="1600" dirty="0">
                <a:latin typeface="Charlemagne Std" pitchFamily="82" charset="77"/>
                <a:hlinkClick r:id="rId2"/>
              </a:rPr>
              <a:t>https://katiebug32.github.io/Baratheon-Group-Project/</a:t>
            </a:r>
            <a:endParaRPr lang="en-US" sz="1600" dirty="0">
              <a:latin typeface="Charlemagne Std" pitchFamily="82" charset="77"/>
            </a:endParaRPr>
          </a:p>
          <a:p>
            <a:pPr algn="ctr"/>
            <a:endParaRPr lang="en-US" sz="1400" dirty="0">
              <a:latin typeface="Charlemagne Std" pitchFamily="82" charset="77"/>
            </a:endParaRPr>
          </a:p>
        </p:txBody>
      </p:sp>
      <p:pic>
        <p:nvPicPr>
          <p:cNvPr id="2" name="Picture 1">
            <a:extLst>
              <a:ext uri="{FF2B5EF4-FFF2-40B4-BE49-F238E27FC236}">
                <a16:creationId xmlns:a16="http://schemas.microsoft.com/office/drawing/2014/main" id="{80AF9FC0-3747-1645-A5C8-1E8CA2843670}"/>
              </a:ext>
            </a:extLst>
          </p:cNvPr>
          <p:cNvPicPr>
            <a:picLocks noChangeAspect="1"/>
          </p:cNvPicPr>
          <p:nvPr/>
        </p:nvPicPr>
        <p:blipFill>
          <a:blip r:embed="rId3"/>
          <a:stretch>
            <a:fillRect/>
          </a:stretch>
        </p:blipFill>
        <p:spPr>
          <a:xfrm>
            <a:off x="4246163" y="2489829"/>
            <a:ext cx="3698875" cy="3232150"/>
          </a:xfrm>
          <a:prstGeom prst="rect">
            <a:avLst/>
          </a:prstGeom>
          <a:ln>
            <a:solidFill>
              <a:schemeClr val="accent1"/>
            </a:solid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1033819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383</Words>
  <Application>Microsoft Macintosh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Ayuthaya</vt:lpstr>
      <vt:lpstr>Calibri</vt:lpstr>
      <vt:lpstr>Calibri Light</vt:lpstr>
      <vt:lpstr>Charlemagne Std</vt:lpstr>
      <vt:lpstr>Office Theme</vt:lpstr>
      <vt:lpstr>Group Project 2 – ???</vt:lpstr>
      <vt:lpstr>Group Project 1 – Team Baratheon</vt:lpstr>
      <vt:lpstr>Group Project 1 – Team Baratheon</vt:lpstr>
      <vt:lpstr>Group Project 1 – Team Baratheon</vt:lpstr>
      <vt:lpstr>Group Project 1 – Team Baratheon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DJ Mike .</dc:creator>
  <cp:lastModifiedBy>DJ Mike .</cp:lastModifiedBy>
  <cp:revision>53</cp:revision>
  <dcterms:created xsi:type="dcterms:W3CDTF">2019-02-09T18:46:15Z</dcterms:created>
  <dcterms:modified xsi:type="dcterms:W3CDTF">2019-04-08T14:22:39Z</dcterms:modified>
</cp:coreProperties>
</file>