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E8E4D-0979-4F94-9756-B6C5A6082A1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0EE909-CDF5-42D3-8C11-AF067F3C9F5F}">
      <dgm:prSet/>
      <dgm:spPr/>
      <dgm:t>
        <a:bodyPr/>
        <a:lstStyle/>
        <a:p>
          <a:r>
            <a:rPr lang="en-US"/>
            <a:t>Rental time</a:t>
          </a:r>
        </a:p>
      </dgm:t>
    </dgm:pt>
    <dgm:pt modelId="{7FEF49EB-2FDD-4260-A1E2-C68DF476222A}" type="parTrans" cxnId="{615663E6-7CA3-487D-8B39-179BBE6EE0A1}">
      <dgm:prSet/>
      <dgm:spPr/>
      <dgm:t>
        <a:bodyPr/>
        <a:lstStyle/>
        <a:p>
          <a:endParaRPr lang="en-US"/>
        </a:p>
      </dgm:t>
    </dgm:pt>
    <dgm:pt modelId="{7A2CCDDC-F7BF-4923-8304-00E1AD508E36}" type="sibTrans" cxnId="{615663E6-7CA3-487D-8B39-179BBE6EE0A1}">
      <dgm:prSet/>
      <dgm:spPr/>
      <dgm:t>
        <a:bodyPr/>
        <a:lstStyle/>
        <a:p>
          <a:endParaRPr lang="en-US"/>
        </a:p>
      </dgm:t>
    </dgm:pt>
    <dgm:pt modelId="{1272A667-F4D7-46C3-AFE7-398D50FC0376}">
      <dgm:prSet/>
      <dgm:spPr/>
      <dgm:t>
        <a:bodyPr/>
        <a:lstStyle/>
        <a:p>
          <a:r>
            <a:rPr lang="en-US"/>
            <a:t>The average rental time period is 5 days. This means that most people are renting and returning the videos in a normal amount of time and helps with profit by getting more videos out.</a:t>
          </a:r>
        </a:p>
      </dgm:t>
    </dgm:pt>
    <dgm:pt modelId="{D0BFF29E-C78E-4D71-A7C0-09AF3761A1BE}" type="parTrans" cxnId="{7B58447D-0891-44E2-8A21-C2E25D9DAF0D}">
      <dgm:prSet/>
      <dgm:spPr/>
      <dgm:t>
        <a:bodyPr/>
        <a:lstStyle/>
        <a:p>
          <a:endParaRPr lang="en-US"/>
        </a:p>
      </dgm:t>
    </dgm:pt>
    <dgm:pt modelId="{A7C23D52-15F8-43FF-8DA8-2149BCE2471C}" type="sibTrans" cxnId="{7B58447D-0891-44E2-8A21-C2E25D9DAF0D}">
      <dgm:prSet/>
      <dgm:spPr/>
      <dgm:t>
        <a:bodyPr/>
        <a:lstStyle/>
        <a:p>
          <a:endParaRPr lang="en-US"/>
        </a:p>
      </dgm:t>
    </dgm:pt>
    <dgm:pt modelId="{99BDCB13-3399-4AFE-9E68-D6D9E3058322}">
      <dgm:prSet/>
      <dgm:spPr/>
      <dgm:t>
        <a:bodyPr/>
        <a:lstStyle/>
        <a:p>
          <a:r>
            <a:rPr lang="en-US"/>
            <a:t>Top 5 rented videos</a:t>
          </a:r>
        </a:p>
      </dgm:t>
    </dgm:pt>
    <dgm:pt modelId="{DFE9AD05-C4B1-43EF-8F0C-505E3332DB22}" type="parTrans" cxnId="{1CC3168B-3B70-41BD-A1FE-8B50D680D944}">
      <dgm:prSet/>
      <dgm:spPr/>
      <dgm:t>
        <a:bodyPr/>
        <a:lstStyle/>
        <a:p>
          <a:endParaRPr lang="en-US"/>
        </a:p>
      </dgm:t>
    </dgm:pt>
    <dgm:pt modelId="{8E0161B4-BEF6-4FAB-9EB1-3431136CF418}" type="sibTrans" cxnId="{1CC3168B-3B70-41BD-A1FE-8B50D680D944}">
      <dgm:prSet/>
      <dgm:spPr/>
      <dgm:t>
        <a:bodyPr/>
        <a:lstStyle/>
        <a:p>
          <a:endParaRPr lang="en-US"/>
        </a:p>
      </dgm:t>
    </dgm:pt>
    <dgm:pt modelId="{67079558-F84C-4FC3-91E1-F3CFFC0A25B0}">
      <dgm:prSet/>
      <dgm:spPr/>
      <dgm:t>
        <a:bodyPr/>
        <a:lstStyle/>
        <a:p>
          <a:r>
            <a:rPr lang="en-US"/>
            <a:t>The top 5 rented videos sum the amount is $5,864. This accounts for 9% of the total sales from Rockbuster.</a:t>
          </a:r>
        </a:p>
      </dgm:t>
    </dgm:pt>
    <dgm:pt modelId="{5744880B-49EF-475E-9101-38D0BA2C984F}" type="parTrans" cxnId="{F30E1E09-3EBA-482F-9BB3-4404DE3F9DF4}">
      <dgm:prSet/>
      <dgm:spPr/>
      <dgm:t>
        <a:bodyPr/>
        <a:lstStyle/>
        <a:p>
          <a:endParaRPr lang="en-US"/>
        </a:p>
      </dgm:t>
    </dgm:pt>
    <dgm:pt modelId="{E82BBBAD-B2DA-40E5-BAD3-748B790FB0AD}" type="sibTrans" cxnId="{F30E1E09-3EBA-482F-9BB3-4404DE3F9DF4}">
      <dgm:prSet/>
      <dgm:spPr/>
      <dgm:t>
        <a:bodyPr/>
        <a:lstStyle/>
        <a:p>
          <a:endParaRPr lang="en-US"/>
        </a:p>
      </dgm:t>
    </dgm:pt>
    <dgm:pt modelId="{CBA96407-6888-4C6E-B4FD-8FFE632C3F7B}">
      <dgm:prSet/>
      <dgm:spPr/>
      <dgm:t>
        <a:bodyPr/>
        <a:lstStyle/>
        <a:p>
          <a:r>
            <a:rPr lang="en-US"/>
            <a:t>The least 5  rented videos </a:t>
          </a:r>
        </a:p>
      </dgm:t>
    </dgm:pt>
    <dgm:pt modelId="{5EC3F601-E929-472C-8F80-53F419290E87}" type="parTrans" cxnId="{E44B843F-48DB-4A5A-95A7-C36EB54049B0}">
      <dgm:prSet/>
      <dgm:spPr/>
      <dgm:t>
        <a:bodyPr/>
        <a:lstStyle/>
        <a:p>
          <a:endParaRPr lang="en-US"/>
        </a:p>
      </dgm:t>
    </dgm:pt>
    <dgm:pt modelId="{BAD4143B-80B5-407B-84E3-965DEB6F04B5}" type="sibTrans" cxnId="{E44B843F-48DB-4A5A-95A7-C36EB54049B0}">
      <dgm:prSet/>
      <dgm:spPr/>
      <dgm:t>
        <a:bodyPr/>
        <a:lstStyle/>
        <a:p>
          <a:endParaRPr lang="en-US"/>
        </a:p>
      </dgm:t>
    </dgm:pt>
    <dgm:pt modelId="{399942AB-764B-470B-896F-72D6489EF4C5}">
      <dgm:prSet/>
      <dgm:spPr/>
      <dgm:t>
        <a:bodyPr/>
        <a:lstStyle/>
        <a:p>
          <a:r>
            <a:rPr lang="en-US"/>
            <a:t>The least 5 videos rented sum amount is $240. This accounts for 2% of total sales from Rockbuster. </a:t>
          </a:r>
        </a:p>
      </dgm:t>
    </dgm:pt>
    <dgm:pt modelId="{FCF36175-127B-469C-B2A1-60C2607C9192}" type="parTrans" cxnId="{6A754B3C-0EA8-44F3-811C-05D7DE72064E}">
      <dgm:prSet/>
      <dgm:spPr/>
      <dgm:t>
        <a:bodyPr/>
        <a:lstStyle/>
        <a:p>
          <a:endParaRPr lang="en-US"/>
        </a:p>
      </dgm:t>
    </dgm:pt>
    <dgm:pt modelId="{3783D5DE-2213-4168-9E70-2BA22F6E1E94}" type="sibTrans" cxnId="{6A754B3C-0EA8-44F3-811C-05D7DE72064E}">
      <dgm:prSet/>
      <dgm:spPr/>
      <dgm:t>
        <a:bodyPr/>
        <a:lstStyle/>
        <a:p>
          <a:endParaRPr lang="en-US"/>
        </a:p>
      </dgm:t>
    </dgm:pt>
    <dgm:pt modelId="{BE7ED87D-13CD-4F0C-B691-3980BB9FF859}">
      <dgm:prSet/>
      <dgm:spPr/>
      <dgm:t>
        <a:bodyPr/>
        <a:lstStyle/>
        <a:p>
          <a:r>
            <a:rPr lang="en-US"/>
            <a:t>Countries with Rockbuster rentals</a:t>
          </a:r>
        </a:p>
      </dgm:t>
    </dgm:pt>
    <dgm:pt modelId="{D9557DF6-154F-4F31-BF74-DD513BCF24AF}" type="parTrans" cxnId="{8207298D-713A-4EA4-B63A-5366B49283AA}">
      <dgm:prSet/>
      <dgm:spPr/>
      <dgm:t>
        <a:bodyPr/>
        <a:lstStyle/>
        <a:p>
          <a:endParaRPr lang="en-US"/>
        </a:p>
      </dgm:t>
    </dgm:pt>
    <dgm:pt modelId="{FAC82B9F-747A-44EF-9A65-8089F8D4D161}" type="sibTrans" cxnId="{8207298D-713A-4EA4-B63A-5366B49283AA}">
      <dgm:prSet/>
      <dgm:spPr/>
      <dgm:t>
        <a:bodyPr/>
        <a:lstStyle/>
        <a:p>
          <a:endParaRPr lang="en-US"/>
        </a:p>
      </dgm:t>
    </dgm:pt>
    <dgm:pt modelId="{F6DD2508-8ABD-4E2E-A875-EF1B7D3BA45E}">
      <dgm:prSet/>
      <dgm:spPr/>
      <dgm:t>
        <a:bodyPr/>
        <a:lstStyle/>
        <a:p>
          <a:r>
            <a:rPr lang="en-US"/>
            <a:t>Rockbuster is located in 108 countries. There are 195 countries in the world meaning Rockbuster could up profits by getting into the other 87 countries</a:t>
          </a:r>
        </a:p>
      </dgm:t>
    </dgm:pt>
    <dgm:pt modelId="{A2EAB138-3F1B-479B-A6F0-40771114A8B2}" type="parTrans" cxnId="{70EB29B5-3401-4B8D-A073-D439A8806BF3}">
      <dgm:prSet/>
      <dgm:spPr/>
      <dgm:t>
        <a:bodyPr/>
        <a:lstStyle/>
        <a:p>
          <a:endParaRPr lang="en-US"/>
        </a:p>
      </dgm:t>
    </dgm:pt>
    <dgm:pt modelId="{AB0BA0D5-753F-4F0A-9DA4-35879C6086F0}" type="sibTrans" cxnId="{70EB29B5-3401-4B8D-A073-D439A8806BF3}">
      <dgm:prSet/>
      <dgm:spPr/>
      <dgm:t>
        <a:bodyPr/>
        <a:lstStyle/>
        <a:p>
          <a:endParaRPr lang="en-US"/>
        </a:p>
      </dgm:t>
    </dgm:pt>
    <dgm:pt modelId="{F82F63B0-34E1-421B-8B28-D7E8996D23B4}">
      <dgm:prSet/>
      <dgm:spPr/>
      <dgm:t>
        <a:bodyPr/>
        <a:lstStyle/>
        <a:p>
          <a:r>
            <a:rPr lang="en-US"/>
            <a:t>Countries with the most rented videos</a:t>
          </a:r>
        </a:p>
      </dgm:t>
    </dgm:pt>
    <dgm:pt modelId="{714D2E65-228F-4020-9878-00E6C19DE3F6}" type="parTrans" cxnId="{13BEF19E-A619-4E1E-BE57-5BBB595A2F8D}">
      <dgm:prSet/>
      <dgm:spPr/>
      <dgm:t>
        <a:bodyPr/>
        <a:lstStyle/>
        <a:p>
          <a:endParaRPr lang="en-US"/>
        </a:p>
      </dgm:t>
    </dgm:pt>
    <dgm:pt modelId="{DB4E2F64-57B5-4695-95C7-73D7F1840070}" type="sibTrans" cxnId="{13BEF19E-A619-4E1E-BE57-5BBB595A2F8D}">
      <dgm:prSet/>
      <dgm:spPr/>
      <dgm:t>
        <a:bodyPr/>
        <a:lstStyle/>
        <a:p>
          <a:endParaRPr lang="en-US"/>
        </a:p>
      </dgm:t>
    </dgm:pt>
    <dgm:pt modelId="{0A2FADB0-5002-44C2-B20B-1C4B381259CC}">
      <dgm:prSet/>
      <dgm:spPr/>
      <dgm:t>
        <a:bodyPr/>
        <a:lstStyle/>
        <a:p>
          <a:r>
            <a:rPr lang="en-US"/>
            <a:t>The countries with the top amount of videos rented are also some of the countries with the largest population as well as the largest amount of disposable income. </a:t>
          </a:r>
        </a:p>
      </dgm:t>
    </dgm:pt>
    <dgm:pt modelId="{30EFDD79-223A-4F95-B03F-16DAC12FC36D}" type="parTrans" cxnId="{5B4C7904-D254-488A-9783-06B5A898B5C4}">
      <dgm:prSet/>
      <dgm:spPr/>
      <dgm:t>
        <a:bodyPr/>
        <a:lstStyle/>
        <a:p>
          <a:endParaRPr lang="en-US"/>
        </a:p>
      </dgm:t>
    </dgm:pt>
    <dgm:pt modelId="{63B1CEFE-2BF6-4297-82B3-B0D175568726}" type="sibTrans" cxnId="{5B4C7904-D254-488A-9783-06B5A898B5C4}">
      <dgm:prSet/>
      <dgm:spPr/>
      <dgm:t>
        <a:bodyPr/>
        <a:lstStyle/>
        <a:p>
          <a:endParaRPr lang="en-US"/>
        </a:p>
      </dgm:t>
    </dgm:pt>
    <dgm:pt modelId="{571A0C81-D246-7B42-B19F-B0F510B40D34}" type="pres">
      <dgm:prSet presAssocID="{5AEE8E4D-0979-4F94-9756-B6C5A6082A1F}" presName="linear" presStyleCnt="0">
        <dgm:presLayoutVars>
          <dgm:animLvl val="lvl"/>
          <dgm:resizeHandles val="exact"/>
        </dgm:presLayoutVars>
      </dgm:prSet>
      <dgm:spPr/>
    </dgm:pt>
    <dgm:pt modelId="{CC022D2B-8138-344E-B532-632B723B5A77}" type="pres">
      <dgm:prSet presAssocID="{D20EE909-CDF5-42D3-8C11-AF067F3C9F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F7A13A7-6A6A-F244-AE1E-AC66ADCDB917}" type="pres">
      <dgm:prSet presAssocID="{D20EE909-CDF5-42D3-8C11-AF067F3C9F5F}" presName="childText" presStyleLbl="revTx" presStyleIdx="0" presStyleCnt="5">
        <dgm:presLayoutVars>
          <dgm:bulletEnabled val="1"/>
        </dgm:presLayoutVars>
      </dgm:prSet>
      <dgm:spPr/>
    </dgm:pt>
    <dgm:pt modelId="{6D709836-B87B-4143-81B9-6FB820652E82}" type="pres">
      <dgm:prSet presAssocID="{99BDCB13-3399-4AFE-9E68-D6D9E30583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9EEDA2-44BA-9B44-A8C5-21538E8A6391}" type="pres">
      <dgm:prSet presAssocID="{99BDCB13-3399-4AFE-9E68-D6D9E3058322}" presName="childText" presStyleLbl="revTx" presStyleIdx="1" presStyleCnt="5">
        <dgm:presLayoutVars>
          <dgm:bulletEnabled val="1"/>
        </dgm:presLayoutVars>
      </dgm:prSet>
      <dgm:spPr/>
    </dgm:pt>
    <dgm:pt modelId="{D9D5E840-4890-3146-B7D0-876C6B6C291C}" type="pres">
      <dgm:prSet presAssocID="{CBA96407-6888-4C6E-B4FD-8FFE632C3F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0EE223-8BB2-914D-BA27-F79008E52284}" type="pres">
      <dgm:prSet presAssocID="{CBA96407-6888-4C6E-B4FD-8FFE632C3F7B}" presName="childText" presStyleLbl="revTx" presStyleIdx="2" presStyleCnt="5">
        <dgm:presLayoutVars>
          <dgm:bulletEnabled val="1"/>
        </dgm:presLayoutVars>
      </dgm:prSet>
      <dgm:spPr/>
    </dgm:pt>
    <dgm:pt modelId="{7C39091C-94B5-2C42-8748-20DD97B503C1}" type="pres">
      <dgm:prSet presAssocID="{BE7ED87D-13CD-4F0C-B691-3980BB9FF85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306138-C6C5-6A4E-8D8E-8A32687B8CC8}" type="pres">
      <dgm:prSet presAssocID="{BE7ED87D-13CD-4F0C-B691-3980BB9FF859}" presName="childText" presStyleLbl="revTx" presStyleIdx="3" presStyleCnt="5">
        <dgm:presLayoutVars>
          <dgm:bulletEnabled val="1"/>
        </dgm:presLayoutVars>
      </dgm:prSet>
      <dgm:spPr/>
    </dgm:pt>
    <dgm:pt modelId="{02ADCA6C-156E-E348-871B-DDE179C1121D}" type="pres">
      <dgm:prSet presAssocID="{F82F63B0-34E1-421B-8B28-D7E8996D23B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61D0DD2-6B5A-5C4A-B6A8-298FF952F136}" type="pres">
      <dgm:prSet presAssocID="{F82F63B0-34E1-421B-8B28-D7E8996D23B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B4C7904-D254-488A-9783-06B5A898B5C4}" srcId="{F82F63B0-34E1-421B-8B28-D7E8996D23B4}" destId="{0A2FADB0-5002-44C2-B20B-1C4B381259CC}" srcOrd="0" destOrd="0" parTransId="{30EFDD79-223A-4F95-B03F-16DAC12FC36D}" sibTransId="{63B1CEFE-2BF6-4297-82B3-B0D175568726}"/>
    <dgm:cxn modelId="{F30E1E09-3EBA-482F-9BB3-4404DE3F9DF4}" srcId="{99BDCB13-3399-4AFE-9E68-D6D9E3058322}" destId="{67079558-F84C-4FC3-91E1-F3CFFC0A25B0}" srcOrd="0" destOrd="0" parTransId="{5744880B-49EF-475E-9101-38D0BA2C984F}" sibTransId="{E82BBBAD-B2DA-40E5-BAD3-748B790FB0AD}"/>
    <dgm:cxn modelId="{909FDC1F-F23D-D348-B81D-1A6B07071681}" type="presOf" srcId="{F82F63B0-34E1-421B-8B28-D7E8996D23B4}" destId="{02ADCA6C-156E-E348-871B-DDE179C1121D}" srcOrd="0" destOrd="0" presId="urn:microsoft.com/office/officeart/2005/8/layout/vList2"/>
    <dgm:cxn modelId="{8F149130-289F-3C40-AD3F-231C19E68E7E}" type="presOf" srcId="{5AEE8E4D-0979-4F94-9756-B6C5A6082A1F}" destId="{571A0C81-D246-7B42-B19F-B0F510B40D34}" srcOrd="0" destOrd="0" presId="urn:microsoft.com/office/officeart/2005/8/layout/vList2"/>
    <dgm:cxn modelId="{3E88E833-C85F-C541-AA5C-F52ED7E5E289}" type="presOf" srcId="{BE7ED87D-13CD-4F0C-B691-3980BB9FF859}" destId="{7C39091C-94B5-2C42-8748-20DD97B503C1}" srcOrd="0" destOrd="0" presId="urn:microsoft.com/office/officeart/2005/8/layout/vList2"/>
    <dgm:cxn modelId="{637F313B-1690-DC4F-9C6B-BE666D9422CC}" type="presOf" srcId="{399942AB-764B-470B-896F-72D6489EF4C5}" destId="{E60EE223-8BB2-914D-BA27-F79008E52284}" srcOrd="0" destOrd="0" presId="urn:microsoft.com/office/officeart/2005/8/layout/vList2"/>
    <dgm:cxn modelId="{6A754B3C-0EA8-44F3-811C-05D7DE72064E}" srcId="{CBA96407-6888-4C6E-B4FD-8FFE632C3F7B}" destId="{399942AB-764B-470B-896F-72D6489EF4C5}" srcOrd="0" destOrd="0" parTransId="{FCF36175-127B-469C-B2A1-60C2607C9192}" sibTransId="{3783D5DE-2213-4168-9E70-2BA22F6E1E94}"/>
    <dgm:cxn modelId="{7BFE183D-2916-0442-B598-CA5FC4CCC06C}" type="presOf" srcId="{D20EE909-CDF5-42D3-8C11-AF067F3C9F5F}" destId="{CC022D2B-8138-344E-B532-632B723B5A77}" srcOrd="0" destOrd="0" presId="urn:microsoft.com/office/officeart/2005/8/layout/vList2"/>
    <dgm:cxn modelId="{E44B843F-48DB-4A5A-95A7-C36EB54049B0}" srcId="{5AEE8E4D-0979-4F94-9756-B6C5A6082A1F}" destId="{CBA96407-6888-4C6E-B4FD-8FFE632C3F7B}" srcOrd="2" destOrd="0" parTransId="{5EC3F601-E929-472C-8F80-53F419290E87}" sibTransId="{BAD4143B-80B5-407B-84E3-965DEB6F04B5}"/>
    <dgm:cxn modelId="{967F9542-9020-CE49-BAF3-F11C8806593D}" type="presOf" srcId="{F6DD2508-8ABD-4E2E-A875-EF1B7D3BA45E}" destId="{C3306138-C6C5-6A4E-8D8E-8A32687B8CC8}" srcOrd="0" destOrd="0" presId="urn:microsoft.com/office/officeart/2005/8/layout/vList2"/>
    <dgm:cxn modelId="{7B58447D-0891-44E2-8A21-C2E25D9DAF0D}" srcId="{D20EE909-CDF5-42D3-8C11-AF067F3C9F5F}" destId="{1272A667-F4D7-46C3-AFE7-398D50FC0376}" srcOrd="0" destOrd="0" parTransId="{D0BFF29E-C78E-4D71-A7C0-09AF3761A1BE}" sibTransId="{A7C23D52-15F8-43FF-8DA8-2149BCE2471C}"/>
    <dgm:cxn modelId="{09D4F982-B59E-A845-ADD9-2F9F45317376}" type="presOf" srcId="{CBA96407-6888-4C6E-B4FD-8FFE632C3F7B}" destId="{D9D5E840-4890-3146-B7D0-876C6B6C291C}" srcOrd="0" destOrd="0" presId="urn:microsoft.com/office/officeart/2005/8/layout/vList2"/>
    <dgm:cxn modelId="{829B7C8A-82BC-D849-8BBC-F7CA4587833D}" type="presOf" srcId="{1272A667-F4D7-46C3-AFE7-398D50FC0376}" destId="{CF7A13A7-6A6A-F244-AE1E-AC66ADCDB917}" srcOrd="0" destOrd="0" presId="urn:microsoft.com/office/officeart/2005/8/layout/vList2"/>
    <dgm:cxn modelId="{1CC3168B-3B70-41BD-A1FE-8B50D680D944}" srcId="{5AEE8E4D-0979-4F94-9756-B6C5A6082A1F}" destId="{99BDCB13-3399-4AFE-9E68-D6D9E3058322}" srcOrd="1" destOrd="0" parTransId="{DFE9AD05-C4B1-43EF-8F0C-505E3332DB22}" sibTransId="{8E0161B4-BEF6-4FAB-9EB1-3431136CF418}"/>
    <dgm:cxn modelId="{8207298D-713A-4EA4-B63A-5366B49283AA}" srcId="{5AEE8E4D-0979-4F94-9756-B6C5A6082A1F}" destId="{BE7ED87D-13CD-4F0C-B691-3980BB9FF859}" srcOrd="3" destOrd="0" parTransId="{D9557DF6-154F-4F31-BF74-DD513BCF24AF}" sibTransId="{FAC82B9F-747A-44EF-9A65-8089F8D4D161}"/>
    <dgm:cxn modelId="{13BEF19E-A619-4E1E-BE57-5BBB595A2F8D}" srcId="{5AEE8E4D-0979-4F94-9756-B6C5A6082A1F}" destId="{F82F63B0-34E1-421B-8B28-D7E8996D23B4}" srcOrd="4" destOrd="0" parTransId="{714D2E65-228F-4020-9878-00E6C19DE3F6}" sibTransId="{DB4E2F64-57B5-4695-95C7-73D7F1840070}"/>
    <dgm:cxn modelId="{889F86A1-08BC-F446-AF4C-CFC2CB0D617F}" type="presOf" srcId="{99BDCB13-3399-4AFE-9E68-D6D9E3058322}" destId="{6D709836-B87B-4143-81B9-6FB820652E82}" srcOrd="0" destOrd="0" presId="urn:microsoft.com/office/officeart/2005/8/layout/vList2"/>
    <dgm:cxn modelId="{70EB29B5-3401-4B8D-A073-D439A8806BF3}" srcId="{BE7ED87D-13CD-4F0C-B691-3980BB9FF859}" destId="{F6DD2508-8ABD-4E2E-A875-EF1B7D3BA45E}" srcOrd="0" destOrd="0" parTransId="{A2EAB138-3F1B-479B-A6F0-40771114A8B2}" sibTransId="{AB0BA0D5-753F-4F0A-9DA4-35879C6086F0}"/>
    <dgm:cxn modelId="{A5B1E3BD-C86C-3B48-98F0-70B911E0B087}" type="presOf" srcId="{67079558-F84C-4FC3-91E1-F3CFFC0A25B0}" destId="{D49EEDA2-44BA-9B44-A8C5-21538E8A6391}" srcOrd="0" destOrd="0" presId="urn:microsoft.com/office/officeart/2005/8/layout/vList2"/>
    <dgm:cxn modelId="{DB2576D1-0CC3-F045-837F-5C9FA5BCFE05}" type="presOf" srcId="{0A2FADB0-5002-44C2-B20B-1C4B381259CC}" destId="{461D0DD2-6B5A-5C4A-B6A8-298FF952F136}" srcOrd="0" destOrd="0" presId="urn:microsoft.com/office/officeart/2005/8/layout/vList2"/>
    <dgm:cxn modelId="{615663E6-7CA3-487D-8B39-179BBE6EE0A1}" srcId="{5AEE8E4D-0979-4F94-9756-B6C5A6082A1F}" destId="{D20EE909-CDF5-42D3-8C11-AF067F3C9F5F}" srcOrd="0" destOrd="0" parTransId="{7FEF49EB-2FDD-4260-A1E2-C68DF476222A}" sibTransId="{7A2CCDDC-F7BF-4923-8304-00E1AD508E36}"/>
    <dgm:cxn modelId="{E65B8EA2-3231-234B-9C23-33C39CD273CB}" type="presParOf" srcId="{571A0C81-D246-7B42-B19F-B0F510B40D34}" destId="{CC022D2B-8138-344E-B532-632B723B5A77}" srcOrd="0" destOrd="0" presId="urn:microsoft.com/office/officeart/2005/8/layout/vList2"/>
    <dgm:cxn modelId="{421D8A56-BED4-0140-8054-69F14E296424}" type="presParOf" srcId="{571A0C81-D246-7B42-B19F-B0F510B40D34}" destId="{CF7A13A7-6A6A-F244-AE1E-AC66ADCDB917}" srcOrd="1" destOrd="0" presId="urn:microsoft.com/office/officeart/2005/8/layout/vList2"/>
    <dgm:cxn modelId="{1034C076-3FFF-E645-A627-7358D9A17CB3}" type="presParOf" srcId="{571A0C81-D246-7B42-B19F-B0F510B40D34}" destId="{6D709836-B87B-4143-81B9-6FB820652E82}" srcOrd="2" destOrd="0" presId="urn:microsoft.com/office/officeart/2005/8/layout/vList2"/>
    <dgm:cxn modelId="{3FA4D596-811A-3D43-92F1-094B050EB252}" type="presParOf" srcId="{571A0C81-D246-7B42-B19F-B0F510B40D34}" destId="{D49EEDA2-44BA-9B44-A8C5-21538E8A6391}" srcOrd="3" destOrd="0" presId="urn:microsoft.com/office/officeart/2005/8/layout/vList2"/>
    <dgm:cxn modelId="{12799557-B9B5-8744-93B0-4A4E7DD54F02}" type="presParOf" srcId="{571A0C81-D246-7B42-B19F-B0F510B40D34}" destId="{D9D5E840-4890-3146-B7D0-876C6B6C291C}" srcOrd="4" destOrd="0" presId="urn:microsoft.com/office/officeart/2005/8/layout/vList2"/>
    <dgm:cxn modelId="{50D2D3C6-F83E-5D44-89C8-91A22EDA1B63}" type="presParOf" srcId="{571A0C81-D246-7B42-B19F-B0F510B40D34}" destId="{E60EE223-8BB2-914D-BA27-F79008E52284}" srcOrd="5" destOrd="0" presId="urn:microsoft.com/office/officeart/2005/8/layout/vList2"/>
    <dgm:cxn modelId="{3A117CB3-513A-CC43-B979-D3850190ACAA}" type="presParOf" srcId="{571A0C81-D246-7B42-B19F-B0F510B40D34}" destId="{7C39091C-94B5-2C42-8748-20DD97B503C1}" srcOrd="6" destOrd="0" presId="urn:microsoft.com/office/officeart/2005/8/layout/vList2"/>
    <dgm:cxn modelId="{615DCB47-F398-E841-AD93-3912322A5ED9}" type="presParOf" srcId="{571A0C81-D246-7B42-B19F-B0F510B40D34}" destId="{C3306138-C6C5-6A4E-8D8E-8A32687B8CC8}" srcOrd="7" destOrd="0" presId="urn:microsoft.com/office/officeart/2005/8/layout/vList2"/>
    <dgm:cxn modelId="{28969AD0-FCF7-7049-9210-D9C0F60D3C28}" type="presParOf" srcId="{571A0C81-D246-7B42-B19F-B0F510B40D34}" destId="{02ADCA6C-156E-E348-871B-DDE179C1121D}" srcOrd="8" destOrd="0" presId="urn:microsoft.com/office/officeart/2005/8/layout/vList2"/>
    <dgm:cxn modelId="{8D5DCD28-8C48-2346-993C-9A64E4D9ACDC}" type="presParOf" srcId="{571A0C81-D246-7B42-B19F-B0F510B40D34}" destId="{461D0DD2-6B5A-5C4A-B6A8-298FF952F13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22D2B-8138-344E-B532-632B723B5A77}">
      <dsp:nvSpPr>
        <dsp:cNvPr id="0" name=""/>
        <dsp:cNvSpPr/>
      </dsp:nvSpPr>
      <dsp:spPr>
        <a:xfrm>
          <a:off x="0" y="121304"/>
          <a:ext cx="5728344" cy="40774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Rental time</a:t>
          </a:r>
        </a:p>
      </dsp:txBody>
      <dsp:txXfrm>
        <a:off x="19904" y="141208"/>
        <a:ext cx="5688536" cy="367937"/>
      </dsp:txXfrm>
    </dsp:sp>
    <dsp:sp modelId="{CF7A13A7-6A6A-F244-AE1E-AC66ADCDB917}">
      <dsp:nvSpPr>
        <dsp:cNvPr id="0" name=""/>
        <dsp:cNvSpPr/>
      </dsp:nvSpPr>
      <dsp:spPr>
        <a:xfrm>
          <a:off x="0" y="529049"/>
          <a:ext cx="5728344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average rental time period is 5 days. This means that most people are renting and returning the videos in a normal amount of time and helps with profit by getting more videos out.</a:t>
          </a:r>
        </a:p>
      </dsp:txBody>
      <dsp:txXfrm>
        <a:off x="0" y="529049"/>
        <a:ext cx="5728344" cy="598230"/>
      </dsp:txXfrm>
    </dsp:sp>
    <dsp:sp modelId="{6D709836-B87B-4143-81B9-6FB820652E82}">
      <dsp:nvSpPr>
        <dsp:cNvPr id="0" name=""/>
        <dsp:cNvSpPr/>
      </dsp:nvSpPr>
      <dsp:spPr>
        <a:xfrm>
          <a:off x="0" y="1127279"/>
          <a:ext cx="5728344" cy="40774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 5 rented videos</a:t>
          </a:r>
        </a:p>
      </dsp:txBody>
      <dsp:txXfrm>
        <a:off x="19904" y="1147183"/>
        <a:ext cx="5688536" cy="367937"/>
      </dsp:txXfrm>
    </dsp:sp>
    <dsp:sp modelId="{D49EEDA2-44BA-9B44-A8C5-21538E8A6391}">
      <dsp:nvSpPr>
        <dsp:cNvPr id="0" name=""/>
        <dsp:cNvSpPr/>
      </dsp:nvSpPr>
      <dsp:spPr>
        <a:xfrm>
          <a:off x="0" y="1535024"/>
          <a:ext cx="5728344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top 5 rented videos sum the amount is $5,864. This accounts for 9% of the total sales from Rockbuster.</a:t>
          </a:r>
        </a:p>
      </dsp:txBody>
      <dsp:txXfrm>
        <a:off x="0" y="1535024"/>
        <a:ext cx="5728344" cy="413482"/>
      </dsp:txXfrm>
    </dsp:sp>
    <dsp:sp modelId="{D9D5E840-4890-3146-B7D0-876C6B6C291C}">
      <dsp:nvSpPr>
        <dsp:cNvPr id="0" name=""/>
        <dsp:cNvSpPr/>
      </dsp:nvSpPr>
      <dsp:spPr>
        <a:xfrm>
          <a:off x="0" y="1948507"/>
          <a:ext cx="5728344" cy="40774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least 5  rented videos </a:t>
          </a:r>
        </a:p>
      </dsp:txBody>
      <dsp:txXfrm>
        <a:off x="19904" y="1968411"/>
        <a:ext cx="5688536" cy="367937"/>
      </dsp:txXfrm>
    </dsp:sp>
    <dsp:sp modelId="{E60EE223-8BB2-914D-BA27-F79008E52284}">
      <dsp:nvSpPr>
        <dsp:cNvPr id="0" name=""/>
        <dsp:cNvSpPr/>
      </dsp:nvSpPr>
      <dsp:spPr>
        <a:xfrm>
          <a:off x="0" y="2356252"/>
          <a:ext cx="5728344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least 5 videos rented sum amount is $240. This accounts for 2% of total sales from Rockbuster. </a:t>
          </a:r>
        </a:p>
      </dsp:txBody>
      <dsp:txXfrm>
        <a:off x="0" y="2356252"/>
        <a:ext cx="5728344" cy="413482"/>
      </dsp:txXfrm>
    </dsp:sp>
    <dsp:sp modelId="{7C39091C-94B5-2C42-8748-20DD97B503C1}">
      <dsp:nvSpPr>
        <dsp:cNvPr id="0" name=""/>
        <dsp:cNvSpPr/>
      </dsp:nvSpPr>
      <dsp:spPr>
        <a:xfrm>
          <a:off x="0" y="2769735"/>
          <a:ext cx="5728344" cy="40774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Countries with Rockbuster rentals</a:t>
          </a:r>
        </a:p>
      </dsp:txBody>
      <dsp:txXfrm>
        <a:off x="19904" y="2789639"/>
        <a:ext cx="5688536" cy="367937"/>
      </dsp:txXfrm>
    </dsp:sp>
    <dsp:sp modelId="{C3306138-C6C5-6A4E-8D8E-8A32687B8CC8}">
      <dsp:nvSpPr>
        <dsp:cNvPr id="0" name=""/>
        <dsp:cNvSpPr/>
      </dsp:nvSpPr>
      <dsp:spPr>
        <a:xfrm>
          <a:off x="0" y="3177480"/>
          <a:ext cx="5728344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Rockbuster is located in 108 countries. There are 195 countries in the world meaning Rockbuster could up profits by getting into the other 87 countries</a:t>
          </a:r>
        </a:p>
      </dsp:txBody>
      <dsp:txXfrm>
        <a:off x="0" y="3177480"/>
        <a:ext cx="5728344" cy="598230"/>
      </dsp:txXfrm>
    </dsp:sp>
    <dsp:sp modelId="{02ADCA6C-156E-E348-871B-DDE179C1121D}">
      <dsp:nvSpPr>
        <dsp:cNvPr id="0" name=""/>
        <dsp:cNvSpPr/>
      </dsp:nvSpPr>
      <dsp:spPr>
        <a:xfrm>
          <a:off x="0" y="3775710"/>
          <a:ext cx="5728344" cy="40774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Countries with the most rented videos</a:t>
          </a:r>
        </a:p>
      </dsp:txBody>
      <dsp:txXfrm>
        <a:off x="19904" y="3795614"/>
        <a:ext cx="5688536" cy="367937"/>
      </dsp:txXfrm>
    </dsp:sp>
    <dsp:sp modelId="{461D0DD2-6B5A-5C4A-B6A8-298FF952F136}">
      <dsp:nvSpPr>
        <dsp:cNvPr id="0" name=""/>
        <dsp:cNvSpPr/>
      </dsp:nvSpPr>
      <dsp:spPr>
        <a:xfrm>
          <a:off x="0" y="4183455"/>
          <a:ext cx="5728344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8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The countries with the top amount of videos rented are also some of the countries with the largest population as well as the largest amount of disposable income. </a:t>
          </a:r>
        </a:p>
      </dsp:txBody>
      <dsp:txXfrm>
        <a:off x="0" y="4183455"/>
        <a:ext cx="5728344" cy="598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6/13/24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58418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6/13/24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75531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6/13/24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75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4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A8D24A4-5FEC-4062-8995-EB21925B3B40}" type="datetime1">
              <a:rPr lang="en-US" smtClean="0"/>
              <a:t>6/13/24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23245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8D24A4-5FEC-4062-8995-EB21925B3B40}" type="datetime1">
              <a:rPr lang="en-US" smtClean="0"/>
              <a:t>6/13/24</a:t>
            </a:fld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0071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katie.goyal/viz/kg3_10/Sheet3?publish=y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5D2C798-E9A2-34C8-B305-9194D9D33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3170" t="9091" r="5617" b="-1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5C60A186-1633-47C2-86CB-E65B83AC4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D2786-A6A5-8468-34FA-B0359492C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467" y="3251199"/>
            <a:ext cx="5706533" cy="1947929"/>
          </a:xfrm>
        </p:spPr>
        <p:txBody>
          <a:bodyPr>
            <a:normAutofit/>
          </a:bodyPr>
          <a:lstStyle/>
          <a:p>
            <a:r>
              <a:rPr lang="en-US" sz="4000"/>
              <a:t>Rockbuster Stealth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6ED13-A35A-BC19-329E-1A50FCD04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467" y="5196177"/>
            <a:ext cx="5706534" cy="417223"/>
          </a:xfrm>
        </p:spPr>
        <p:txBody>
          <a:bodyPr>
            <a:normAutofit/>
          </a:bodyPr>
          <a:lstStyle/>
          <a:p>
            <a:r>
              <a:rPr lang="en-US" dirty="0"/>
              <a:t>By. Katie Goyal</a:t>
            </a:r>
          </a:p>
        </p:txBody>
      </p:sp>
    </p:spTree>
    <p:extLst>
      <p:ext uri="{BB962C8B-B14F-4D97-AF65-F5344CB8AC3E}">
        <p14:creationId xmlns:p14="http://schemas.microsoft.com/office/powerpoint/2010/main" val="121354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49046-0CA2-0DAA-B0E2-971BC916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OVERVEIW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8008-631D-6542-CA97-7834AF4B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Rockbuster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is a video rental company with stores around the world. Due to the rise of video streaming platforms, in-store video rentals are becoming obsolete. The goal of this data analysis is to evaluate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Rockbuster's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current position and identify strategies to improve their market presence.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194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9BBB-00FC-D688-DF72-D6AC12D7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Key Questions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41286-591C-592A-9562-7EE25D7BED69}"/>
              </a:ext>
            </a:extLst>
          </p:cNvPr>
          <p:cNvSpPr txBox="1"/>
          <p:nvPr/>
        </p:nvSpPr>
        <p:spPr>
          <a:xfrm>
            <a:off x="818713" y="2413000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What movies contributed to the most and least revenue?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What countries are our customers located in?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Which country had the highest sales?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Do sales vary depending on location?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</p:txBody>
      </p:sp>
      <p:pic>
        <p:nvPicPr>
          <p:cNvPr id="14" name="Graphic 13" descr="Help">
            <a:extLst>
              <a:ext uri="{FF2B5EF4-FFF2-40B4-BE49-F238E27FC236}">
                <a16:creationId xmlns:a16="http://schemas.microsoft.com/office/drawing/2014/main" id="{5BF68A95-A697-773C-4502-B8CCFB88A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609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tock numbers on a digital display">
            <a:extLst>
              <a:ext uri="{FF2B5EF4-FFF2-40B4-BE49-F238E27FC236}">
                <a16:creationId xmlns:a16="http://schemas.microsoft.com/office/drawing/2014/main" id="{2D9F7E7E-861A-E8EA-9373-908F4A96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5893" r="12341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6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8BA8F-411A-FBDF-2525-2888BB83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/>
              <a:t>Key Data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E1A7-1F3B-E64B-4CA7-E5841178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Replacement cost Average = $20</a:t>
            </a:r>
          </a:p>
          <a:p>
            <a:r>
              <a:rPr lang="en-US" dirty="0"/>
              <a:t>Average rental duration = 5 Days </a:t>
            </a:r>
          </a:p>
          <a:p>
            <a:r>
              <a:rPr lang="en-US" dirty="0"/>
              <a:t>Average Rental rate = $3</a:t>
            </a:r>
          </a:p>
          <a:p>
            <a:r>
              <a:rPr lang="en-US" dirty="0"/>
              <a:t>Average Rating PG 13 </a:t>
            </a:r>
          </a:p>
          <a:p>
            <a:r>
              <a:rPr lang="en-US" dirty="0"/>
              <a:t>Customers = 599</a:t>
            </a:r>
          </a:p>
          <a:p>
            <a:r>
              <a:rPr lang="en-US" dirty="0"/>
              <a:t>Films= 1000</a:t>
            </a:r>
          </a:p>
          <a:p>
            <a:r>
              <a:rPr lang="en-US" dirty="0"/>
              <a:t>Total Revenue = $61,312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A02A-DA51-4823-5E86-102FA947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Which Countries are </a:t>
            </a:r>
            <a:r>
              <a:rPr lang="en-US" sz="3100" err="1"/>
              <a:t>Rockbuster’s</a:t>
            </a:r>
            <a:r>
              <a:rPr lang="en-US" sz="3100"/>
              <a:t> customers based 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9C5FC2-CB27-46D5-34C7-0DE4F6B3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graph shows the world map that has highlighted all the countries where </a:t>
            </a:r>
            <a:r>
              <a:rPr lang="en-US" sz="1600" dirty="0" err="1"/>
              <a:t>Rockbuster</a:t>
            </a:r>
            <a:r>
              <a:rPr lang="en-US" sz="1600" dirty="0"/>
              <a:t> is located in. </a:t>
            </a:r>
          </a:p>
          <a:p>
            <a:r>
              <a:rPr lang="en-US" sz="1600" dirty="0" err="1"/>
              <a:t>Rockbuster</a:t>
            </a:r>
            <a:r>
              <a:rPr lang="en-US" sz="1600" dirty="0"/>
              <a:t> is located in 108 countries</a:t>
            </a:r>
          </a:p>
        </p:txBody>
      </p:sp>
      <p:pic>
        <p:nvPicPr>
          <p:cNvPr id="4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63EF5866-5B24-E27B-61FE-33B3D965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287" y="2413000"/>
            <a:ext cx="558847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178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A032-613C-BAAC-2211-71545003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Which Country has the highest sales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2C6E79-E125-DA66-390B-8479F5E4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95" y="2412999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Graph shows the world map that includes the total of payments made in each country. </a:t>
            </a:r>
          </a:p>
          <a:p>
            <a:r>
              <a:rPr lang="en-US" sz="1600" dirty="0"/>
              <a:t>The top 5 countries include</a:t>
            </a:r>
          </a:p>
          <a:p>
            <a:pPr lvl="1"/>
            <a:r>
              <a:rPr lang="en-US" sz="1400" dirty="0"/>
              <a:t>India</a:t>
            </a:r>
          </a:p>
          <a:p>
            <a:pPr lvl="1"/>
            <a:r>
              <a:rPr lang="en-US" sz="1400" dirty="0"/>
              <a:t>China</a:t>
            </a:r>
          </a:p>
          <a:p>
            <a:pPr lvl="1"/>
            <a:r>
              <a:rPr lang="en-US" sz="1400" dirty="0"/>
              <a:t>United States</a:t>
            </a:r>
          </a:p>
          <a:p>
            <a:pPr lvl="1"/>
            <a:r>
              <a:rPr lang="en-US" sz="1400" dirty="0"/>
              <a:t>Mexico</a:t>
            </a:r>
          </a:p>
          <a:p>
            <a:pPr lvl="1"/>
            <a:r>
              <a:rPr lang="en-US" sz="1400" dirty="0"/>
              <a:t>Brazil</a:t>
            </a:r>
          </a:p>
        </p:txBody>
      </p:sp>
      <p:pic>
        <p:nvPicPr>
          <p:cNvPr id="11" name="Picture 10" descr="A map of the world with different colored countries/regions&#10;&#10;Description automatically generated">
            <a:extLst>
              <a:ext uri="{FF2B5EF4-FFF2-40B4-BE49-F238E27FC236}">
                <a16:creationId xmlns:a16="http://schemas.microsoft.com/office/drawing/2014/main" id="{613BC264-94BA-64BB-B90D-9AECEF5D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42" y="2533187"/>
            <a:ext cx="5885945" cy="33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A032-613C-BAAC-2211-71545003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Which Films have contributed to the most/least sales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062D83-C201-ED1A-E054-2C2B3032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45629"/>
            <a:ext cx="3835583" cy="363220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Top 5 films rented </a:t>
            </a:r>
          </a:p>
          <a:p>
            <a:pPr lvl="1"/>
            <a:r>
              <a:rPr lang="en-US" sz="1600" dirty="0"/>
              <a:t>Wife Turn</a:t>
            </a:r>
          </a:p>
          <a:p>
            <a:pPr lvl="1"/>
            <a:r>
              <a:rPr lang="en-US" sz="1600" dirty="0"/>
              <a:t>Story Side</a:t>
            </a:r>
          </a:p>
          <a:p>
            <a:pPr lvl="1"/>
            <a:r>
              <a:rPr lang="en-US" sz="1600" dirty="0" err="1"/>
              <a:t>Vinginina</a:t>
            </a:r>
            <a:r>
              <a:rPr lang="en-US" sz="1600" dirty="0"/>
              <a:t> Pluto</a:t>
            </a:r>
          </a:p>
          <a:p>
            <a:pPr lvl="1"/>
            <a:r>
              <a:rPr lang="en-US" sz="1600" dirty="0"/>
              <a:t>Suspect Quills</a:t>
            </a:r>
          </a:p>
          <a:p>
            <a:pPr lvl="1"/>
            <a:r>
              <a:rPr lang="en-US" sz="1600" dirty="0"/>
              <a:t>Sleuth Orient </a:t>
            </a:r>
          </a:p>
          <a:p>
            <a:endParaRPr lang="en-US" sz="1600" dirty="0"/>
          </a:p>
          <a:p>
            <a:r>
              <a:rPr lang="en-US" sz="1600" dirty="0"/>
              <a:t>Least 5 films rented </a:t>
            </a:r>
          </a:p>
          <a:p>
            <a:pPr lvl="1"/>
            <a:r>
              <a:rPr lang="en-US" sz="1400" dirty="0"/>
              <a:t>Youth Kick</a:t>
            </a:r>
          </a:p>
          <a:p>
            <a:pPr lvl="1"/>
            <a:r>
              <a:rPr lang="en-US" sz="1400" dirty="0"/>
              <a:t>Victory Academy </a:t>
            </a:r>
          </a:p>
          <a:p>
            <a:pPr lvl="1"/>
            <a:r>
              <a:rPr lang="en-US" sz="1400" dirty="0"/>
              <a:t>Treatment Jekyll</a:t>
            </a:r>
          </a:p>
          <a:p>
            <a:pPr lvl="1"/>
            <a:r>
              <a:rPr lang="en-US" sz="1400" dirty="0"/>
              <a:t>Secretary Rouge</a:t>
            </a:r>
          </a:p>
          <a:p>
            <a:pPr lvl="1"/>
            <a:r>
              <a:rPr lang="en-US" sz="1400" dirty="0"/>
              <a:t>Kramer Chocolate 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Content Placeholder 4" descr="A blue and white square pattern&#10;&#10;Description automatically generated">
            <a:extLst>
              <a:ext uri="{FF2B5EF4-FFF2-40B4-BE49-F238E27FC236}">
                <a16:creationId xmlns:a16="http://schemas.microsoft.com/office/drawing/2014/main" id="{78F6A622-C98C-277A-336D-CF77A034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709" y="2413000"/>
            <a:ext cx="587563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9787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E7DB-A991-4E11-D8CD-14ACBB9E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3400"/>
              <a:t>Understanding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80A5E8-D515-0348-A4A7-D8B605739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81775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123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5E4C-51F1-BA4B-69B9-ECB0973A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73E9-8B12-589F-614A-C9BEE7D2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rid of low-rented videos </a:t>
            </a:r>
          </a:p>
          <a:p>
            <a:r>
              <a:rPr lang="en-US" dirty="0"/>
              <a:t>Increase countries that </a:t>
            </a:r>
            <a:r>
              <a:rPr lang="en-US" dirty="0" err="1"/>
              <a:t>Rockbuster</a:t>
            </a:r>
            <a:r>
              <a:rPr lang="en-US" dirty="0"/>
              <a:t> is located in</a:t>
            </a:r>
          </a:p>
          <a:p>
            <a:r>
              <a:rPr lang="en-US" dirty="0"/>
              <a:t>Get new videos that are popular in renting countries </a:t>
            </a:r>
          </a:p>
          <a:p>
            <a:r>
              <a:rPr lang="en-US" dirty="0"/>
              <a:t>Do more research in why some countries are low-renting, not taking into account population but the overall percentage of people renting videos. </a:t>
            </a:r>
          </a:p>
          <a:p>
            <a:endParaRPr lang="en-US" dirty="0"/>
          </a:p>
          <a:p>
            <a:r>
              <a:rPr lang="en-US" dirty="0"/>
              <a:t>Tableau </a:t>
            </a:r>
            <a:r>
              <a:rPr lang="en-US" dirty="0">
                <a:hlinkClick r:id="rId2"/>
              </a:rPr>
              <a:t>https://public.tableau.com/app/profile/katie.goyal</a:t>
            </a:r>
            <a:r>
              <a:rPr lang="en-US">
                <a:hlinkClick r:id="rId2"/>
              </a:rPr>
              <a:t>/viz/kg3_10/Sheet3?publish=yes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2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296</TotalTime>
  <Words>464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Rockbuster Stealth </vt:lpstr>
      <vt:lpstr>OVERVEIW</vt:lpstr>
      <vt:lpstr>Key Questions </vt:lpstr>
      <vt:lpstr>Key Data </vt:lpstr>
      <vt:lpstr>Which Countries are Rockbuster’s customers based in</vt:lpstr>
      <vt:lpstr>Which Country has the highest sales </vt:lpstr>
      <vt:lpstr>Which Films have contributed to the most/least sales </vt:lpstr>
      <vt:lpstr>Understanding the Data</vt:lpstr>
      <vt:lpstr>Key 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Goyal</dc:creator>
  <cp:lastModifiedBy>Katie Goyal</cp:lastModifiedBy>
  <cp:revision>1</cp:revision>
  <dcterms:created xsi:type="dcterms:W3CDTF">2024-06-13T16:51:55Z</dcterms:created>
  <dcterms:modified xsi:type="dcterms:W3CDTF">2024-06-13T21:48:49Z</dcterms:modified>
</cp:coreProperties>
</file>