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8" r:id="rId7"/>
    <p:sldId id="277" r:id="rId8"/>
    <p:sldId id="279" r:id="rId9"/>
    <p:sldId id="281" r:id="rId10"/>
    <p:sldId id="283" r:id="rId11"/>
    <p:sldId id="284" r:id="rId12"/>
    <p:sldId id="280" r:id="rId13"/>
    <p:sldId id="285" r:id="rId14"/>
    <p:sldId id="287" r:id="rId15"/>
    <p:sldId id="288" r:id="rId16"/>
    <p:sldId id="286" r:id="rId17"/>
    <p:sldId id="273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9" autoAdjust="0"/>
    <p:restoredTop sz="94660"/>
  </p:normalViewPr>
  <p:slideViewPr>
    <p:cSldViewPr>
      <p:cViewPr varScale="1">
        <p:scale>
          <a:sx n="83" d="100"/>
          <a:sy n="83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A97E1-32FE-4249-92B7-DC4E869B386A}" type="datetimeFigureOut">
              <a:rPr lang="en-US"/>
              <a:t>8/11/2015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807B9-E84D-4D80-B530-AEE79AE79BB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23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69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69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69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69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69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69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69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69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9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4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69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69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69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69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69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69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69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69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76BF-F575-415E-B6D6-E0A84F7155A9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4DB4-5193-46C0-9C21-5C487F85044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76BF-F575-415E-B6D6-E0A84F7155A9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4DB4-5193-46C0-9C21-5C487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76BF-F575-415E-B6D6-E0A84F7155A9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4DB4-5193-46C0-9C21-5C487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76BF-F575-415E-B6D6-E0A84F7155A9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4DB4-5193-46C0-9C21-5C487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76BF-F575-415E-B6D6-E0A84F7155A9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4DB4-5193-46C0-9C21-5C487F85044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76BF-F575-415E-B6D6-E0A84F7155A9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4DB4-5193-46C0-9C21-5C487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76BF-F575-415E-B6D6-E0A84F7155A9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4DB4-5193-46C0-9C21-5C487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76BF-F575-415E-B6D6-E0A84F7155A9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4DB4-5193-46C0-9C21-5C487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76BF-F575-415E-B6D6-E0A84F7155A9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4DB4-5193-46C0-9C21-5C487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76BF-F575-415E-B6D6-E0A84F7155A9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4DB4-5193-46C0-9C21-5C487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76BF-F575-415E-B6D6-E0A84F7155A9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0F4DB4-5193-46C0-9C21-5C487F85044A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4576BF-F575-415E-B6D6-E0A84F7155A9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0F4DB4-5193-46C0-9C21-5C487F85044A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hylo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uisdva.github.io/Ordinal-models/" TargetMode="External"/><Relationship Id="rId4" Type="http://schemas.openxmlformats.org/officeDocument/2006/relationships/hyperlink" Target="https://www.zoology.ubc.ca/~schluter/R/phylogenetic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 Clinic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Session 13: Introduction to Phylogenetics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317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GB" dirty="0" smtClean="0"/>
              <a:t>Life history data for regressions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Mammalian data from Healy et al. 2014</a:t>
            </a:r>
            <a:endParaRPr lang="en-GB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68" r="4540" b="8178"/>
          <a:stretch/>
        </p:blipFill>
        <p:spPr bwMode="auto">
          <a:xfrm>
            <a:off x="1835696" y="4367557"/>
            <a:ext cx="5544616" cy="20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59400" r="36950" b="21483"/>
          <a:stretch/>
        </p:blipFill>
        <p:spPr bwMode="auto">
          <a:xfrm>
            <a:off x="179512" y="2554709"/>
            <a:ext cx="8856984" cy="152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32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861048"/>
            <a:ext cx="356057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GB" dirty="0" smtClean="0"/>
              <a:t>Linear regression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28550" r="45704" b="61092"/>
          <a:stretch/>
        </p:blipFill>
        <p:spPr bwMode="auto">
          <a:xfrm>
            <a:off x="467544" y="1751900"/>
            <a:ext cx="7662388" cy="8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52815" r="64580" b="9251"/>
          <a:stretch/>
        </p:blipFill>
        <p:spPr bwMode="auto">
          <a:xfrm>
            <a:off x="467544" y="2916821"/>
            <a:ext cx="4800070" cy="296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311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GB" dirty="0" smtClean="0"/>
              <a:t>Explore relationships</a:t>
            </a:r>
            <a:endParaRPr lang="en-GB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1"/>
          <a:stretch/>
        </p:blipFill>
        <p:spPr bwMode="auto">
          <a:xfrm>
            <a:off x="2627784" y="1700808"/>
            <a:ext cx="3888857" cy="266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45"/>
          <a:stretch/>
        </p:blipFill>
        <p:spPr bwMode="auto">
          <a:xfrm>
            <a:off x="4932040" y="3998176"/>
            <a:ext cx="4100441" cy="28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4"/>
          <a:stretch/>
        </p:blipFill>
        <p:spPr bwMode="auto">
          <a:xfrm>
            <a:off x="70926" y="4071785"/>
            <a:ext cx="4187952" cy="278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5259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GB" dirty="0" smtClean="0"/>
              <a:t>Control for phylogeny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429624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Accounts </a:t>
            </a:r>
            <a:r>
              <a:rPr lang="en-GB" dirty="0"/>
              <a:t>for </a:t>
            </a:r>
            <a:r>
              <a:rPr lang="en-GB" dirty="0" smtClean="0"/>
              <a:t>shared </a:t>
            </a:r>
            <a:r>
              <a:rPr lang="en-GB" dirty="0"/>
              <a:t>evolutionary history between species that might affect their lifespan independent of body size or other </a:t>
            </a:r>
            <a:r>
              <a:rPr lang="en-GB" dirty="0" smtClean="0"/>
              <a:t>variables</a:t>
            </a:r>
          </a:p>
          <a:p>
            <a:r>
              <a:rPr lang="en-GB" dirty="0"/>
              <a:t>Lambda </a:t>
            </a:r>
            <a:r>
              <a:rPr lang="en-GB" dirty="0" smtClean="0"/>
              <a:t>captures </a:t>
            </a:r>
            <a:r>
              <a:rPr lang="en-GB" dirty="0"/>
              <a:t>the strength of shared evolutionary history in your </a:t>
            </a:r>
            <a:r>
              <a:rPr lang="en-GB" dirty="0" smtClean="0"/>
              <a:t>model</a:t>
            </a:r>
          </a:p>
          <a:p>
            <a:pPr lvl="1"/>
            <a:r>
              <a:rPr lang="en-GB" dirty="0" smtClean="0"/>
              <a:t>Zero  = no </a:t>
            </a:r>
            <a:r>
              <a:rPr lang="en-GB" dirty="0"/>
              <a:t>phylogenetic signal (i.e. </a:t>
            </a:r>
            <a:r>
              <a:rPr lang="en-GB" dirty="0" smtClean="0"/>
              <a:t>pattern </a:t>
            </a:r>
            <a:r>
              <a:rPr lang="en-GB" dirty="0"/>
              <a:t>of lifespan </a:t>
            </a:r>
            <a:r>
              <a:rPr lang="en-GB" dirty="0" smtClean="0"/>
              <a:t>not to </a:t>
            </a:r>
            <a:r>
              <a:rPr lang="en-GB" dirty="0"/>
              <a:t>do with </a:t>
            </a:r>
            <a:r>
              <a:rPr lang="en-GB" dirty="0" smtClean="0"/>
              <a:t>evolutionary </a:t>
            </a:r>
            <a:r>
              <a:rPr lang="en-GB" dirty="0"/>
              <a:t>history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One = ALL variation </a:t>
            </a:r>
            <a:r>
              <a:rPr lang="en-GB" dirty="0"/>
              <a:t>in mammalian lifespan is </a:t>
            </a:r>
            <a:r>
              <a:rPr lang="en-GB" dirty="0" smtClean="0"/>
              <a:t>explained </a:t>
            </a:r>
            <a:r>
              <a:rPr lang="en-GB" dirty="0"/>
              <a:t>by shared common </a:t>
            </a:r>
            <a:r>
              <a:rPr lang="en-GB" dirty="0" smtClean="0"/>
              <a:t>ancestry</a:t>
            </a:r>
            <a:endParaRPr lang="en-GB" dirty="0"/>
          </a:p>
          <a:p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" t="24838" r="43398" b="51094"/>
          <a:stretch/>
        </p:blipFill>
        <p:spPr bwMode="auto">
          <a:xfrm>
            <a:off x="467544" y="4362305"/>
            <a:ext cx="8053753" cy="206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646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GB" dirty="0" smtClean="0"/>
              <a:t>Control for phylogeny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" t="41444" r="66230" b="5906"/>
          <a:stretch/>
        </p:blipFill>
        <p:spPr bwMode="auto">
          <a:xfrm>
            <a:off x="4716016" y="2886828"/>
            <a:ext cx="4325094" cy="385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52815" r="64580" b="9251"/>
          <a:stretch/>
        </p:blipFill>
        <p:spPr bwMode="auto">
          <a:xfrm>
            <a:off x="162469" y="1700808"/>
            <a:ext cx="4491920" cy="27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395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en-GB" dirty="0" smtClean="0"/>
              <a:t>Control for phylogeny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80" y="1988839"/>
            <a:ext cx="6437313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955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GB" dirty="0" smtClean="0"/>
              <a:t>Full models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845448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Healy </a:t>
            </a:r>
            <a:r>
              <a:rPr lang="en-GB" i="1" dirty="0"/>
              <a:t>et al. </a:t>
            </a:r>
            <a:r>
              <a:rPr lang="en-GB" dirty="0"/>
              <a:t>(</a:t>
            </a:r>
            <a:r>
              <a:rPr lang="en-GB" dirty="0" smtClean="0"/>
              <a:t>2014) then </a:t>
            </a:r>
            <a:r>
              <a:rPr lang="en-GB" dirty="0"/>
              <a:t>incorporate additional factors to account for foraging environment, </a:t>
            </a:r>
            <a:r>
              <a:rPr lang="en-GB" dirty="0" err="1"/>
              <a:t>fossoriality</a:t>
            </a:r>
            <a:r>
              <a:rPr lang="en-GB" dirty="0"/>
              <a:t> (burrowing) and activity </a:t>
            </a:r>
            <a:r>
              <a:rPr lang="en-GB" dirty="0" smtClean="0"/>
              <a:t>period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7"/>
          <a:stretch/>
        </p:blipFill>
        <p:spPr bwMode="auto">
          <a:xfrm>
            <a:off x="1619672" y="2708920"/>
            <a:ext cx="5748417" cy="38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31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GB" dirty="0" smtClean="0"/>
              <a:t>Further 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Exploring trees: </a:t>
            </a:r>
            <a:endParaRPr lang="en-GB" dirty="0" smtClean="0">
              <a:hlinkClick r:id="rId3"/>
            </a:endParaRPr>
          </a:p>
          <a:p>
            <a:pPr lvl="1"/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www.r-phylo.org</a:t>
            </a:r>
            <a:endParaRPr lang="en-GB" dirty="0" smtClean="0"/>
          </a:p>
          <a:p>
            <a:pPr lvl="1"/>
            <a:r>
              <a:rPr lang="en-GB" dirty="0">
                <a:hlinkClick r:id="rId4"/>
              </a:rPr>
              <a:t>https://www.zoology.ubc.ca/~schluter/R/phylogenetic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Alternative way to control for phylogeny:</a:t>
            </a:r>
          </a:p>
          <a:p>
            <a:pPr lvl="1"/>
            <a:r>
              <a:rPr lang="en-GB" dirty="0" smtClean="0">
                <a:hlinkClick r:id="rId5"/>
              </a:rPr>
              <a:t>http</a:t>
            </a:r>
            <a:r>
              <a:rPr lang="en-GB" dirty="0">
                <a:hlinkClick r:id="rId5"/>
              </a:rPr>
              <a:t>://luisdva.github.io/Ordinal-models</a:t>
            </a:r>
            <a:r>
              <a:rPr lang="en-GB" dirty="0" smtClean="0">
                <a:hlinkClick r:id="rId5"/>
              </a:rPr>
              <a:t>/</a:t>
            </a:r>
            <a:endParaRPr lang="en-GB" dirty="0" smtClean="0"/>
          </a:p>
          <a:p>
            <a:pPr lvl="1"/>
            <a:r>
              <a:rPr lang="en-GB" dirty="0" smtClean="0"/>
              <a:t>Bayesian phylogenetic mixed </a:t>
            </a:r>
            <a:r>
              <a:rPr lang="en-GB" dirty="0" smtClean="0"/>
              <a:t>models (BPMMs)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2789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 dirty="0" smtClean="0"/>
              <a:t>Main R packages for phylogenetic analysis include “caper” and “ape”</a:t>
            </a:r>
          </a:p>
          <a:p>
            <a:endParaRPr lang="en-US" dirty="0"/>
          </a:p>
          <a:p>
            <a:r>
              <a:rPr lang="en-US" dirty="0" err="1" smtClean="0"/>
              <a:t>Plot.phylo</a:t>
            </a:r>
            <a:r>
              <a:rPr lang="en-US" dirty="0" smtClean="0"/>
              <a:t>() is really useful for plotting phylogenies!</a:t>
            </a:r>
          </a:p>
          <a:p>
            <a:endParaRPr lang="en-US" dirty="0"/>
          </a:p>
          <a:p>
            <a:r>
              <a:rPr lang="en-US" dirty="0" smtClean="0"/>
              <a:t>In multi-species analysis, even simple regressions, phylogeny needs to be considered given the large effects it has on the </a:t>
            </a:r>
            <a:r>
              <a:rPr lang="en-US" dirty="0" smtClean="0"/>
              <a:t>relationships shown 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17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164984"/>
          </a:xfrm>
        </p:spPr>
        <p:txBody>
          <a:bodyPr vert="horz" anchor="t">
            <a:normAutofit/>
          </a:bodyPr>
          <a:lstStyle/>
          <a:p>
            <a:r>
              <a:rPr lang="en-US" dirty="0" smtClean="0"/>
              <a:t>Non-parametric tests</a:t>
            </a:r>
          </a:p>
          <a:p>
            <a:endParaRPr lang="en-US" dirty="0"/>
          </a:p>
          <a:p>
            <a:r>
              <a:rPr lang="en-US" dirty="0" smtClean="0"/>
              <a:t>Room G122 MBC - bring your own laptop</a:t>
            </a:r>
            <a:endParaRPr lang="en-US" dirty="0"/>
          </a:p>
        </p:txBody>
      </p:sp>
      <p:pic>
        <p:nvPicPr>
          <p:cNvPr id="1026" name="Picture 2" descr="http://image.slidesharecdn.com/parametricvsnonparametricstats-130615105642-phpapp01/95/distinguish-between-parametric-vs-nonparametric-test-4-638.jpg?cb=137129403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9" t="9882" r="3081" b="29232"/>
          <a:stretch/>
        </p:blipFill>
        <p:spPr bwMode="auto">
          <a:xfrm>
            <a:off x="1907704" y="3819428"/>
            <a:ext cx="5636871" cy="27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11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075240" cy="4389120"/>
          </a:xfrm>
        </p:spPr>
        <p:txBody>
          <a:bodyPr>
            <a:normAutofit/>
          </a:bodyPr>
          <a:lstStyle/>
          <a:p>
            <a:r>
              <a:rPr lang="en-GB" dirty="0" smtClean="0"/>
              <a:t>View and explore phylogenetic trees</a:t>
            </a:r>
          </a:p>
          <a:p>
            <a:endParaRPr lang="en-GB" dirty="0"/>
          </a:p>
          <a:p>
            <a:r>
              <a:rPr lang="en-GB" dirty="0" smtClean="0"/>
              <a:t>Controlling for phylogeny in regressions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Phylogenetic </a:t>
            </a:r>
            <a:r>
              <a:rPr lang="en-GB" dirty="0"/>
              <a:t>autocorrelation introduced by shared ancestry </a:t>
            </a:r>
            <a:r>
              <a:rPr lang="en-GB" dirty="0" smtClean="0"/>
              <a:t>and </a:t>
            </a:r>
            <a:r>
              <a:rPr lang="en-GB" dirty="0"/>
              <a:t>body </a:t>
            </a:r>
            <a:r>
              <a:rPr lang="en-GB" dirty="0" smtClean="0"/>
              <a:t>mass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Healy et al. (2014) </a:t>
            </a:r>
            <a:r>
              <a:rPr lang="en-GB" b="1" dirty="0"/>
              <a:t>Ecology and mode-of-life explain lifespan variation in birds and </a:t>
            </a:r>
            <a:r>
              <a:rPr lang="en-GB" b="1" dirty="0" smtClean="0"/>
              <a:t>mammals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62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GB" dirty="0" smtClean="0"/>
              <a:t>Reading in phylogenies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Many phylogenies available online</a:t>
            </a:r>
          </a:p>
          <a:p>
            <a:pPr lvl="1"/>
            <a:r>
              <a:rPr lang="en-GB" dirty="0" smtClean="0"/>
              <a:t>Mammal phylogeny</a:t>
            </a:r>
          </a:p>
          <a:p>
            <a:endParaRPr lang="en-GB" dirty="0"/>
          </a:p>
          <a:p>
            <a:r>
              <a:rPr lang="en-GB" dirty="0" smtClean="0"/>
              <a:t>For Nexus files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For </a:t>
            </a:r>
            <a:r>
              <a:rPr lang="en-GB" dirty="0" err="1"/>
              <a:t>N</a:t>
            </a:r>
            <a:r>
              <a:rPr lang="en-GB" dirty="0" err="1" smtClean="0"/>
              <a:t>ewick</a:t>
            </a:r>
            <a:r>
              <a:rPr lang="en-GB" dirty="0" smtClean="0"/>
              <a:t> files (.</a:t>
            </a:r>
            <a:r>
              <a:rPr lang="en-GB" dirty="0" err="1" smtClean="0"/>
              <a:t>tre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read.tree</a:t>
            </a:r>
            <a:r>
              <a:rPr lang="en-GB" dirty="0" smtClean="0"/>
              <a:t>()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2" t="17111" r="75415" b="78595"/>
          <a:stretch/>
        </p:blipFill>
        <p:spPr bwMode="auto">
          <a:xfrm>
            <a:off x="1235034" y="4124928"/>
            <a:ext cx="5882370" cy="69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52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GB" dirty="0" smtClean="0"/>
              <a:t>Phylogenetic tree properties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" t="20445" r="75743" b="65148"/>
          <a:stretch/>
        </p:blipFill>
        <p:spPr bwMode="auto">
          <a:xfrm>
            <a:off x="539552" y="2276872"/>
            <a:ext cx="4320480" cy="172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92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9" t="7768" r="12443" b="8601"/>
          <a:stretch/>
        </p:blipFill>
        <p:spPr bwMode="auto">
          <a:xfrm>
            <a:off x="5451676" y="3304572"/>
            <a:ext cx="3692324" cy="35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GB" dirty="0" smtClean="0"/>
              <a:t>Plotting phylogenetic trees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use (plot) but </a:t>
            </a:r>
            <a:r>
              <a:rPr lang="en-GB" dirty="0" err="1" smtClean="0"/>
              <a:t>plot.phylo</a:t>
            </a:r>
            <a:r>
              <a:rPr lang="en-GB" dirty="0" smtClean="0"/>
              <a:t>() provides more options for changing parameters </a:t>
            </a:r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" t="21008" r="51313" b="58628"/>
          <a:stretch/>
        </p:blipFill>
        <p:spPr bwMode="auto">
          <a:xfrm>
            <a:off x="467544" y="2978647"/>
            <a:ext cx="6408712" cy="164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95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GB" dirty="0" smtClean="0"/>
              <a:t>Change root of phylogeny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3" t="18402" r="51959" b="72347"/>
          <a:stretch/>
        </p:blipFill>
        <p:spPr bwMode="auto">
          <a:xfrm>
            <a:off x="395536" y="1916832"/>
            <a:ext cx="6697684" cy="79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1" t="7764" r="12533" b="12083"/>
          <a:stretch/>
        </p:blipFill>
        <p:spPr bwMode="auto">
          <a:xfrm>
            <a:off x="3347864" y="2471195"/>
            <a:ext cx="5463250" cy="438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20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GB" dirty="0" smtClean="0"/>
              <a:t>Compute branch lengths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“</a:t>
            </a:r>
            <a:r>
              <a:rPr lang="en-GB" dirty="0" err="1" smtClean="0"/>
              <a:t>Grafen's</a:t>
            </a:r>
            <a:r>
              <a:rPr lang="en-GB" dirty="0" smtClean="0"/>
              <a:t> </a:t>
            </a:r>
            <a:r>
              <a:rPr lang="en-GB" dirty="0"/>
              <a:t>(1989) computation of branch lengths: each node is given a ‘height’, namely the number of leaves of the subtree minus one, 0 for leaves.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Each </a:t>
            </a:r>
            <a:r>
              <a:rPr lang="en-GB" dirty="0"/>
              <a:t>height is scaled so that root height is 1, and then raised at power 'rho' (&gt; 0).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Branch </a:t>
            </a:r>
            <a:r>
              <a:rPr lang="en-GB" dirty="0"/>
              <a:t>lengths are then computed as the difference between height of lower node and height of upper node</a:t>
            </a:r>
            <a:r>
              <a:rPr lang="en-GB" dirty="0" smtClean="0"/>
              <a:t>.”</a:t>
            </a: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3" t="26574" r="51959" b="65839"/>
          <a:stretch/>
        </p:blipFill>
        <p:spPr bwMode="auto">
          <a:xfrm>
            <a:off x="539552" y="2204864"/>
            <a:ext cx="741481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9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GB" dirty="0" smtClean="0"/>
              <a:t>Drop species from phylogenies</a:t>
            </a: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" t="33759" r="52415" b="58121"/>
          <a:stretch/>
        </p:blipFill>
        <p:spPr bwMode="auto">
          <a:xfrm>
            <a:off x="467544" y="2060848"/>
            <a:ext cx="6697684" cy="696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7" t="9121" r="18080" b="13115"/>
          <a:stretch/>
        </p:blipFill>
        <p:spPr bwMode="auto">
          <a:xfrm>
            <a:off x="3835530" y="2657403"/>
            <a:ext cx="4852580" cy="393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00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GB" dirty="0" smtClean="0"/>
              <a:t>Phylogenetic distances</a:t>
            </a: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3" t="42101" r="51959" b="52817"/>
          <a:stretch/>
        </p:blipFill>
        <p:spPr bwMode="auto">
          <a:xfrm>
            <a:off x="467544" y="2060848"/>
            <a:ext cx="6697684" cy="435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3" t="47097" r="51959" b="45442"/>
          <a:stretch/>
        </p:blipFill>
        <p:spPr bwMode="auto">
          <a:xfrm>
            <a:off x="467544" y="4589585"/>
            <a:ext cx="6697684" cy="63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67544" y="3078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Branching times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624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165</TotalTime>
  <Words>398</Words>
  <Application>Microsoft Office PowerPoint</Application>
  <PresentationFormat>On-screen Show (4:3)</PresentationFormat>
  <Paragraphs>88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R Clinic</vt:lpstr>
      <vt:lpstr>Overview</vt:lpstr>
      <vt:lpstr>Reading in phylogenies</vt:lpstr>
      <vt:lpstr>Phylogenetic tree properties</vt:lpstr>
      <vt:lpstr>Plotting phylogenetic trees</vt:lpstr>
      <vt:lpstr>Change root of phylogeny</vt:lpstr>
      <vt:lpstr>Compute branch lengths</vt:lpstr>
      <vt:lpstr>Drop species from phylogenies</vt:lpstr>
      <vt:lpstr>Phylogenetic distances</vt:lpstr>
      <vt:lpstr>Life history data for regressions</vt:lpstr>
      <vt:lpstr>Linear regression</vt:lpstr>
      <vt:lpstr>Explore relationships</vt:lpstr>
      <vt:lpstr>Control for phylogeny</vt:lpstr>
      <vt:lpstr>Control for phylogeny</vt:lpstr>
      <vt:lpstr>Control for phylogeny</vt:lpstr>
      <vt:lpstr>Full models</vt:lpstr>
      <vt:lpstr>Further information</vt:lpstr>
      <vt:lpstr>Summary</vt:lpstr>
      <vt:lpstr>Next week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Clinic</dc:title>
  <dc:creator>Hannah</dc:creator>
  <cp:lastModifiedBy>Katie</cp:lastModifiedBy>
  <cp:revision>45</cp:revision>
  <dcterms:created xsi:type="dcterms:W3CDTF">2015-07-31T14:53:04Z</dcterms:created>
  <dcterms:modified xsi:type="dcterms:W3CDTF">2015-08-11T09:29:26Z</dcterms:modified>
</cp:coreProperties>
</file>