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4" r:id="rId2"/>
    <p:sldId id="282" r:id="rId3"/>
    <p:sldId id="268" r:id="rId4"/>
    <p:sldId id="266" r:id="rId5"/>
    <p:sldId id="267" r:id="rId6"/>
    <p:sldId id="269" r:id="rId7"/>
    <p:sldId id="272" r:id="rId8"/>
    <p:sldId id="273" r:id="rId9"/>
    <p:sldId id="274" r:id="rId10"/>
    <p:sldId id="270" r:id="rId11"/>
    <p:sldId id="275" r:id="rId12"/>
    <p:sldId id="271" r:id="rId13"/>
    <p:sldId id="276" r:id="rId14"/>
    <p:sldId id="277" r:id="rId15"/>
    <p:sldId id="278" r:id="rId16"/>
    <p:sldId id="280" r:id="rId17"/>
    <p:sldId id="281" r:id="rId18"/>
    <p:sldId id="279" r:id="rId19"/>
    <p:sldId id="284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F7129-BDA6-48E0-AE9D-B1674CEBA551}" type="datetimeFigureOut">
              <a:rPr lang="en-GB" smtClean="0"/>
              <a:t>18/08/2015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484E9-DCC6-4E10-ADCE-592BC672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3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ga-IE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8/18/2015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8/18/2015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8/18/2015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8/18/2015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8/18/2015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8/18/2015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8/18/2015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8/18/2015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8/18/2015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8/18/2015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8/18/2015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ga-IE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ga-IE" smtClean="0"/>
              <a:t>Click to edit Master text styles</a:t>
            </a:r>
          </a:p>
          <a:p>
            <a:pPr lvl="1" eaLnBrk="1" latinLnBrk="0" hangingPunct="1"/>
            <a:r>
              <a:rPr kumimoji="0" lang="ga-IE" smtClean="0"/>
              <a:t>Second level</a:t>
            </a:r>
          </a:p>
          <a:p>
            <a:pPr lvl="2" eaLnBrk="1" latinLnBrk="0" hangingPunct="1"/>
            <a:r>
              <a:rPr kumimoji="0" lang="ga-IE" smtClean="0"/>
              <a:t>Third level</a:t>
            </a:r>
          </a:p>
          <a:p>
            <a:pPr lvl="3" eaLnBrk="1" latinLnBrk="0" hangingPunct="1"/>
            <a:r>
              <a:rPr kumimoji="0" lang="ga-IE" smtClean="0"/>
              <a:t>Fourth level</a:t>
            </a:r>
          </a:p>
          <a:p>
            <a:pPr lvl="4" eaLnBrk="1" latinLnBrk="0" hangingPunct="1"/>
            <a:r>
              <a:rPr kumimoji="0" lang="ga-I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8B4805-A348-5545-8650-D6EEEF754B3D}" type="datetimeFigureOut">
              <a:rPr lang="en-US" smtClean="0"/>
              <a:t>8/18/2015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 14:</a:t>
            </a:r>
          </a:p>
          <a:p>
            <a:r>
              <a:rPr lang="en-GB" dirty="0" smtClean="0"/>
              <a:t>Non-parametric statistics in 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2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565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Wilcoxon </a:t>
            </a:r>
            <a:r>
              <a:rPr lang="en-GB" dirty="0" smtClean="0"/>
              <a:t>Rank Sum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4862"/>
            <a:ext cx="8229600" cy="4389120"/>
          </a:xfrm>
        </p:spPr>
        <p:txBody>
          <a:bodyPr/>
          <a:lstStyle/>
          <a:p>
            <a:r>
              <a:rPr lang="en-GB" dirty="0" smtClean="0"/>
              <a:t>Non parametric version of the independent samples </a:t>
            </a:r>
            <a:r>
              <a:rPr lang="en-GB" dirty="0" smtClean="0"/>
              <a:t>t-test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Examines the difference in the medians between two independent populations</a:t>
            </a:r>
          </a:p>
          <a:p>
            <a:endParaRPr lang="en-GB" dirty="0" smtClean="0"/>
          </a:p>
          <a:p>
            <a:r>
              <a:rPr lang="en-GB" dirty="0" smtClean="0"/>
              <a:t>Continuous dependent variable and categorical independent variable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2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98" y="706581"/>
            <a:ext cx="8229600" cy="877270"/>
          </a:xfrm>
        </p:spPr>
        <p:txBody>
          <a:bodyPr/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387"/>
            <a:ext cx="8229600" cy="1897796"/>
          </a:xfrm>
        </p:spPr>
        <p:txBody>
          <a:bodyPr>
            <a:normAutofit lnSpcReduction="10000"/>
          </a:bodyPr>
          <a:lstStyle/>
          <a:p>
            <a:r>
              <a:rPr lang="en-GB" i="1" dirty="0" smtClean="0"/>
              <a:t>Is there a difference in grunt rate between male and female pigs?</a:t>
            </a:r>
          </a:p>
          <a:p>
            <a:endParaRPr lang="en-GB" sz="1200" i="1" dirty="0"/>
          </a:p>
          <a:p>
            <a:r>
              <a:rPr lang="en-GB" dirty="0" smtClean="0"/>
              <a:t>Use boxplot to look at the medians and check for outliers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2" y="3341265"/>
            <a:ext cx="4084059" cy="3230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854"/>
            <a:ext cx="8229600" cy="918833"/>
          </a:xfrm>
        </p:spPr>
        <p:txBody>
          <a:bodyPr/>
          <a:lstStyle/>
          <a:p>
            <a:r>
              <a:rPr lang="en-GB" dirty="0" smtClean="0"/>
              <a:t>Run Wilcoxon </a:t>
            </a:r>
            <a:r>
              <a:rPr lang="en-GB" dirty="0" smtClean="0"/>
              <a:t>rank sum </a:t>
            </a:r>
            <a:r>
              <a:rPr lang="en-GB" dirty="0" smtClean="0"/>
              <a:t>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Wilcoxon rank sum code: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Output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8" y="2595995"/>
            <a:ext cx="8664719" cy="701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7" y="3930217"/>
            <a:ext cx="8317203" cy="2723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51709" y="4807527"/>
            <a:ext cx="234141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9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688"/>
            <a:ext cx="8229600" cy="1143000"/>
          </a:xfrm>
        </p:spPr>
        <p:txBody>
          <a:bodyPr/>
          <a:lstStyle/>
          <a:p>
            <a:r>
              <a:rPr lang="en-GB" dirty="0" smtClean="0"/>
              <a:t>Wilcoxon matched pairs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4" y="1935480"/>
            <a:ext cx="8534401" cy="438912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Nonparametric equivalent of paired samples t-test</a:t>
            </a:r>
          </a:p>
          <a:p>
            <a:endParaRPr lang="en-GB" dirty="0" smtClean="0"/>
          </a:p>
          <a:p>
            <a:r>
              <a:rPr lang="en-GB" dirty="0" smtClean="0"/>
              <a:t>Use when have repeated observations of same subject</a:t>
            </a:r>
          </a:p>
          <a:p>
            <a:endParaRPr lang="en-GB" dirty="0"/>
          </a:p>
          <a:p>
            <a:r>
              <a:rPr lang="en-GB" dirty="0" smtClean="0"/>
              <a:t>Use </a:t>
            </a:r>
            <a:r>
              <a:rPr lang="en-GB" i="1" dirty="0" err="1" smtClean="0"/>
              <a:t>immer</a:t>
            </a:r>
            <a:r>
              <a:rPr lang="en-GB" dirty="0" smtClean="0"/>
              <a:t> dataset in MASS package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688"/>
            <a:ext cx="8229600" cy="1143000"/>
          </a:xfrm>
        </p:spPr>
        <p:txBody>
          <a:bodyPr/>
          <a:lstStyle/>
          <a:p>
            <a:r>
              <a:rPr lang="en-GB" dirty="0" smtClean="0"/>
              <a:t>Wilcoxon matched pairs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14945"/>
            <a:ext cx="8520545" cy="4509655"/>
          </a:xfrm>
        </p:spPr>
        <p:txBody>
          <a:bodyPr/>
          <a:lstStyle/>
          <a:p>
            <a:r>
              <a:rPr lang="en-GB" i="1" dirty="0"/>
              <a:t>Compare barley yields between year 1 (Y1) and year 2 (Y2</a:t>
            </a:r>
            <a:r>
              <a:rPr lang="en-GB" i="1" dirty="0" smtClean="0"/>
              <a:t>)</a:t>
            </a:r>
          </a:p>
          <a:p>
            <a:r>
              <a:rPr lang="en-GB" dirty="0" smtClean="0"/>
              <a:t>Test code: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Output: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2" y="2861105"/>
            <a:ext cx="5969808" cy="4569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52109" y="2912841"/>
            <a:ext cx="1676400" cy="353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" y="4233862"/>
            <a:ext cx="7983118" cy="2090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83" y="5387542"/>
            <a:ext cx="2587819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7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706"/>
            <a:ext cx="8229600" cy="1143000"/>
          </a:xfrm>
        </p:spPr>
        <p:txBody>
          <a:bodyPr/>
          <a:lstStyle/>
          <a:p>
            <a:r>
              <a:rPr lang="en-GB" dirty="0" err="1" smtClean="0"/>
              <a:t>Kruskal</a:t>
            </a:r>
            <a:r>
              <a:rPr lang="en-GB" dirty="0" smtClean="0"/>
              <a:t>-Wallis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20884"/>
          </a:xfrm>
        </p:spPr>
        <p:txBody>
          <a:bodyPr/>
          <a:lstStyle/>
          <a:p>
            <a:r>
              <a:rPr lang="en-GB" dirty="0" smtClean="0"/>
              <a:t>Non-parametric version of the One way ANOVA</a:t>
            </a:r>
          </a:p>
          <a:p>
            <a:endParaRPr lang="en-GB" sz="1400" dirty="0"/>
          </a:p>
          <a:p>
            <a:r>
              <a:rPr lang="en-GB" dirty="0" smtClean="0"/>
              <a:t>Use when want to compare differences in medians between 3 or more groups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26" y="3914785"/>
            <a:ext cx="5601855" cy="26182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1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551688"/>
            <a:ext cx="8229600" cy="1143000"/>
          </a:xfrm>
        </p:spPr>
        <p:txBody>
          <a:bodyPr/>
          <a:lstStyle/>
          <a:p>
            <a:r>
              <a:rPr lang="en-GB" dirty="0" smtClean="0"/>
              <a:t>Run </a:t>
            </a:r>
            <a:r>
              <a:rPr lang="en-GB" dirty="0" err="1" smtClean="0"/>
              <a:t>Kruskal</a:t>
            </a:r>
            <a:r>
              <a:rPr lang="en-GB" dirty="0" smtClean="0"/>
              <a:t>-Wallis in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using “mpg” dataset in R</a:t>
            </a:r>
          </a:p>
          <a:p>
            <a:endParaRPr lang="en-GB" dirty="0"/>
          </a:p>
          <a:p>
            <a:r>
              <a:rPr lang="en-GB" i="1" dirty="0" smtClean="0"/>
              <a:t>Is there a difference in mpg between cars with different drives (e.g. rear wheel, 4 wheel )?</a:t>
            </a:r>
          </a:p>
          <a:p>
            <a:endParaRPr lang="en-GB" i="1" dirty="0"/>
          </a:p>
          <a:p>
            <a:r>
              <a:rPr lang="en-GB" dirty="0" smtClean="0"/>
              <a:t>Code for the test:</a:t>
            </a:r>
          </a:p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96" y="4837403"/>
            <a:ext cx="5619750" cy="586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5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125"/>
            <a:ext cx="8229600" cy="1143000"/>
          </a:xfrm>
        </p:spPr>
        <p:txBody>
          <a:bodyPr/>
          <a:lstStyle/>
          <a:p>
            <a:r>
              <a:rPr lang="en-GB" dirty="0" err="1" smtClean="0"/>
              <a:t>Kruskal</a:t>
            </a:r>
            <a:r>
              <a:rPr lang="en-GB" dirty="0" smtClean="0"/>
              <a:t>-Wallis output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Post-hoc tests to find where difference is: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Output: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3" y="1770279"/>
            <a:ext cx="8710715" cy="1402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43" y="3864481"/>
            <a:ext cx="5490730" cy="4235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19" y="4605770"/>
            <a:ext cx="6135399" cy="191998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125"/>
            <a:ext cx="8229600" cy="1143000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non-parametric  when:</a:t>
            </a:r>
          </a:p>
          <a:p>
            <a:pPr lvl="1"/>
            <a:r>
              <a:rPr lang="en-GB" dirty="0" smtClean="0"/>
              <a:t>Ordinal data</a:t>
            </a:r>
          </a:p>
          <a:p>
            <a:pPr lvl="1"/>
            <a:r>
              <a:rPr lang="en-GB" dirty="0" smtClean="0"/>
              <a:t>Data doesn’t meet assumptions of parametric tests: normal distribution and homogeneity of variance</a:t>
            </a:r>
          </a:p>
          <a:p>
            <a:pPr lvl="1"/>
            <a:endParaRPr lang="en-GB" dirty="0"/>
          </a:p>
          <a:p>
            <a:pPr lvl="0">
              <a:buClr>
                <a:srgbClr val="0BD0D9"/>
              </a:buClr>
            </a:pPr>
            <a:r>
              <a:rPr lang="en-GB" dirty="0" smtClean="0">
                <a:solidFill>
                  <a:prstClr val="black"/>
                </a:solidFill>
              </a:rPr>
              <a:t>Nonparametric tests are less powerful than parametric</a:t>
            </a:r>
          </a:p>
          <a:p>
            <a:pPr lvl="0">
              <a:buClr>
                <a:srgbClr val="0BD0D9"/>
              </a:buClr>
            </a:pPr>
            <a:endParaRPr lang="en-GB" dirty="0" smtClean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r>
              <a:rPr lang="en-GB" dirty="0" smtClean="0">
                <a:solidFill>
                  <a:prstClr val="black"/>
                </a:solidFill>
              </a:rPr>
              <a:t>Tests all in R base package</a:t>
            </a:r>
            <a:endParaRPr lang="en-GB" dirty="0">
              <a:solidFill>
                <a:prstClr val="black"/>
              </a:solidFill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6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05" y="1022495"/>
            <a:ext cx="7253602" cy="544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2397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Violating parametric 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Non normal distributions: </a:t>
            </a:r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Unequal variances:</a:t>
            </a:r>
          </a:p>
          <a:p>
            <a:endParaRPr lang="en-GB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83368"/>
            <a:ext cx="3863066" cy="347155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09" y="2883368"/>
            <a:ext cx="3669722" cy="347155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6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688"/>
            <a:ext cx="4490581" cy="1816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Model selection and averaging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Teaching Room 1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"/>
          <a:stretch/>
        </p:blipFill>
        <p:spPr>
          <a:xfrm>
            <a:off x="5142325" y="1316277"/>
            <a:ext cx="3211361" cy="50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413"/>
            <a:ext cx="8229600" cy="1143000"/>
          </a:xfrm>
        </p:spPr>
        <p:txBody>
          <a:bodyPr/>
          <a:lstStyle/>
          <a:p>
            <a:r>
              <a:rPr lang="en-GB" dirty="0" smtClean="0"/>
              <a:t>Non-parametric to the rescue!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Non-parametric tests make less assumptions about the distribution of the data</a:t>
            </a:r>
          </a:p>
          <a:p>
            <a:endParaRPr lang="en-GB" dirty="0" smtClean="0"/>
          </a:p>
          <a:p>
            <a:r>
              <a:rPr lang="en-GB" dirty="0" smtClean="0"/>
              <a:t>Based on principle of ranking</a:t>
            </a:r>
          </a:p>
          <a:p>
            <a:endParaRPr lang="en-GB" dirty="0" smtClean="0"/>
          </a:p>
          <a:p>
            <a:r>
              <a:rPr lang="en-GB" dirty="0" smtClean="0"/>
              <a:t>Analysis is carried out on ranks rather than the raw data</a:t>
            </a:r>
          </a:p>
          <a:p>
            <a:endParaRPr lang="en-GB" dirty="0" smtClean="0"/>
          </a:p>
          <a:p>
            <a:r>
              <a:rPr lang="en-GB" dirty="0" smtClean="0"/>
              <a:t>Used with ordinal data and interval/ratio data that doesn’t meet parametric assumptions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4" y="941032"/>
            <a:ext cx="8925394" cy="58415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8069"/>
            <a:ext cx="8229600" cy="79064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When to use non-parametric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8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415"/>
            <a:ext cx="8229600" cy="1143000"/>
          </a:xfrm>
        </p:spPr>
        <p:txBody>
          <a:bodyPr/>
          <a:lstStyle/>
          <a:p>
            <a:r>
              <a:rPr lang="en-GB" dirty="0" smtClean="0"/>
              <a:t>Spearman correlation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750814"/>
            <a:ext cx="8049491" cy="2392561"/>
          </a:xfrm>
        </p:spPr>
        <p:txBody>
          <a:bodyPr>
            <a:normAutofit/>
          </a:bodyPr>
          <a:lstStyle/>
          <a:p>
            <a:r>
              <a:rPr lang="en-GB" dirty="0" smtClean="0"/>
              <a:t>Non-parametric version of the Pearson product moment </a:t>
            </a:r>
            <a:r>
              <a:rPr lang="en-GB" dirty="0" smtClean="0"/>
              <a:t>correlation</a:t>
            </a:r>
          </a:p>
          <a:p>
            <a:endParaRPr lang="en-GB" dirty="0"/>
          </a:p>
          <a:p>
            <a:r>
              <a:rPr lang="en-GB" dirty="0" smtClean="0"/>
              <a:t>Spearman’s rho (</a:t>
            </a:r>
            <a:r>
              <a:rPr lang="en-GB" dirty="0" err="1" smtClean="0"/>
              <a:t>r</a:t>
            </a:r>
            <a:r>
              <a:rPr lang="en-GB" baseline="-25000" dirty="0" err="1" smtClean="0"/>
              <a:t>s</a:t>
            </a:r>
            <a:r>
              <a:rPr lang="en-GB" dirty="0" smtClean="0"/>
              <a:t>) </a:t>
            </a:r>
            <a:r>
              <a:rPr lang="en-GB" dirty="0" smtClean="0"/>
              <a:t>= measure of </a:t>
            </a:r>
            <a:r>
              <a:rPr lang="en-GB" dirty="0" smtClean="0"/>
              <a:t>the strength of association between two ranked variables</a:t>
            </a:r>
            <a:endParaRPr lang="en-GB" baseline="-250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221" y="4143375"/>
            <a:ext cx="3667125" cy="253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4247046"/>
            <a:ext cx="45165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GB" sz="2600" dirty="0"/>
              <a:t>Both variables must be continuous i.e. must be measured on ordinal, interval or ratio scales</a:t>
            </a:r>
          </a:p>
        </p:txBody>
      </p:sp>
    </p:spTree>
    <p:extLst>
      <p:ext uri="{BB962C8B-B14F-4D97-AF65-F5344CB8AC3E}">
        <p14:creationId xmlns:p14="http://schemas.microsoft.com/office/powerpoint/2010/main" val="28409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2"/>
            <a:ext cx="8229600" cy="1143000"/>
          </a:xfrm>
        </p:spPr>
        <p:txBody>
          <a:bodyPr/>
          <a:lstStyle/>
          <a:p>
            <a:r>
              <a:rPr lang="en-GB" dirty="0" smtClean="0"/>
              <a:t>Spearman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080"/>
            <a:ext cx="8229600" cy="4389120"/>
          </a:xfrm>
        </p:spPr>
        <p:txBody>
          <a:bodyPr/>
          <a:lstStyle/>
          <a:p>
            <a:r>
              <a:rPr lang="en-GB" dirty="0" smtClean="0"/>
              <a:t>Example using pig vocalisation data</a:t>
            </a:r>
          </a:p>
          <a:p>
            <a:endParaRPr lang="en-GB" dirty="0" smtClean="0"/>
          </a:p>
          <a:p>
            <a:r>
              <a:rPr lang="en-GB" dirty="0" smtClean="0"/>
              <a:t>Recorded grunt rate in two different tests</a:t>
            </a:r>
          </a:p>
          <a:p>
            <a:endParaRPr lang="en-GB" dirty="0"/>
          </a:p>
          <a:p>
            <a:r>
              <a:rPr lang="en-GB" i="1" dirty="0" smtClean="0"/>
              <a:t>Is grunt rate in one test related to grunt rate in the other test?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02" y="4319588"/>
            <a:ext cx="3088698" cy="231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14" y="882085"/>
            <a:ext cx="8229600" cy="5837369"/>
          </a:xfrm>
        </p:spPr>
        <p:txBody>
          <a:bodyPr/>
          <a:lstStyle/>
          <a:p>
            <a:r>
              <a:rPr lang="en-GB" dirty="0" smtClean="0"/>
              <a:t>Plot histograms to see distribution of each variable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Neither variable is normally distributed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5" y="1536915"/>
            <a:ext cx="3529199" cy="7777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13" y="2569869"/>
            <a:ext cx="7847157" cy="33321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1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688"/>
            <a:ext cx="8229600" cy="1143000"/>
          </a:xfrm>
        </p:spPr>
        <p:txBody>
          <a:bodyPr/>
          <a:lstStyle/>
          <a:p>
            <a:r>
              <a:rPr lang="en-GB" dirty="0" smtClean="0"/>
              <a:t>Run Spearman 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is in base package</a:t>
            </a:r>
          </a:p>
          <a:p>
            <a:endParaRPr lang="en-GB" sz="2400" dirty="0"/>
          </a:p>
          <a:p>
            <a:r>
              <a:rPr lang="en-GB" dirty="0" smtClean="0"/>
              <a:t>Use “</a:t>
            </a:r>
            <a:r>
              <a:rPr lang="en-GB" dirty="0" err="1" smtClean="0"/>
              <a:t>cor.test</a:t>
            </a:r>
            <a:r>
              <a:rPr lang="en-GB" dirty="0" smtClean="0"/>
              <a:t>” and specify “spearman”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9" b="19194"/>
          <a:stretch/>
        </p:blipFill>
        <p:spPr bwMode="auto">
          <a:xfrm>
            <a:off x="360216" y="3865414"/>
            <a:ext cx="8007927" cy="415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3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5543"/>
            <a:ext cx="8229600" cy="1143000"/>
          </a:xfrm>
        </p:spPr>
        <p:txBody>
          <a:bodyPr/>
          <a:lstStyle/>
          <a:p>
            <a:r>
              <a:rPr lang="en-GB" dirty="0" smtClean="0"/>
              <a:t>Spearman correlation Output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0179"/>
            <a:ext cx="7898590" cy="26120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78182" y="3228178"/>
            <a:ext cx="2951018" cy="374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8036" y="4197926"/>
            <a:ext cx="1399310" cy="5957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0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li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Rclinic.thmx</Template>
  <TotalTime>1434</TotalTime>
  <Words>402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Rclinic</vt:lpstr>
      <vt:lpstr>R Clinic</vt:lpstr>
      <vt:lpstr>Violating parametric assumptions</vt:lpstr>
      <vt:lpstr>Non-parametric to the rescue!</vt:lpstr>
      <vt:lpstr>When to use non-parametric tests</vt:lpstr>
      <vt:lpstr>Spearman correlation</vt:lpstr>
      <vt:lpstr>Spearman continued</vt:lpstr>
      <vt:lpstr>PowerPoint Presentation</vt:lpstr>
      <vt:lpstr>Run Spearman correlation</vt:lpstr>
      <vt:lpstr>Spearman correlation Output</vt:lpstr>
      <vt:lpstr>Wilcoxon Rank Sum test</vt:lpstr>
      <vt:lpstr>Example:</vt:lpstr>
      <vt:lpstr>Run Wilcoxon rank sum test</vt:lpstr>
      <vt:lpstr>Wilcoxon matched pairs test</vt:lpstr>
      <vt:lpstr>Wilcoxon matched pairs test</vt:lpstr>
      <vt:lpstr>Kruskal-Wallis test</vt:lpstr>
      <vt:lpstr>Run Kruskal-Wallis in R</vt:lpstr>
      <vt:lpstr>Kruskal-Wallis output</vt:lpstr>
      <vt:lpstr>Summary</vt:lpstr>
      <vt:lpstr>PowerPoint Presentation</vt:lpstr>
      <vt:lpstr>Next week…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Siobhán</dc:creator>
  <cp:lastModifiedBy>Mary</cp:lastModifiedBy>
  <cp:revision>49</cp:revision>
  <dcterms:created xsi:type="dcterms:W3CDTF">2015-07-21T12:22:57Z</dcterms:created>
  <dcterms:modified xsi:type="dcterms:W3CDTF">2015-08-19T08:55:12Z</dcterms:modified>
</cp:coreProperties>
</file>