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80" r:id="rId4"/>
    <p:sldId id="267" r:id="rId5"/>
    <p:sldId id="275" r:id="rId6"/>
    <p:sldId id="259" r:id="rId7"/>
    <p:sldId id="260" r:id="rId8"/>
    <p:sldId id="278" r:id="rId9"/>
    <p:sldId id="261" r:id="rId10"/>
    <p:sldId id="277" r:id="rId11"/>
    <p:sldId id="262" r:id="rId12"/>
    <p:sldId id="269" r:id="rId13"/>
    <p:sldId id="268" r:id="rId14"/>
    <p:sldId id="263" r:id="rId15"/>
    <p:sldId id="276" r:id="rId16"/>
    <p:sldId id="264" r:id="rId17"/>
    <p:sldId id="265" r:id="rId18"/>
    <p:sldId id="270" r:id="rId19"/>
    <p:sldId id="279" r:id="rId20"/>
    <p:sldId id="271" r:id="rId21"/>
    <p:sldId id="272" r:id="rId22"/>
    <p:sldId id="266" r:id="rId23"/>
    <p:sldId id="257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DF08DE-D502-44C8-BC3A-D4A674CD2104}">
          <p14:sldIdLst>
            <p14:sldId id="256"/>
            <p14:sldId id="258"/>
            <p14:sldId id="280"/>
            <p14:sldId id="267"/>
            <p14:sldId id="275"/>
            <p14:sldId id="259"/>
            <p14:sldId id="260"/>
            <p14:sldId id="278"/>
            <p14:sldId id="261"/>
            <p14:sldId id="277"/>
            <p14:sldId id="262"/>
            <p14:sldId id="269"/>
            <p14:sldId id="268"/>
            <p14:sldId id="263"/>
            <p14:sldId id="276"/>
            <p14:sldId id="264"/>
            <p14:sldId id="265"/>
            <p14:sldId id="270"/>
            <p14:sldId id="279"/>
            <p14:sldId id="271"/>
            <p14:sldId id="272"/>
            <p14:sldId id="266"/>
            <p14:sldId id="257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28430-6D52-4B21-97C2-D18E63B24082}" type="datetimeFigureOut">
              <a:rPr lang="en-US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E02C-CEFE-41F2-A5D9-9678BCEFA80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9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80B994-77D8-45E1-9ED5-0C3F438FB4BD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leach01@qub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sporter14@qub.ac.uk" TargetMode="External"/><Relationship Id="rId4" Type="http://schemas.openxmlformats.org/officeDocument/2006/relationships/hyperlink" Target="mailto:hwhite07@qub.ac.u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kleach01@qub.ac.uk" TargetMode="External"/><Relationship Id="rId7" Type="http://schemas.openxmlformats.org/officeDocument/2006/relationships/hyperlink" Target="http://www.r-statistics.com/2009/10/free-statistics-e-books-for-downloa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" TargetMode="External"/><Relationship Id="rId5" Type="http://schemas.openxmlformats.org/officeDocument/2006/relationships/hyperlink" Target="mailto:sporter14@qub.ac.uk" TargetMode="External"/><Relationship Id="rId4" Type="http://schemas.openxmlformats.org/officeDocument/2006/relationships/hyperlink" Target="mailto:hwhite07@qub.ac.uk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1 : Getting Started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1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R packages</a:t>
            </a:r>
            <a:endParaRPr lang="en-GB" dirty="0"/>
          </a:p>
        </p:txBody>
      </p:sp>
      <p:pic>
        <p:nvPicPr>
          <p:cNvPr id="2054" name="Picture 6" descr="http://www.ai.rug.nl/~hedderik/R/US2004/ma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3" y="3042985"/>
            <a:ext cx="5210944" cy="34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4.bp.blogspot.com/-WQZ_GG_v8js/TbXT-eUObqI/AAAAAAAALqA/nxIYm_C_r5I/s1600/2011-04-19+GGD+manhatta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3940871" cy="22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2.wp.com/imdevsoftware.files.wordpress.com/2013/04/bione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46" y="1196752"/>
            <a:ext cx="4439478" cy="332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nature.com/nature/journal/v465/n7300/images_article/nature09113-f3.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7" y="1607264"/>
            <a:ext cx="2747403" cy="29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khakieconomist.com/wp-content/uploads/2012/09/Blog_plot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11766"/>
            <a:ext cx="3544898" cy="29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Installing and loading packages</a:t>
            </a:r>
            <a:endParaRPr lang="en-GB" dirty="0"/>
          </a:p>
        </p:txBody>
      </p:sp>
      <p:pic>
        <p:nvPicPr>
          <p:cNvPr id="4" name="Picture 3" descr="Screen Shot 2015-05-18 at 22.52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1" y="1877147"/>
            <a:ext cx="7964631" cy="48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Installing and loading packages</a:t>
            </a:r>
            <a:endParaRPr lang="en-GB" dirty="0"/>
          </a:p>
        </p:txBody>
      </p:sp>
      <p:pic>
        <p:nvPicPr>
          <p:cNvPr id="4" name="Picture 3" descr="Screen Shot 2015-05-18 at 22.5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3" y="1900093"/>
            <a:ext cx="7808768" cy="47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Times" charset="0"/>
              </a:rPr>
              <a:t>Installing and loading packages</a:t>
            </a:r>
          </a:p>
        </p:txBody>
      </p:sp>
      <p:pic>
        <p:nvPicPr>
          <p:cNvPr id="4" name="Picture 3" descr="Screen Shot 2015-05-18 at 22.50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8" y="1868227"/>
            <a:ext cx="7711930" cy="46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Beginning to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Remember: R is case sensitive</a:t>
            </a:r>
          </a:p>
          <a:p>
            <a:endParaRPr lang="en-GB" dirty="0" smtClean="0"/>
          </a:p>
          <a:p>
            <a:r>
              <a:rPr lang="en-GB" dirty="0" smtClean="0"/>
              <a:t>Comments are prefixed by ‘#’</a:t>
            </a:r>
          </a:p>
          <a:p>
            <a:endParaRPr lang="en-GB" dirty="0" smtClean="0"/>
          </a:p>
          <a:p>
            <a:r>
              <a:rPr lang="en-GB" dirty="0" smtClean="0"/>
              <a:t>Objects can be created with the ‘assign’ operator (&lt;-)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Screen Shot 2015-05-19 at 15.3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2538"/>
            <a:ext cx="481153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Beginning to code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7787208" cy="4389120"/>
          </a:xfrm>
        </p:spPr>
        <p:txBody>
          <a:bodyPr>
            <a:normAutofit/>
          </a:bodyPr>
          <a:lstStyle/>
          <a:p>
            <a:r>
              <a:rPr lang="en-GB" dirty="0"/>
              <a:t>R can be used to carry out simple mathematic </a:t>
            </a:r>
            <a:r>
              <a:rPr lang="en-GB" dirty="0" smtClean="0"/>
              <a:t>tasks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can also begin to use R functions as follows: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And you can use e.g. ?mean to access help files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Screen Shot 2015-05-19 at 16.16.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/>
        </p:blipFill>
        <p:spPr>
          <a:xfrm>
            <a:off x="971600" y="2492896"/>
            <a:ext cx="1332150" cy="617210"/>
          </a:xfrm>
          <a:prstGeom prst="rect">
            <a:avLst/>
          </a:prstGeom>
        </p:spPr>
      </p:pic>
      <p:pic>
        <p:nvPicPr>
          <p:cNvPr id="9" name="Picture 8" descr="Screen Shot 2015-05-19 at 16.2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2884298" cy="12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20200"/>
            <a:ext cx="8424936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Most commonly, data are imported in .csv format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z="2800" dirty="0"/>
              <a:t>Note the use of forward ‘/’ in file pathways – this is different from the ‘\’ in Windows OS</a:t>
            </a:r>
          </a:p>
          <a:p>
            <a:endParaRPr lang="en-GB" sz="2800" dirty="0"/>
          </a:p>
          <a:p>
            <a:r>
              <a:rPr lang="en-GB" sz="2800" dirty="0"/>
              <a:t>Functions are available in R to import most data types, including:</a:t>
            </a:r>
          </a:p>
          <a:p>
            <a:pPr marL="708660" lvl="1" indent="-342900">
              <a:buFont typeface="Arial"/>
              <a:buChar char="•"/>
            </a:pPr>
            <a:r>
              <a:rPr lang="en-GB" dirty="0"/>
              <a:t>Excel files</a:t>
            </a:r>
          </a:p>
          <a:p>
            <a:pPr marL="708660" lvl="1" indent="-342900">
              <a:buFont typeface="Arial"/>
              <a:buChar char="•"/>
            </a:pPr>
            <a:r>
              <a:rPr lang="en-GB" dirty="0"/>
              <a:t>Outputs from other statistical packages </a:t>
            </a:r>
            <a:r>
              <a:rPr lang="en-GB" dirty="0" smtClean="0"/>
              <a:t>(e.g. SPSS</a:t>
            </a:r>
            <a:r>
              <a:rPr lang="en-GB" dirty="0"/>
              <a:t>, SAS, </a:t>
            </a:r>
            <a:r>
              <a:rPr lang="en-GB" dirty="0" smtClean="0"/>
              <a:t>Stata)</a:t>
            </a:r>
            <a:endParaRPr lang="en-GB" dirty="0"/>
          </a:p>
          <a:p>
            <a:pPr marL="708660" lvl="1" indent="-342900">
              <a:buFont typeface="Arial"/>
              <a:buChar char="•"/>
            </a:pPr>
            <a:r>
              <a:rPr lang="en-GB" dirty="0"/>
              <a:t>Spatial </a:t>
            </a:r>
            <a:r>
              <a:rPr lang="en-GB" dirty="0" smtClean="0"/>
              <a:t>data (e.g. ArcGIS files)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Shot 2015-05-19 at 16.0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3" y="2420888"/>
            <a:ext cx="7674924" cy="475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9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Viewing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install.packages</a:t>
            </a:r>
            <a:r>
              <a:rPr lang="en-GB" dirty="0" smtClean="0"/>
              <a:t>(“vegan”)</a:t>
            </a:r>
          </a:p>
          <a:p>
            <a:r>
              <a:rPr lang="en-GB" dirty="0" smtClean="0"/>
              <a:t>library(“vegan”)</a:t>
            </a:r>
          </a:p>
          <a:p>
            <a:r>
              <a:rPr lang="en-GB" dirty="0" smtClean="0"/>
              <a:t>data(dune) #Using the example data set “dune”</a:t>
            </a:r>
          </a:p>
          <a:p>
            <a:r>
              <a:rPr lang="en-GB" dirty="0" smtClean="0"/>
              <a:t>names(dune) #Names of an R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GB" dirty="0" smtClean="0"/>
              <a:t>ames(dune)     # gives variable names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Screen Shot 2015-05-19 at 08.18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6" y="4149080"/>
            <a:ext cx="83948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Viewing data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 err="1" smtClean="0"/>
              <a:t>str</a:t>
            </a:r>
            <a:r>
              <a:rPr lang="en-GB" dirty="0" smtClean="0"/>
              <a:t>(dune</a:t>
            </a:r>
            <a:r>
              <a:rPr lang="en-GB" dirty="0"/>
              <a:t>) </a:t>
            </a:r>
            <a:r>
              <a:rPr lang="en-GB" dirty="0" smtClean="0"/>
              <a:t>#Structure </a:t>
            </a:r>
            <a:r>
              <a:rPr lang="en-GB" dirty="0"/>
              <a:t>of an R object</a:t>
            </a:r>
          </a:p>
        </p:txBody>
      </p:sp>
      <p:pic>
        <p:nvPicPr>
          <p:cNvPr id="8" name="Picture 7" descr="Screen Shot 2015-05-19 at 08.21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69930"/>
            <a:ext cx="3312368" cy="3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Viewing data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 smtClean="0"/>
              <a:t>summary(dune</a:t>
            </a:r>
            <a:r>
              <a:rPr lang="en-GB" dirty="0"/>
              <a:t>) </a:t>
            </a:r>
            <a:r>
              <a:rPr lang="en-GB" dirty="0" smtClean="0"/>
              <a:t>#Summary </a:t>
            </a:r>
            <a:r>
              <a:rPr lang="en-GB" dirty="0"/>
              <a:t>of an R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54663" r="24436" b="8052"/>
          <a:stretch/>
        </p:blipFill>
        <p:spPr bwMode="auto">
          <a:xfrm>
            <a:off x="611560" y="3861048"/>
            <a:ext cx="8373025" cy="23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2060848"/>
            <a:ext cx="8363272" cy="2736304"/>
          </a:xfrm>
        </p:spPr>
        <p:txBody>
          <a:bodyPr vert="horz" anchor="t">
            <a:normAutofit fontScale="70000" lnSpcReduction="20000"/>
          </a:bodyPr>
          <a:lstStyle/>
          <a:p>
            <a:r>
              <a:rPr lang="en-GB" dirty="0"/>
              <a:t>PhD students in the School of Biological Sciences</a:t>
            </a:r>
          </a:p>
          <a:p>
            <a:endParaRPr lang="en-GB" dirty="0"/>
          </a:p>
          <a:p>
            <a:r>
              <a:rPr lang="en-GB" dirty="0"/>
              <a:t>Katie Leach (</a:t>
            </a:r>
            <a:r>
              <a:rPr lang="en-GB" dirty="0">
                <a:hlinkClick r:id="rId3"/>
              </a:rPr>
              <a:t>kleach01@qub.ac.uk</a:t>
            </a:r>
            <a:r>
              <a:rPr lang="en-GB" dirty="0"/>
              <a:t>) – Third year</a:t>
            </a:r>
          </a:p>
          <a:p>
            <a:pPr lvl="1"/>
            <a:r>
              <a:rPr lang="en-GB" dirty="0"/>
              <a:t>Studying the impacts of climate change on hares, rabbits and </a:t>
            </a:r>
            <a:r>
              <a:rPr lang="en-GB" dirty="0" smtClean="0"/>
              <a:t>pikas</a:t>
            </a:r>
          </a:p>
          <a:p>
            <a:pPr lvl="1"/>
            <a:endParaRPr lang="en-GB" dirty="0"/>
          </a:p>
          <a:p>
            <a:r>
              <a:rPr lang="en-GB" dirty="0"/>
              <a:t>Hannah White (</a:t>
            </a:r>
            <a:r>
              <a:rPr lang="en-GB" dirty="0">
                <a:hlinkClick r:id="rId4"/>
              </a:rPr>
              <a:t>hwhite07@qub.ac.uk</a:t>
            </a:r>
            <a:r>
              <a:rPr lang="en-GB" dirty="0"/>
              <a:t>) – Second year</a:t>
            </a:r>
          </a:p>
          <a:p>
            <a:pPr lvl="1"/>
            <a:r>
              <a:rPr lang="en-GB" dirty="0"/>
              <a:t>Studying </a:t>
            </a:r>
            <a:r>
              <a:rPr lang="en-US" dirty="0"/>
              <a:t>the functional diversity of UK birds </a:t>
            </a:r>
            <a:endParaRPr lang="en-US" dirty="0" smtClean="0"/>
          </a:p>
          <a:p>
            <a:pPr lvl="1"/>
            <a:endParaRPr lang="en-GB" dirty="0"/>
          </a:p>
          <a:p>
            <a:r>
              <a:rPr lang="en-GB" dirty="0"/>
              <a:t>Siobhán Porter (</a:t>
            </a:r>
            <a:r>
              <a:rPr lang="en-GB" dirty="0">
                <a:hlinkClick r:id="rId5"/>
              </a:rPr>
              <a:t>sporter14@qub.ac.uk</a:t>
            </a:r>
            <a:r>
              <a:rPr lang="en-GB" dirty="0"/>
              <a:t>) – Second year</a:t>
            </a:r>
          </a:p>
          <a:p>
            <a:pPr lvl="1"/>
            <a:r>
              <a:rPr lang="en-GB" dirty="0"/>
              <a:t>Studying the impacts of hedgerow management on farmland birds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1" r="6640" b="12684"/>
          <a:stretch/>
        </p:blipFill>
        <p:spPr>
          <a:xfrm>
            <a:off x="3275856" y="4797152"/>
            <a:ext cx="2931022" cy="19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Viewing data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 smtClean="0"/>
              <a:t>head(dune, n=5) #Print first 5 rows </a:t>
            </a:r>
            <a:r>
              <a:rPr lang="en-GB" dirty="0"/>
              <a:t>of an R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69871" r="21663" b="8081"/>
          <a:stretch/>
        </p:blipFill>
        <p:spPr bwMode="auto">
          <a:xfrm>
            <a:off x="183030" y="4221088"/>
            <a:ext cx="8853466" cy="151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3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Viewing data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 smtClean="0"/>
              <a:t>tail(dune</a:t>
            </a:r>
            <a:r>
              <a:rPr lang="en-GB" dirty="0"/>
              <a:t>, n=5) #Print </a:t>
            </a:r>
            <a:r>
              <a:rPr lang="en-GB" dirty="0" smtClean="0"/>
              <a:t>last 5 </a:t>
            </a:r>
            <a:r>
              <a:rPr lang="en-GB" dirty="0"/>
              <a:t>rows of an R object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69970" r="26549" b="8008"/>
          <a:stretch/>
        </p:blipFill>
        <p:spPr bwMode="auto">
          <a:xfrm>
            <a:off x="179512" y="4149080"/>
            <a:ext cx="883243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0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week: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DATA EXPLORATION!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But also email us with your suggestions for future sessions</a:t>
            </a:r>
            <a:r>
              <a:rPr lang="en-GB" dirty="0"/>
              <a:t>!</a:t>
            </a:r>
          </a:p>
        </p:txBody>
      </p:sp>
      <p:pic>
        <p:nvPicPr>
          <p:cNvPr id="8196" name="Picture 4" descr="http://www.rdatamining.com/_/rsrc/1421496504431/examples/exploration/pair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6"/>
            <a:ext cx="328498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resources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8843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Email any of us for a link to the R-Clinic Dropbox (</a:t>
            </a:r>
            <a:r>
              <a:rPr lang="en-GB" dirty="0" smtClean="0">
                <a:hlinkClick r:id="rId3"/>
              </a:rPr>
              <a:t>kleach01@qub.ac.uk</a:t>
            </a:r>
            <a:r>
              <a:rPr lang="en-GB" dirty="0" smtClean="0"/>
              <a:t>, </a:t>
            </a:r>
            <a:r>
              <a:rPr lang="en-GB" dirty="0" smtClean="0">
                <a:hlinkClick r:id="rId4"/>
              </a:rPr>
              <a:t>hwhite07@qub.ac.uk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dirty="0" smtClean="0">
                <a:hlinkClick r:id="rId5"/>
              </a:rPr>
              <a:t>sporter14@qub.ac.uk</a:t>
            </a:r>
            <a:r>
              <a:rPr lang="en-GB" dirty="0" smtClean="0"/>
              <a:t>) </a:t>
            </a:r>
          </a:p>
          <a:p>
            <a:endParaRPr lang="en-GB" dirty="0"/>
          </a:p>
          <a:p>
            <a:r>
              <a:rPr lang="en-GB" dirty="0" smtClean="0"/>
              <a:t>For more tutorials and interactive online courses: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://www.datacamp.com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access to R books </a:t>
            </a:r>
            <a:r>
              <a:rPr lang="en-GB" dirty="0"/>
              <a:t>as PDF files: </a:t>
            </a:r>
            <a:r>
              <a:rPr lang="en-GB" dirty="0">
                <a:hlinkClick r:id="rId7"/>
              </a:rPr>
              <a:t>http://www.r-statistics.com/2009/10/free-statistics-e-books-for-download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1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77580_10152203108461729_80924569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1296144" cy="1296144"/>
          </a:xfrm>
          <a:prstGeom prst="rect">
            <a:avLst/>
          </a:prstGeom>
        </p:spPr>
      </p:pic>
      <p:pic>
        <p:nvPicPr>
          <p:cNvPr id="5" name="Picture 4" descr="Screen Shot 2015-05-19 at 08.3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4788024" cy="1500815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1368152" cy="1368152"/>
          </a:xfrm>
          <a:prstGeom prst="rect">
            <a:avLst/>
          </a:prstGeom>
        </p:spPr>
      </p:pic>
      <p:pic>
        <p:nvPicPr>
          <p:cNvPr id="7" name="Picture 6" descr="Screen Shot 2015-05-19 at 08.33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3068960"/>
            <a:ext cx="2330785" cy="1440160"/>
          </a:xfrm>
          <a:prstGeom prst="rect">
            <a:avLst/>
          </a:prstGeom>
        </p:spPr>
      </p:pic>
      <p:pic>
        <p:nvPicPr>
          <p:cNvPr id="8" name="Picture 7" descr="Screen Shot 2015-05-19 at 08.33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157192"/>
            <a:ext cx="2404330" cy="1301268"/>
          </a:xfrm>
          <a:prstGeom prst="rect">
            <a:avLst/>
          </a:prstGeom>
        </p:spPr>
      </p:pic>
      <p:pic>
        <p:nvPicPr>
          <p:cNvPr id="9" name="Picture 8" descr="Screen Shot 2015-05-19 at 08.34.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387342" cy="1532486"/>
          </a:xfrm>
          <a:prstGeom prst="rect">
            <a:avLst/>
          </a:prstGeom>
        </p:spPr>
      </p:pic>
      <p:pic>
        <p:nvPicPr>
          <p:cNvPr id="10" name="Picture 9" descr="Screen Shot 2015-05-19 at 08.33.4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157191"/>
            <a:ext cx="2088232" cy="1367837"/>
          </a:xfrm>
          <a:prstGeom prst="rect">
            <a:avLst/>
          </a:prstGeom>
        </p:spPr>
      </p:pic>
      <p:pic>
        <p:nvPicPr>
          <p:cNvPr id="11" name="Picture 10" descr="Screen Shot 2015-05-19 at 08.34.4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68959"/>
            <a:ext cx="2160240" cy="14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dirty="0"/>
              <a:t>R Clinic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 vert="horz" anchor="t">
            <a:normAutofit/>
          </a:bodyPr>
          <a:lstStyle/>
          <a:p>
            <a:r>
              <a:rPr lang="en-US" dirty="0"/>
              <a:t>Snippets of R - 10-15min session</a:t>
            </a:r>
          </a:p>
          <a:p>
            <a:endParaRPr lang="en-US" dirty="0"/>
          </a:p>
          <a:p>
            <a:r>
              <a:rPr lang="en-US" dirty="0"/>
              <a:t>Drop-in - any problems or questions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r>
              <a:rPr lang="en-US" dirty="0"/>
              <a:t>Access to slides via </a:t>
            </a:r>
            <a:r>
              <a:rPr lang="en-US" dirty="0" err="1"/>
              <a:t>dropbox</a:t>
            </a:r>
            <a:r>
              <a:rPr lang="en-US" dirty="0"/>
              <a:t> - email addresses</a:t>
            </a:r>
          </a:p>
        </p:txBody>
      </p:sp>
    </p:spTree>
    <p:extLst>
      <p:ext uri="{BB962C8B-B14F-4D97-AF65-F5344CB8AC3E}">
        <p14:creationId xmlns:p14="http://schemas.microsoft.com/office/powerpoint/2010/main" val="29985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719456"/>
            <a:ext cx="6336704" cy="12054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dirty="0" smtClean="0"/>
              <a:t>“A language and environment for statistical computing and graphics”</a:t>
            </a:r>
          </a:p>
          <a:p>
            <a:pPr marL="0" indent="0">
              <a:buFont typeface="Wingdings 2"/>
              <a:buNone/>
            </a:pPr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 smtClean="0"/>
              <a:t>What is R?</a:t>
            </a:r>
            <a:endParaRPr lang="en-GB" sz="4400" dirty="0"/>
          </a:p>
        </p:txBody>
      </p:sp>
      <p:pic>
        <p:nvPicPr>
          <p:cNvPr id="4" name="Picture 4" descr="https://pbs.twimg.com/media/CEMhqVoUsAA22yQ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07450"/>
            <a:ext cx="2313325" cy="17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299695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Completely free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Regularly updated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Compatible with Windows, Mac, Linux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Increasingly used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There is a wealth of open access support for users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Command line, rather than menu driven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There is a steep learning curve, but we promise it’s worth it!</a:t>
            </a:r>
          </a:p>
        </p:txBody>
      </p:sp>
    </p:spTree>
    <p:extLst>
      <p:ext uri="{BB962C8B-B14F-4D97-AF65-F5344CB8AC3E}">
        <p14:creationId xmlns:p14="http://schemas.microsoft.com/office/powerpoint/2010/main" val="32351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GB" dirty="0" smtClean="0"/>
              <a:t>Why should I use R?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Analyse </a:t>
            </a:r>
            <a:r>
              <a:rPr lang="en-GB" sz="2400" dirty="0"/>
              <a:t>more or less any dataset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Publication-quality graphics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Easy to share scripts (which can be saved for future analysis)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Huge range of capabilities via add-on packages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Used in commercial as well as academic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4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 smtClean="0"/>
              <a:t>Downloading and installing R</a:t>
            </a:r>
            <a:endParaRPr lang="en-GB" dirty="0"/>
          </a:p>
        </p:txBody>
      </p:sp>
      <p:pic>
        <p:nvPicPr>
          <p:cNvPr id="4" name="Picture 3" descr="Screen Shot 2015-05-19 at 14.1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1579942"/>
            <a:ext cx="7020272" cy="50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 err="1" smtClean="0"/>
              <a:t>RStudio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628800"/>
            <a:ext cx="84249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Why use </a:t>
            </a:r>
            <a:r>
              <a:rPr lang="en-GB" sz="2400" b="1" dirty="0" err="1" smtClean="0"/>
              <a:t>RStudio</a:t>
            </a:r>
            <a:r>
              <a:rPr lang="en-GB" sz="2400" b="1" dirty="0" smtClean="0"/>
              <a:t>? (some of the many great features!)</a:t>
            </a:r>
          </a:p>
          <a:p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Easily edit, save and re-run R scripts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Menu features make getting started in R a little easier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It’s easy to keep track of imported data, objects and plots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 smtClean="0"/>
              <a:t>Facilitates the easy creation of documents, presentations and reports </a:t>
            </a:r>
          </a:p>
          <a:p>
            <a:endParaRPr lang="en-GB" sz="2400" dirty="0" smtClean="0"/>
          </a:p>
          <a:p>
            <a:endParaRPr lang="en-GB" sz="1000" dirty="0"/>
          </a:p>
          <a:p>
            <a:r>
              <a:rPr lang="en-GB" sz="2400" b="1" dirty="0" smtClean="0"/>
              <a:t>Download from </a:t>
            </a:r>
            <a:r>
              <a:rPr lang="en-GB" sz="2400" b="1" dirty="0" err="1" smtClean="0"/>
              <a:t>www.rstudio.com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099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 err="1" smtClean="0"/>
              <a:t>RStudio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 smtClean="0"/>
              <a:t>R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“Collections of R functions, data and compiled code in a well defined format”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 comes with a number of packages already installed</a:t>
            </a:r>
          </a:p>
          <a:p>
            <a:endParaRPr lang="en-GB" dirty="0"/>
          </a:p>
          <a:p>
            <a:r>
              <a:rPr lang="en-GB" dirty="0" smtClean="0"/>
              <a:t>More specialised packages can be installed for specific analyses, graphics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</TotalTime>
  <Words>683</Words>
  <Application>Microsoft Office PowerPoint</Application>
  <PresentationFormat>On-screen Show (4:3)</PresentationFormat>
  <Paragraphs>149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R CLINIC</vt:lpstr>
      <vt:lpstr>Who are we?</vt:lpstr>
      <vt:lpstr>R Clinic format</vt:lpstr>
      <vt:lpstr>PowerPoint Presentation</vt:lpstr>
      <vt:lpstr>Why should I use R?</vt:lpstr>
      <vt:lpstr>Downloading and installing R</vt:lpstr>
      <vt:lpstr>RStudio</vt:lpstr>
      <vt:lpstr>RStudio</vt:lpstr>
      <vt:lpstr>R packages</vt:lpstr>
      <vt:lpstr>R packages</vt:lpstr>
      <vt:lpstr>Installing and loading packages</vt:lpstr>
      <vt:lpstr>Installing and loading packages</vt:lpstr>
      <vt:lpstr>Installing and loading packages</vt:lpstr>
      <vt:lpstr>Beginning to code</vt:lpstr>
      <vt:lpstr>Beginning to code</vt:lpstr>
      <vt:lpstr>Data input</vt:lpstr>
      <vt:lpstr>Viewing data</vt:lpstr>
      <vt:lpstr>Viewing data</vt:lpstr>
      <vt:lpstr>Viewing data</vt:lpstr>
      <vt:lpstr>Viewing data</vt:lpstr>
      <vt:lpstr>Viewing data</vt:lpstr>
      <vt:lpstr>Next week: </vt:lpstr>
      <vt:lpstr>Further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Katie</dc:creator>
  <cp:lastModifiedBy>w7admin</cp:lastModifiedBy>
  <cp:revision>53</cp:revision>
  <dcterms:created xsi:type="dcterms:W3CDTF">2015-05-06T15:58:32Z</dcterms:created>
  <dcterms:modified xsi:type="dcterms:W3CDTF">2015-05-20T10:32:50Z</dcterms:modified>
</cp:coreProperties>
</file>