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64" r:id="rId2"/>
    <p:sldId id="265" r:id="rId3"/>
    <p:sldId id="270" r:id="rId4"/>
    <p:sldId id="266" r:id="rId5"/>
    <p:sldId id="267" r:id="rId6"/>
    <p:sldId id="268" r:id="rId7"/>
    <p:sldId id="269" r:id="rId8"/>
    <p:sldId id="262" r:id="rId9"/>
    <p:sldId id="261" r:id="rId10"/>
    <p:sldId id="263" r:id="rId11"/>
    <p:sldId id="260" r:id="rId12"/>
    <p:sldId id="258" r:id="rId13"/>
    <p:sldId id="25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1080" y="-8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FF7129-BDA6-48E0-AE9D-B1674CEBA551}" type="datetimeFigureOut">
              <a:rPr lang="en-GB" smtClean="0"/>
              <a:t>22/07/15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7484E9-DCC6-4E10-ADCE-592BC67280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332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A9163-379A-4B44-9C21-1B829BA59446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886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ga-IE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ga-IE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B4805-A348-5545-8650-D6EEEF754B3D}" type="datetimeFigureOut">
              <a:rPr lang="en-US" smtClean="0"/>
              <a:t>22/07/15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87DB6-0F06-C346-AFAA-A60B7789EF6D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ga-IE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ga-IE" smtClean="0"/>
              <a:t>Click to edit Master text styles</a:t>
            </a:r>
          </a:p>
          <a:p>
            <a:pPr lvl="1" eaLnBrk="1" latinLnBrk="0" hangingPunct="1"/>
            <a:r>
              <a:rPr lang="ga-IE" smtClean="0"/>
              <a:t>Second level</a:t>
            </a:r>
          </a:p>
          <a:p>
            <a:pPr lvl="2" eaLnBrk="1" latinLnBrk="0" hangingPunct="1"/>
            <a:r>
              <a:rPr lang="ga-IE" smtClean="0"/>
              <a:t>Third level</a:t>
            </a:r>
          </a:p>
          <a:p>
            <a:pPr lvl="3" eaLnBrk="1" latinLnBrk="0" hangingPunct="1"/>
            <a:r>
              <a:rPr lang="ga-IE" smtClean="0"/>
              <a:t>Fourth level</a:t>
            </a:r>
          </a:p>
          <a:p>
            <a:pPr lvl="4" eaLnBrk="1" latinLnBrk="0" hangingPunct="1"/>
            <a:r>
              <a:rPr lang="ga-IE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B4805-A348-5545-8650-D6EEEF754B3D}" type="datetimeFigureOut">
              <a:rPr lang="en-US" smtClean="0"/>
              <a:t>22/07/15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87DB6-0F06-C346-AFAA-A60B7789EF6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ga-IE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ga-IE" smtClean="0"/>
              <a:t>Click to edit Master text styles</a:t>
            </a:r>
          </a:p>
          <a:p>
            <a:pPr lvl="1" eaLnBrk="1" latinLnBrk="0" hangingPunct="1"/>
            <a:r>
              <a:rPr lang="ga-IE" smtClean="0"/>
              <a:t>Second level</a:t>
            </a:r>
          </a:p>
          <a:p>
            <a:pPr lvl="2" eaLnBrk="1" latinLnBrk="0" hangingPunct="1"/>
            <a:r>
              <a:rPr lang="ga-IE" smtClean="0"/>
              <a:t>Third level</a:t>
            </a:r>
          </a:p>
          <a:p>
            <a:pPr lvl="3" eaLnBrk="1" latinLnBrk="0" hangingPunct="1"/>
            <a:r>
              <a:rPr lang="ga-IE" smtClean="0"/>
              <a:t>Fourth level</a:t>
            </a:r>
          </a:p>
          <a:p>
            <a:pPr lvl="4" eaLnBrk="1" latinLnBrk="0" hangingPunct="1"/>
            <a:r>
              <a:rPr lang="ga-IE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B4805-A348-5545-8650-D6EEEF754B3D}" type="datetimeFigureOut">
              <a:rPr lang="en-US" smtClean="0"/>
              <a:t>22/07/15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87DB6-0F06-C346-AFAA-A60B7789EF6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ga-IE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ga-IE" smtClean="0"/>
              <a:t>Click to edit Master text styles</a:t>
            </a:r>
          </a:p>
          <a:p>
            <a:pPr lvl="1" eaLnBrk="1" latinLnBrk="0" hangingPunct="1"/>
            <a:r>
              <a:rPr lang="ga-IE" smtClean="0"/>
              <a:t>Second level</a:t>
            </a:r>
          </a:p>
          <a:p>
            <a:pPr lvl="2" eaLnBrk="1" latinLnBrk="0" hangingPunct="1"/>
            <a:r>
              <a:rPr lang="ga-IE" smtClean="0"/>
              <a:t>Third level</a:t>
            </a:r>
          </a:p>
          <a:p>
            <a:pPr lvl="3" eaLnBrk="1" latinLnBrk="0" hangingPunct="1"/>
            <a:r>
              <a:rPr lang="ga-IE" smtClean="0"/>
              <a:t>Fourth level</a:t>
            </a:r>
          </a:p>
          <a:p>
            <a:pPr lvl="4" eaLnBrk="1" latinLnBrk="0" hangingPunct="1"/>
            <a:r>
              <a:rPr lang="ga-IE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B4805-A348-5545-8650-D6EEEF754B3D}" type="datetimeFigureOut">
              <a:rPr lang="en-US" smtClean="0"/>
              <a:t>22/07/15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87DB6-0F06-C346-AFAA-A60B7789EF6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ga-IE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ga-I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B4805-A348-5545-8650-D6EEEF754B3D}" type="datetimeFigureOut">
              <a:rPr lang="en-US" smtClean="0"/>
              <a:t>22/07/15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87DB6-0F06-C346-AFAA-A60B7789EF6D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ga-IE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ga-IE" smtClean="0"/>
              <a:t>Click to edit Master text styles</a:t>
            </a:r>
          </a:p>
          <a:p>
            <a:pPr lvl="1" eaLnBrk="1" latinLnBrk="0" hangingPunct="1"/>
            <a:r>
              <a:rPr lang="ga-IE" smtClean="0"/>
              <a:t>Second level</a:t>
            </a:r>
          </a:p>
          <a:p>
            <a:pPr lvl="2" eaLnBrk="1" latinLnBrk="0" hangingPunct="1"/>
            <a:r>
              <a:rPr lang="ga-IE" smtClean="0"/>
              <a:t>Third level</a:t>
            </a:r>
          </a:p>
          <a:p>
            <a:pPr lvl="3" eaLnBrk="1" latinLnBrk="0" hangingPunct="1"/>
            <a:r>
              <a:rPr lang="ga-IE" smtClean="0"/>
              <a:t>Fourth level</a:t>
            </a:r>
          </a:p>
          <a:p>
            <a:pPr lvl="4" eaLnBrk="1" latinLnBrk="0" hangingPunct="1"/>
            <a:r>
              <a:rPr lang="ga-IE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ga-IE" smtClean="0"/>
              <a:t>Click to edit Master text styles</a:t>
            </a:r>
          </a:p>
          <a:p>
            <a:pPr lvl="1" eaLnBrk="1" latinLnBrk="0" hangingPunct="1"/>
            <a:r>
              <a:rPr lang="ga-IE" smtClean="0"/>
              <a:t>Second level</a:t>
            </a:r>
          </a:p>
          <a:p>
            <a:pPr lvl="2" eaLnBrk="1" latinLnBrk="0" hangingPunct="1"/>
            <a:r>
              <a:rPr lang="ga-IE" smtClean="0"/>
              <a:t>Third level</a:t>
            </a:r>
          </a:p>
          <a:p>
            <a:pPr lvl="3" eaLnBrk="1" latinLnBrk="0" hangingPunct="1"/>
            <a:r>
              <a:rPr lang="ga-IE" smtClean="0"/>
              <a:t>Fourth level</a:t>
            </a:r>
          </a:p>
          <a:p>
            <a:pPr lvl="4" eaLnBrk="1" latinLnBrk="0" hangingPunct="1"/>
            <a:r>
              <a:rPr lang="ga-IE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B4805-A348-5545-8650-D6EEEF754B3D}" type="datetimeFigureOut">
              <a:rPr lang="en-US" smtClean="0"/>
              <a:t>22/07/15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87DB6-0F06-C346-AFAA-A60B7789EF6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ga-IE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ga-IE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ga-IE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ga-IE" smtClean="0"/>
              <a:t>Click to edit Master text styles</a:t>
            </a:r>
          </a:p>
          <a:p>
            <a:pPr lvl="1" eaLnBrk="1" latinLnBrk="0" hangingPunct="1"/>
            <a:r>
              <a:rPr lang="ga-IE" smtClean="0"/>
              <a:t>Second level</a:t>
            </a:r>
          </a:p>
          <a:p>
            <a:pPr lvl="2" eaLnBrk="1" latinLnBrk="0" hangingPunct="1"/>
            <a:r>
              <a:rPr lang="ga-IE" smtClean="0"/>
              <a:t>Third level</a:t>
            </a:r>
          </a:p>
          <a:p>
            <a:pPr lvl="3" eaLnBrk="1" latinLnBrk="0" hangingPunct="1"/>
            <a:r>
              <a:rPr lang="ga-IE" smtClean="0"/>
              <a:t>Fourth level</a:t>
            </a:r>
          </a:p>
          <a:p>
            <a:pPr lvl="4" eaLnBrk="1" latinLnBrk="0" hangingPunct="1"/>
            <a:r>
              <a:rPr lang="ga-IE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ga-IE" smtClean="0"/>
              <a:t>Click to edit Master text styles</a:t>
            </a:r>
          </a:p>
          <a:p>
            <a:pPr lvl="1" eaLnBrk="1" latinLnBrk="0" hangingPunct="1"/>
            <a:r>
              <a:rPr lang="ga-IE" smtClean="0"/>
              <a:t>Second level</a:t>
            </a:r>
          </a:p>
          <a:p>
            <a:pPr lvl="2" eaLnBrk="1" latinLnBrk="0" hangingPunct="1"/>
            <a:r>
              <a:rPr lang="ga-IE" smtClean="0"/>
              <a:t>Third level</a:t>
            </a:r>
          </a:p>
          <a:p>
            <a:pPr lvl="3" eaLnBrk="1" latinLnBrk="0" hangingPunct="1"/>
            <a:r>
              <a:rPr lang="ga-IE" smtClean="0"/>
              <a:t>Fourth level</a:t>
            </a:r>
          </a:p>
          <a:p>
            <a:pPr lvl="4" eaLnBrk="1" latinLnBrk="0" hangingPunct="1"/>
            <a:r>
              <a:rPr lang="ga-IE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B4805-A348-5545-8650-D6EEEF754B3D}" type="datetimeFigureOut">
              <a:rPr lang="en-US" smtClean="0"/>
              <a:t>22/07/15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87DB6-0F06-C346-AFAA-A60B7789EF6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ga-IE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B4805-A348-5545-8650-D6EEEF754B3D}" type="datetimeFigureOut">
              <a:rPr lang="en-US" smtClean="0"/>
              <a:t>22/07/15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87DB6-0F06-C346-AFAA-A60B7789EF6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B4805-A348-5545-8650-D6EEEF754B3D}" type="datetimeFigureOut">
              <a:rPr lang="en-US" smtClean="0"/>
              <a:t>22/07/15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87DB6-0F06-C346-AFAA-A60B7789EF6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ga-IE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ga-I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ga-IE" smtClean="0"/>
              <a:t>Click to edit Master text styles</a:t>
            </a:r>
          </a:p>
          <a:p>
            <a:pPr lvl="1" eaLnBrk="1" latinLnBrk="0" hangingPunct="1"/>
            <a:r>
              <a:rPr lang="ga-IE" smtClean="0"/>
              <a:t>Second level</a:t>
            </a:r>
          </a:p>
          <a:p>
            <a:pPr lvl="2" eaLnBrk="1" latinLnBrk="0" hangingPunct="1"/>
            <a:r>
              <a:rPr lang="ga-IE" smtClean="0"/>
              <a:t>Third level</a:t>
            </a:r>
          </a:p>
          <a:p>
            <a:pPr lvl="3" eaLnBrk="1" latinLnBrk="0" hangingPunct="1"/>
            <a:r>
              <a:rPr lang="ga-IE" smtClean="0"/>
              <a:t>Fourth level</a:t>
            </a:r>
          </a:p>
          <a:p>
            <a:pPr lvl="4" eaLnBrk="1" latinLnBrk="0" hangingPunct="1"/>
            <a:r>
              <a:rPr lang="ga-IE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B4805-A348-5545-8650-D6EEEF754B3D}" type="datetimeFigureOut">
              <a:rPr lang="en-US" smtClean="0"/>
              <a:t>22/07/15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87DB6-0F06-C346-AFAA-A60B7789EF6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ga-IE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B4805-A348-5545-8650-D6EEEF754B3D}" type="datetimeFigureOut">
              <a:rPr lang="en-US" smtClean="0"/>
              <a:t>22/07/15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4C87DB6-0F06-C346-AFAA-A60B7789EF6D}" type="slidenum">
              <a:rPr lang="en-GB" smtClean="0"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ga-IE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ga-IE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ga-IE" smtClean="0"/>
              <a:t>Click to edit Master text styles</a:t>
            </a:r>
          </a:p>
          <a:p>
            <a:pPr lvl="1" eaLnBrk="1" latinLnBrk="0" hangingPunct="1"/>
            <a:r>
              <a:rPr kumimoji="0" lang="ga-IE" smtClean="0"/>
              <a:t>Second level</a:t>
            </a:r>
          </a:p>
          <a:p>
            <a:pPr lvl="2" eaLnBrk="1" latinLnBrk="0" hangingPunct="1"/>
            <a:r>
              <a:rPr kumimoji="0" lang="ga-IE" smtClean="0"/>
              <a:t>Third level</a:t>
            </a:r>
          </a:p>
          <a:p>
            <a:pPr lvl="3" eaLnBrk="1" latinLnBrk="0" hangingPunct="1"/>
            <a:r>
              <a:rPr kumimoji="0" lang="ga-IE" smtClean="0"/>
              <a:t>Fourth level</a:t>
            </a:r>
          </a:p>
          <a:p>
            <a:pPr lvl="4" eaLnBrk="1" latinLnBrk="0" hangingPunct="1"/>
            <a:r>
              <a:rPr kumimoji="0" lang="ga-IE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48B4805-A348-5545-8650-D6EEEF754B3D}" type="datetimeFigureOut">
              <a:rPr lang="en-US" smtClean="0"/>
              <a:t>22/07/15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4C87DB6-0F06-C346-AFAA-A60B7789EF6D}" type="slidenum">
              <a:rPr lang="en-GB" smtClean="0"/>
              <a:t>‹#›</a:t>
            </a:fld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3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swirlstats.com/students.html" TargetMode="External"/><Relationship Id="rId3" Type="http://schemas.openxmlformats.org/officeDocument/2006/relationships/hyperlink" Target="https://github.com/swirldev/swirl_courses%23swirl-course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 Clinic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Session 10:</a:t>
            </a:r>
          </a:p>
          <a:p>
            <a:r>
              <a:rPr lang="en-GB" dirty="0" smtClean="0"/>
              <a:t>Further data visualisation in R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91333" y="5297554"/>
            <a:ext cx="8969122" cy="954107"/>
          </a:xfrm>
          <a:prstGeom prst="rect">
            <a:avLst/>
          </a:prstGeom>
          <a:solidFill>
            <a:schemeClr val="tx1"/>
          </a:solidFill>
          <a:ln w="5715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rgbClr val="FF0000"/>
                </a:solidFill>
              </a:rPr>
              <a:t>Please sit in the first two rows!</a:t>
            </a:r>
          </a:p>
          <a:p>
            <a:r>
              <a:rPr lang="en-GB" sz="2800" dirty="0" smtClean="0">
                <a:solidFill>
                  <a:srgbClr val="FF0000"/>
                </a:solidFill>
              </a:rPr>
              <a:t>All other machines are running an </a:t>
            </a:r>
            <a:r>
              <a:rPr lang="en-GB" sz="2800" dirty="0" err="1" smtClean="0">
                <a:solidFill>
                  <a:srgbClr val="FF0000"/>
                </a:solidFill>
              </a:rPr>
              <a:t>outdated</a:t>
            </a:r>
            <a:r>
              <a:rPr lang="en-GB" sz="2800" dirty="0" smtClean="0">
                <a:solidFill>
                  <a:srgbClr val="FF0000"/>
                </a:solidFill>
              </a:rPr>
              <a:t> version of R </a:t>
            </a:r>
          </a:p>
        </p:txBody>
      </p:sp>
    </p:spTree>
    <p:extLst>
      <p:ext uri="{BB962C8B-B14F-4D97-AF65-F5344CB8AC3E}">
        <p14:creationId xmlns:p14="http://schemas.microsoft.com/office/powerpoint/2010/main" val="2105202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513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Key concepts – Geometric objects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728462"/>
            <a:ext cx="8229600" cy="4596137"/>
          </a:xfrm>
        </p:spPr>
        <p:txBody>
          <a:bodyPr/>
          <a:lstStyle/>
          <a:p>
            <a:r>
              <a:rPr lang="en-GB" dirty="0" smtClean="0"/>
              <a:t>Specifies how the aesthetics are displayed</a:t>
            </a:r>
          </a:p>
          <a:p>
            <a:endParaRPr lang="en-GB" dirty="0"/>
          </a:p>
          <a:p>
            <a:r>
              <a:rPr lang="en-GB" dirty="0" smtClean="0"/>
              <a:t>Using functions beginning with </a:t>
            </a:r>
            <a:r>
              <a:rPr lang="en-GB" dirty="0" err="1" smtClean="0"/>
              <a:t>geom</a:t>
            </a:r>
            <a:r>
              <a:rPr lang="en-GB" dirty="0" smtClean="0"/>
              <a:t>_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6" name="Picture 5" descr="Screen Shot 2015-07-21 at 17.47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95" y="3277590"/>
            <a:ext cx="72644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487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0138"/>
            <a:ext cx="8229600" cy="1143000"/>
          </a:xfrm>
        </p:spPr>
        <p:txBody>
          <a:bodyPr/>
          <a:lstStyle/>
          <a:p>
            <a:r>
              <a:rPr lang="en-GB" dirty="0" smtClean="0"/>
              <a:t>Countless capabilities…</a:t>
            </a:r>
            <a:endParaRPr lang="en-GB" dirty="0"/>
          </a:p>
        </p:txBody>
      </p:sp>
      <p:pic>
        <p:nvPicPr>
          <p:cNvPr id="4" name="Picture 3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69494"/>
            <a:ext cx="2163634" cy="2163634"/>
          </a:xfrm>
          <a:prstGeom prst="rect">
            <a:avLst/>
          </a:prstGeom>
        </p:spPr>
      </p:pic>
      <p:pic>
        <p:nvPicPr>
          <p:cNvPr id="5" name="Picture 4" descr="ggplot2-Cheatsheet-1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315278"/>
            <a:ext cx="2163634" cy="2163634"/>
          </a:xfrm>
          <a:prstGeom prst="rect">
            <a:avLst/>
          </a:prstGeom>
        </p:spPr>
      </p:pic>
      <p:pic>
        <p:nvPicPr>
          <p:cNvPr id="6" name="Picture 5" descr="singl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068" y="5153016"/>
            <a:ext cx="2841240" cy="1011237"/>
          </a:xfrm>
          <a:prstGeom prst="rect">
            <a:avLst/>
          </a:prstGeom>
        </p:spPr>
      </p:pic>
      <p:pic>
        <p:nvPicPr>
          <p:cNvPr id="7" name="Picture 6" descr="ggplot2pi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068" y="1769494"/>
            <a:ext cx="2646647" cy="2163634"/>
          </a:xfrm>
          <a:prstGeom prst="rect">
            <a:avLst/>
          </a:prstGeom>
        </p:spPr>
      </p:pic>
      <p:pic>
        <p:nvPicPr>
          <p:cNvPr id="8" name="Picture 7" descr="RQKjpxH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237" y="1769494"/>
            <a:ext cx="3245451" cy="2163634"/>
          </a:xfrm>
          <a:prstGeom prst="rect">
            <a:avLst/>
          </a:prstGeom>
        </p:spPr>
      </p:pic>
      <p:pic>
        <p:nvPicPr>
          <p:cNvPr id="9" name="Picture 8" descr="687474703a2f2f646c2e64726f70626f782e636f6d2f752f31303530362f626c6f672f722f6767706c6f74322f736570616c2d76732d706574616c2d616c7068612e706e67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276" y="4441795"/>
            <a:ext cx="3112412" cy="203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934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ownload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64" y="1320803"/>
            <a:ext cx="3110304" cy="4062835"/>
          </a:xfrm>
          <a:prstGeom prst="rect">
            <a:avLst/>
          </a:prstGeom>
        </p:spPr>
      </p:pic>
      <p:pic>
        <p:nvPicPr>
          <p:cNvPr id="5" name="Picture 4" descr="682919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181" y="1320804"/>
            <a:ext cx="2682754" cy="40958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6164" y="5902642"/>
            <a:ext cx="6468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Also check out online resources! </a:t>
            </a:r>
          </a:p>
          <a:p>
            <a:r>
              <a:rPr lang="en-GB" dirty="0" smtClean="0"/>
              <a:t>The </a:t>
            </a:r>
            <a:r>
              <a:rPr lang="en-GB" dirty="0" err="1" smtClean="0"/>
              <a:t>ggplot</a:t>
            </a:r>
            <a:r>
              <a:rPr lang="en-GB" dirty="0" smtClean="0"/>
              <a:t> website is great, but there are many to choose from.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3119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Next week…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3285523" cy="1306913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Writing a function</a:t>
            </a:r>
            <a:endParaRPr lang="en-GB" dirty="0"/>
          </a:p>
        </p:txBody>
      </p:sp>
      <p:pic>
        <p:nvPicPr>
          <p:cNvPr id="6" name="Picture 5" descr="Screen Shot 2015-07-21 at 13.53.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2" y="3015656"/>
            <a:ext cx="9144000" cy="277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130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704850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27584" y="2348880"/>
            <a:ext cx="7416823" cy="224676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B5394"/>
                </a:solidFill>
              </a:rPr>
              <a:t>REMINDER: write </a:t>
            </a:r>
            <a:r>
              <a:rPr lang="en-US" sz="2800" dirty="0">
                <a:solidFill>
                  <a:srgbClr val="0B5394"/>
                </a:solidFill>
              </a:rPr>
              <a:t>down your email </a:t>
            </a:r>
            <a:r>
              <a:rPr lang="en-US" sz="2800" dirty="0" smtClean="0">
                <a:solidFill>
                  <a:srgbClr val="0B5394"/>
                </a:solidFill>
              </a:rPr>
              <a:t>address for access to the Dropbox with slides and code.</a:t>
            </a:r>
          </a:p>
          <a:p>
            <a:pPr algn="ctr"/>
            <a:endParaRPr lang="en-US" sz="2800" dirty="0">
              <a:solidFill>
                <a:srgbClr val="0B5394"/>
              </a:solidFill>
            </a:endParaRPr>
          </a:p>
          <a:p>
            <a:pPr algn="ctr"/>
            <a:r>
              <a:rPr lang="en-US" sz="2800" dirty="0" smtClean="0">
                <a:solidFill>
                  <a:srgbClr val="0B5394"/>
                </a:solidFill>
              </a:rPr>
              <a:t>We will be in this room until beginning of August.</a:t>
            </a:r>
            <a:endParaRPr lang="en-US" sz="2800" dirty="0">
              <a:solidFill>
                <a:srgbClr val="0B53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863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143000"/>
          </a:xfrm>
        </p:spPr>
        <p:txBody>
          <a:bodyPr/>
          <a:lstStyle/>
          <a:p>
            <a:r>
              <a:rPr lang="en-GB" dirty="0" smtClean="0"/>
              <a:t>Swirl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844824"/>
            <a:ext cx="8784976" cy="4434840"/>
          </a:xfrm>
        </p:spPr>
        <p:txBody>
          <a:bodyPr/>
          <a:lstStyle/>
          <a:p>
            <a:r>
              <a:rPr lang="en-GB" dirty="0" smtClean="0"/>
              <a:t>Good package for learning R in R</a:t>
            </a:r>
          </a:p>
          <a:p>
            <a:pPr lvl="1"/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swirlstats.com/students.html</a:t>
            </a:r>
            <a:endParaRPr lang="en-GB" dirty="0" smtClean="0"/>
          </a:p>
          <a:p>
            <a:pPr marL="393192" lvl="1" indent="0">
              <a:buNone/>
            </a:pPr>
            <a:endParaRPr lang="en-GB" dirty="0" smtClean="0"/>
          </a:p>
          <a:p>
            <a:r>
              <a:rPr lang="en-GB" dirty="0" smtClean="0"/>
              <a:t>Has a lot of training courses available online</a:t>
            </a:r>
          </a:p>
          <a:p>
            <a:pPr lvl="1"/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github.com/swirldev/swirl_courses#swirl-courses</a:t>
            </a:r>
            <a:endParaRPr lang="en-GB" dirty="0" smtClean="0"/>
          </a:p>
          <a:p>
            <a:pPr marL="393192" lvl="1" indent="0">
              <a:buNone/>
            </a:pPr>
            <a:endParaRPr lang="en-GB" dirty="0" smtClean="0"/>
          </a:p>
          <a:p>
            <a:r>
              <a:rPr lang="en-GB" dirty="0" smtClean="0"/>
              <a:t>Good one for data visualisation: Exploratory Data Analysis – code to download and install is this in the R file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0352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6763"/>
            <a:ext cx="8229600" cy="1143000"/>
          </a:xfrm>
        </p:spPr>
        <p:txBody>
          <a:bodyPr/>
          <a:lstStyle/>
          <a:p>
            <a:r>
              <a:rPr lang="en-GB" dirty="0" smtClean="0"/>
              <a:t>Further Data Visualisation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25564"/>
            <a:ext cx="7427168" cy="4283756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Introduction to using ggplot2</a:t>
            </a:r>
          </a:p>
          <a:p>
            <a:pPr lvl="1"/>
            <a:endParaRPr lang="en-GB" dirty="0"/>
          </a:p>
          <a:p>
            <a:r>
              <a:rPr lang="en-GB" dirty="0" smtClean="0"/>
              <a:t>ggplot2 is a language for making graphics</a:t>
            </a:r>
          </a:p>
          <a:p>
            <a:endParaRPr lang="en-GB" dirty="0" smtClean="0"/>
          </a:p>
          <a:p>
            <a:r>
              <a:rPr lang="en-GB" dirty="0" smtClean="0"/>
              <a:t>‘Approach </a:t>
            </a:r>
            <a:r>
              <a:rPr lang="en-GB" dirty="0"/>
              <a:t>graphics from a visual perspective, thinking about how each component of your data is represented</a:t>
            </a:r>
            <a:r>
              <a:rPr lang="en-GB" dirty="0" smtClean="0"/>
              <a:t>’</a:t>
            </a:r>
          </a:p>
          <a:p>
            <a:endParaRPr lang="en-GB" dirty="0"/>
          </a:p>
          <a:p>
            <a:r>
              <a:rPr lang="en-GB" dirty="0" smtClean="0"/>
              <a:t>Uses different syntax than R base plotting</a:t>
            </a:r>
          </a:p>
          <a:p>
            <a:endParaRPr lang="en-GB" dirty="0" smtClean="0"/>
          </a:p>
          <a:p>
            <a:r>
              <a:rPr lang="en-GB" dirty="0" smtClean="0"/>
              <a:t>Extremely flexible and makes very nice plots!</a:t>
            </a:r>
          </a:p>
        </p:txBody>
      </p:sp>
      <p:sp>
        <p:nvSpPr>
          <p:cNvPr id="5" name="AutoShape 2" descr="Image result for data visualization 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658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qplot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544" y="2132856"/>
            <a:ext cx="7931224" cy="4434840"/>
          </a:xfrm>
        </p:spPr>
        <p:txBody>
          <a:bodyPr>
            <a:normAutofit/>
          </a:bodyPr>
          <a:lstStyle/>
          <a:p>
            <a:r>
              <a:rPr lang="en-GB" dirty="0" smtClean="0"/>
              <a:t>Use </a:t>
            </a:r>
            <a:r>
              <a:rPr lang="en-GB" dirty="0" err="1" smtClean="0"/>
              <a:t>qplot</a:t>
            </a:r>
            <a:r>
              <a:rPr lang="en-GB" dirty="0" smtClean="0"/>
              <a:t> to make quick plots – good for exploring data before analysis</a:t>
            </a:r>
          </a:p>
          <a:p>
            <a:endParaRPr lang="en-GB" dirty="0" smtClean="0"/>
          </a:p>
          <a:p>
            <a:r>
              <a:rPr lang="en-GB" dirty="0" smtClean="0"/>
              <a:t>Specify the x axis variable, y axis variable and the data frame </a:t>
            </a:r>
          </a:p>
          <a:p>
            <a:endParaRPr lang="en-GB" dirty="0"/>
          </a:p>
          <a:p>
            <a:r>
              <a:rPr lang="en-GB" dirty="0" smtClean="0"/>
              <a:t>Use argument “colour” to split by a factor</a:t>
            </a:r>
          </a:p>
          <a:p>
            <a:endParaRPr lang="en-GB" dirty="0"/>
          </a:p>
          <a:p>
            <a:r>
              <a:rPr lang="en-GB" dirty="0" smtClean="0"/>
              <a:t>Can make split plot by using the argument “facets”</a:t>
            </a:r>
          </a:p>
          <a:p>
            <a:pPr marL="0" indent="0">
              <a:buNone/>
            </a:pPr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9041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/>
          <a:lstStyle/>
          <a:p>
            <a:r>
              <a:rPr lang="en-GB" dirty="0" err="1"/>
              <a:t>q</a:t>
            </a:r>
            <a:r>
              <a:rPr lang="en-GB" dirty="0" err="1" smtClean="0"/>
              <a:t>plot</a:t>
            </a:r>
            <a:r>
              <a:rPr lang="en-GB" dirty="0" smtClean="0"/>
              <a:t> continued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536" y="2060848"/>
            <a:ext cx="8219256" cy="4434840"/>
          </a:xfrm>
        </p:spPr>
        <p:txBody>
          <a:bodyPr/>
          <a:lstStyle/>
          <a:p>
            <a:r>
              <a:rPr lang="en-GB" dirty="0" smtClean="0"/>
              <a:t>Make different types of plots by using the argument “</a:t>
            </a:r>
            <a:r>
              <a:rPr lang="en-GB" dirty="0" err="1" smtClean="0"/>
              <a:t>geom</a:t>
            </a:r>
            <a:r>
              <a:rPr lang="en-GB" dirty="0" smtClean="0"/>
              <a:t>” e.g. boxplot:</a:t>
            </a:r>
          </a:p>
          <a:p>
            <a:pPr marL="0" indent="0" algn="ctr">
              <a:buNone/>
            </a:pPr>
            <a:r>
              <a:rPr lang="en-GB" dirty="0" smtClean="0"/>
              <a:t> </a:t>
            </a:r>
          </a:p>
          <a:p>
            <a:pPr marL="0" indent="0" algn="ctr">
              <a:buNone/>
            </a:pPr>
            <a:endParaRPr lang="en-GB" dirty="0" smtClean="0"/>
          </a:p>
          <a:p>
            <a:r>
              <a:rPr lang="en-GB" dirty="0" smtClean="0"/>
              <a:t>To make a histogram just specify the variable and the data frame:</a:t>
            </a:r>
          </a:p>
          <a:p>
            <a:pPr marL="365760" lvl="1" indent="0">
              <a:buNone/>
            </a:pPr>
            <a:r>
              <a:rPr lang="en-GB" i="1" dirty="0"/>
              <a:t> </a:t>
            </a:r>
            <a:r>
              <a:rPr lang="en-GB" i="1" dirty="0" smtClean="0"/>
              <a:t>           </a:t>
            </a:r>
            <a:endParaRPr lang="en-GB" i="1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38" y="3140968"/>
            <a:ext cx="5465026" cy="411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38" y="4901959"/>
            <a:ext cx="3115419" cy="44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7800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/>
          <a:lstStyle/>
          <a:p>
            <a:r>
              <a:rPr lang="en-GB" dirty="0" err="1" smtClean="0"/>
              <a:t>ggplot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8219256" cy="4434840"/>
          </a:xfrm>
        </p:spPr>
        <p:txBody>
          <a:bodyPr/>
          <a:lstStyle/>
          <a:p>
            <a:r>
              <a:rPr lang="en-GB" dirty="0" err="1" smtClean="0"/>
              <a:t>qplot</a:t>
            </a:r>
            <a:r>
              <a:rPr lang="en-GB" dirty="0" smtClean="0"/>
              <a:t> takes </a:t>
            </a:r>
            <a:r>
              <a:rPr lang="en-GB" dirty="0"/>
              <a:t>care of things like labelling axes and dimensions for you – but it’s not easily customisable </a:t>
            </a:r>
          </a:p>
          <a:p>
            <a:endParaRPr lang="en-GB" dirty="0" smtClean="0"/>
          </a:p>
          <a:p>
            <a:r>
              <a:rPr lang="en-GB" dirty="0" smtClean="0"/>
              <a:t>Use </a:t>
            </a:r>
            <a:r>
              <a:rPr lang="en-GB" dirty="0" err="1" smtClean="0"/>
              <a:t>ggplot</a:t>
            </a:r>
            <a:r>
              <a:rPr lang="en-GB" dirty="0" smtClean="0"/>
              <a:t> to build up plots in layers– much more flexible and customisable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2757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51348"/>
            <a:ext cx="8229600" cy="1143000"/>
          </a:xfrm>
        </p:spPr>
        <p:txBody>
          <a:bodyPr/>
          <a:lstStyle/>
          <a:p>
            <a:r>
              <a:rPr lang="en-GB" dirty="0" smtClean="0"/>
              <a:t>Key concepts - Layers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893078"/>
            <a:ext cx="8229600" cy="4431522"/>
          </a:xfrm>
        </p:spPr>
        <p:txBody>
          <a:bodyPr/>
          <a:lstStyle/>
          <a:p>
            <a:r>
              <a:rPr lang="en-GB" dirty="0" smtClean="0"/>
              <a:t>We build </a:t>
            </a:r>
            <a:r>
              <a:rPr lang="en-GB" dirty="0" err="1" smtClean="0"/>
              <a:t>ggplot</a:t>
            </a:r>
            <a:r>
              <a:rPr lang="en-GB" dirty="0" smtClean="0"/>
              <a:t> objects by adding ‘layers’</a:t>
            </a:r>
          </a:p>
          <a:p>
            <a:endParaRPr lang="en-GB" dirty="0"/>
          </a:p>
          <a:p>
            <a:r>
              <a:rPr lang="en-GB" dirty="0" smtClean="0"/>
              <a:t>We do this using the ‘+’ operator</a:t>
            </a:r>
          </a:p>
          <a:p>
            <a:endParaRPr lang="en-GB" dirty="0"/>
          </a:p>
          <a:p>
            <a:r>
              <a:rPr lang="en-GB" dirty="0" smtClean="0"/>
              <a:t>Allows plots to be built in a structured and logical order</a:t>
            </a:r>
          </a:p>
          <a:p>
            <a:endParaRPr lang="en-GB" dirty="0"/>
          </a:p>
          <a:p>
            <a:r>
              <a:rPr lang="en-GB" dirty="0" smtClean="0"/>
              <a:t>Easy to follow editing – plots evolve with minimal changes to code 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2315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1348"/>
            <a:ext cx="8229600" cy="1143000"/>
          </a:xfrm>
        </p:spPr>
        <p:txBody>
          <a:bodyPr/>
          <a:lstStyle/>
          <a:p>
            <a:r>
              <a:rPr lang="en-GB" dirty="0" smtClean="0"/>
              <a:t>Key concepts - Aesthetics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1320"/>
            <a:ext cx="8229600" cy="4443280"/>
          </a:xfrm>
        </p:spPr>
        <p:txBody>
          <a:bodyPr/>
          <a:lstStyle/>
          <a:p>
            <a:r>
              <a:rPr lang="en-GB" dirty="0" smtClean="0"/>
              <a:t>Refers to the information on the plot (</a:t>
            </a:r>
            <a:r>
              <a:rPr lang="en-GB" dirty="0" err="1" smtClean="0"/>
              <a:t>eg</a:t>
            </a:r>
            <a:r>
              <a:rPr lang="en-GB" dirty="0" smtClean="0"/>
              <a:t> the </a:t>
            </a:r>
            <a:r>
              <a:rPr lang="en-GB" i="1" dirty="0" smtClean="0"/>
              <a:t>x </a:t>
            </a:r>
            <a:r>
              <a:rPr lang="en-GB" dirty="0" smtClean="0"/>
              <a:t>and </a:t>
            </a:r>
            <a:r>
              <a:rPr lang="en-GB" i="1" dirty="0" smtClean="0"/>
              <a:t>y</a:t>
            </a:r>
            <a:r>
              <a:rPr lang="en-GB" dirty="0" smtClean="0"/>
              <a:t>)</a:t>
            </a:r>
          </a:p>
          <a:p>
            <a:endParaRPr lang="en-GB" dirty="0" smtClean="0"/>
          </a:p>
          <a:p>
            <a:r>
              <a:rPr lang="en-GB" dirty="0" smtClean="0"/>
              <a:t>We specify these using the </a:t>
            </a:r>
            <a:r>
              <a:rPr lang="en-GB" i="1" dirty="0" err="1" smtClean="0"/>
              <a:t>aes</a:t>
            </a:r>
            <a:r>
              <a:rPr lang="en-GB" i="1" dirty="0" smtClean="0"/>
              <a:t>() </a:t>
            </a:r>
            <a:r>
              <a:rPr lang="en-GB" dirty="0" smtClean="0"/>
              <a:t>function* </a:t>
            </a:r>
          </a:p>
          <a:p>
            <a:pPr marL="0" indent="0">
              <a:buNone/>
            </a:pPr>
            <a:r>
              <a:rPr lang="en-GB" dirty="0" smtClean="0"/>
              <a:t>             </a:t>
            </a:r>
            <a:r>
              <a:rPr lang="en-GB" sz="2400" dirty="0" smtClean="0"/>
              <a:t>*within the </a:t>
            </a:r>
            <a:r>
              <a:rPr lang="en-GB" sz="2400" dirty="0" err="1" smtClean="0"/>
              <a:t>ggplot</a:t>
            </a:r>
            <a:r>
              <a:rPr lang="en-GB" sz="2400" dirty="0" smtClean="0"/>
              <a:t> function</a:t>
            </a:r>
          </a:p>
          <a:p>
            <a:endParaRPr lang="en-GB" dirty="0"/>
          </a:p>
          <a:p>
            <a:r>
              <a:rPr lang="en-GB" dirty="0" err="1" smtClean="0"/>
              <a:t>E.g</a:t>
            </a:r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 descr="Screen Shot 2015-07-21 at 17.41.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52" y="4903777"/>
            <a:ext cx="6110209" cy="55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915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clinic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Rclinic.thmx</Template>
  <TotalTime>492</TotalTime>
  <Words>401</Words>
  <Application>Microsoft Macintosh PowerPoint</Application>
  <PresentationFormat>On-screen Show (4:3)</PresentationFormat>
  <Paragraphs>74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Rclinic</vt:lpstr>
      <vt:lpstr>R Clinic</vt:lpstr>
      <vt:lpstr>   </vt:lpstr>
      <vt:lpstr>Swirl</vt:lpstr>
      <vt:lpstr>Further Data Visualisation </vt:lpstr>
      <vt:lpstr>qplot</vt:lpstr>
      <vt:lpstr>qplot continued</vt:lpstr>
      <vt:lpstr>ggplot</vt:lpstr>
      <vt:lpstr>Key concepts - Layers</vt:lpstr>
      <vt:lpstr>Key concepts - Aesthetics</vt:lpstr>
      <vt:lpstr>Key concepts – Geometric objects</vt:lpstr>
      <vt:lpstr>Countless capabilities…</vt:lpstr>
      <vt:lpstr>PowerPoint Presentation</vt:lpstr>
      <vt:lpstr>Next week…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Siobhán</dc:creator>
  <cp:lastModifiedBy>Siobhán</cp:lastModifiedBy>
  <cp:revision>19</cp:revision>
  <dcterms:created xsi:type="dcterms:W3CDTF">2015-07-21T12:22:57Z</dcterms:created>
  <dcterms:modified xsi:type="dcterms:W3CDTF">2015-07-22T10:49:20Z</dcterms:modified>
</cp:coreProperties>
</file>