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74" r:id="rId6"/>
    <p:sldId id="275" r:id="rId7"/>
    <p:sldId id="28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70" r:id="rId17"/>
    <p:sldId id="286" r:id="rId18"/>
    <p:sldId id="272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4C61-56C6-489B-BBF9-26874CC4464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A9163-379A-4B44-9C21-1B829BA594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7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0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8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3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E25357-3E1A-4E35-98EC-5AB8817A625C}" type="datetimeFigureOut">
              <a:rPr lang="en-GB" smtClean="0"/>
              <a:pPr/>
              <a:t>03/06/15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DF6C71-C6A4-4F59-85BF-D512BAC665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CLINIC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3: Data Manipulation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79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Column names can be viewed and amended</a:t>
            </a:r>
          </a:p>
          <a:p>
            <a:endParaRPr lang="en-GB" dirty="0"/>
          </a:p>
          <a:p>
            <a:r>
              <a:rPr lang="en-GB" dirty="0" smtClean="0"/>
              <a:t>The same can also be done for row names.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4" r="49181" b="64434"/>
          <a:stretch/>
        </p:blipFill>
        <p:spPr bwMode="auto">
          <a:xfrm>
            <a:off x="107504" y="4149080"/>
            <a:ext cx="8784976" cy="96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5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and round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Stacking vectors concatenates multiple vectors into a single vector along with a factor indicating where each observation </a:t>
            </a:r>
            <a:r>
              <a:rPr lang="en-GB" dirty="0" smtClean="0"/>
              <a:t>originated”</a:t>
            </a:r>
          </a:p>
          <a:p>
            <a:endParaRPr lang="en-GB" dirty="0" smtClean="0"/>
          </a:p>
          <a:p>
            <a:r>
              <a:rPr lang="en-GB" dirty="0" smtClean="0"/>
              <a:t>“Rounding</a:t>
            </a:r>
            <a:r>
              <a:rPr lang="en-GB" dirty="0"/>
              <a:t> rounds the values in its first argument to the specified number of decimal places (default 0</a:t>
            </a:r>
            <a:r>
              <a:rPr lang="en-GB" dirty="0" smtClean="0"/>
              <a:t>)”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1" r="50000" b="60471"/>
          <a:stretch/>
        </p:blipFill>
        <p:spPr bwMode="auto">
          <a:xfrm>
            <a:off x="395536" y="4941168"/>
            <a:ext cx="85738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Data frames can be sorted on particular variables</a:t>
            </a:r>
          </a:p>
          <a:p>
            <a:r>
              <a:rPr lang="en-GB" dirty="0" smtClean="0"/>
              <a:t>decreasing=TRUE can be used to reverse the sort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2" r="60327" b="67485"/>
          <a:stretch/>
        </p:blipFill>
        <p:spPr bwMode="auto">
          <a:xfrm>
            <a:off x="323528" y="3933056"/>
            <a:ext cx="861675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6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order() can be used to </a:t>
            </a:r>
            <a:r>
              <a:rPr lang="en-GB" dirty="0"/>
              <a:t>reorder the rows of a data frame according to the contents of one of its </a:t>
            </a:r>
            <a:r>
              <a:rPr lang="en-GB" dirty="0" smtClean="0"/>
              <a:t>columns.</a:t>
            </a:r>
          </a:p>
          <a:p>
            <a:r>
              <a:rPr lang="en-GB" dirty="0" smtClean="0"/>
              <a:t>Subsetting brackets [] can be used to preserve the rest of the data frame.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9" r="63729" b="68749"/>
          <a:stretch/>
        </p:blipFill>
        <p:spPr bwMode="auto">
          <a:xfrm>
            <a:off x="539549" y="4293096"/>
            <a:ext cx="791813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8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Merge two data frames by common columns or row </a:t>
            </a:r>
            <a:r>
              <a:rPr lang="en-GB" dirty="0" smtClean="0"/>
              <a:t>names…”</a:t>
            </a:r>
          </a:p>
          <a:p>
            <a:r>
              <a:rPr lang="en-GB" dirty="0" smtClean="0"/>
              <a:t>Create two new data frames, A and B, to look at the merge() function.</a:t>
            </a:r>
          </a:p>
          <a:p>
            <a:r>
              <a:rPr lang="en-GB" dirty="0" err="1" smtClean="0"/>
              <a:t>na.omit</a:t>
            </a:r>
            <a:r>
              <a:rPr lang="en-GB" dirty="0" smtClean="0"/>
              <a:t>() is also a useful function!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r="60738" b="63716"/>
          <a:stretch/>
        </p:blipFill>
        <p:spPr bwMode="auto">
          <a:xfrm>
            <a:off x="755576" y="4437112"/>
            <a:ext cx="744080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22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R</a:t>
            </a:r>
            <a:r>
              <a:rPr lang="en-GB" dirty="0" smtClean="0"/>
              <a:t>eturns </a:t>
            </a:r>
            <a:r>
              <a:rPr lang="en-GB" dirty="0"/>
              <a:t>a vector of the positions of (first) matches of its first argument in its </a:t>
            </a:r>
            <a:r>
              <a:rPr lang="en-GB" dirty="0" smtClean="0"/>
              <a:t>second”</a:t>
            </a:r>
          </a:p>
          <a:p>
            <a:r>
              <a:rPr lang="en-GB" dirty="0" smtClean="0"/>
              <a:t>LETTERS is a vector of constants pre-loaded in R.</a:t>
            </a:r>
          </a:p>
          <a:p>
            <a:r>
              <a:rPr lang="en-GB" dirty="0" smtClean="0"/>
              <a:t>NA is returned if there is no corresponding match.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6" r="62372" b="59034"/>
          <a:stretch/>
        </p:blipFill>
        <p:spPr bwMode="auto">
          <a:xfrm>
            <a:off x="467543" y="4307944"/>
            <a:ext cx="8130479" cy="92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1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Many different ways to manipulate data in R!</a:t>
            </a:r>
          </a:p>
          <a:p>
            <a:endParaRPr lang="en-GB" dirty="0"/>
          </a:p>
          <a:p>
            <a:r>
              <a:rPr lang="en-GB" dirty="0" smtClean="0"/>
              <a:t>Not all covered here but the main functions, e.g. </a:t>
            </a:r>
            <a:r>
              <a:rPr lang="en-GB" dirty="0" err="1" smtClean="0"/>
              <a:t>cbind</a:t>
            </a:r>
            <a:r>
              <a:rPr lang="en-GB" dirty="0" smtClean="0"/>
              <a:t>, </a:t>
            </a:r>
            <a:r>
              <a:rPr lang="en-GB" dirty="0" err="1" smtClean="0"/>
              <a:t>rbind</a:t>
            </a:r>
            <a:r>
              <a:rPr lang="en-GB" dirty="0" smtClean="0"/>
              <a:t>, merge, subset and order should be sufficient for basic data manipulation.</a:t>
            </a:r>
          </a:p>
          <a:p>
            <a:endParaRPr lang="en-GB" dirty="0"/>
          </a:p>
          <a:p>
            <a:r>
              <a:rPr lang="en-GB" dirty="0" smtClean="0"/>
              <a:t>There are many useful data manipulation packages available – most with easy to follow help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36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</a:t>
            </a:r>
            <a:r>
              <a:rPr lang="en-GB" dirty="0" err="1" smtClean="0"/>
              <a:t>plyr</a:t>
            </a:r>
            <a:r>
              <a:rPr lang="en-GB" dirty="0" smtClean="0"/>
              <a:t> – a ‘go to’ package for speedy data manipulation. </a:t>
            </a:r>
            <a:r>
              <a:rPr lang="en-GB" smtClean="0"/>
              <a:t>Including </a:t>
            </a:r>
            <a:r>
              <a:rPr lang="en-GB" dirty="0" smtClean="0"/>
              <a:t>shortcuts to </a:t>
            </a:r>
            <a:r>
              <a:rPr lang="en-GB" dirty="0" err="1" smtClean="0"/>
              <a:t>subsetting</a:t>
            </a:r>
            <a:r>
              <a:rPr lang="en-GB" dirty="0" smtClean="0"/>
              <a:t>, summarizing and rearranging data.</a:t>
            </a:r>
          </a:p>
          <a:p>
            <a:endParaRPr lang="en-GB" dirty="0"/>
          </a:p>
          <a:p>
            <a:r>
              <a:rPr lang="en-GB" dirty="0" err="1" smtClean="0"/>
              <a:t>lubridate</a:t>
            </a:r>
            <a:r>
              <a:rPr lang="en-GB" dirty="0" smtClean="0"/>
              <a:t> – Makes working with dates and times easier</a:t>
            </a:r>
          </a:p>
          <a:p>
            <a:endParaRPr lang="en-GB" dirty="0"/>
          </a:p>
          <a:p>
            <a:r>
              <a:rPr lang="en-GB" dirty="0" err="1" smtClean="0"/>
              <a:t>tidyr</a:t>
            </a:r>
            <a:r>
              <a:rPr lang="en-GB" dirty="0" smtClean="0"/>
              <a:t> – rearrange data so each column is a variable and each row an observation</a:t>
            </a:r>
          </a:p>
          <a:p>
            <a:endParaRPr lang="en-GB" dirty="0"/>
          </a:p>
          <a:p>
            <a:r>
              <a:rPr lang="en-GB" dirty="0" smtClean="0"/>
              <a:t>reshape2 – transform data between wide and long formats (especially useful before plotting)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08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smtClean="0"/>
              <a:t>Quick overview of:</a:t>
            </a:r>
          </a:p>
          <a:p>
            <a:endParaRPr lang="en-US" sz="800" dirty="0" smtClean="0"/>
          </a:p>
          <a:p>
            <a:pPr lvl="1"/>
            <a:r>
              <a:rPr lang="en-GB" dirty="0" smtClean="0"/>
              <a:t>ANOVAs 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t-tests 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Correlations 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egressions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 descr="http://www.rfortraders.com/wp-content/uploads/2012/12/regression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10" y="1916832"/>
            <a:ext cx="4285727" cy="39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4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ChallengeR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 vert="horz" anchor="t">
            <a:normAutofit fontScale="92500" lnSpcReduction="10000"/>
          </a:bodyPr>
          <a:lstStyle/>
          <a:p>
            <a:r>
              <a:rPr lang="en-US" dirty="0" smtClean="0"/>
              <a:t>Use data() to explore all datasets available for use</a:t>
            </a:r>
          </a:p>
          <a:p>
            <a:endParaRPr lang="en-US" dirty="0" smtClean="0"/>
          </a:p>
          <a:p>
            <a:r>
              <a:rPr lang="en-US" dirty="0" smtClean="0"/>
              <a:t>Select one and run the following commands to practice your data manipulation:</a:t>
            </a:r>
          </a:p>
          <a:p>
            <a:pPr lvl="1"/>
            <a:r>
              <a:rPr lang="en-US" dirty="0" smtClean="0"/>
              <a:t>subset()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colMeans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stack()</a:t>
            </a:r>
          </a:p>
          <a:p>
            <a:pPr lvl="1"/>
            <a:r>
              <a:rPr lang="en-US" dirty="0" smtClean="0"/>
              <a:t>round()</a:t>
            </a:r>
          </a:p>
          <a:p>
            <a:pPr lvl="1"/>
            <a:r>
              <a:rPr lang="en-US" dirty="0" smtClean="0"/>
              <a:t>order()</a:t>
            </a:r>
          </a:p>
          <a:p>
            <a:pPr lvl="1"/>
            <a:r>
              <a:rPr lang="en-US" dirty="0" smtClean="0"/>
              <a:t>merge()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Next week back to Computer Room in the MBC 1</a:t>
            </a:r>
            <a:r>
              <a:rPr lang="en-US" sz="2800" baseline="30000" dirty="0" smtClean="0">
                <a:solidFill>
                  <a:srgbClr val="0B5394"/>
                </a:solidFill>
              </a:rPr>
              <a:t>st</a:t>
            </a:r>
            <a:r>
              <a:rPr lang="en-US" sz="2800" dirty="0" smtClean="0">
                <a:solidFill>
                  <a:srgbClr val="0B5394"/>
                </a:solidFill>
              </a:rPr>
              <a:t> Floor of Nursing Wing – Room 109A.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8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Needed prior to subsequent analysis and visualisation</a:t>
            </a:r>
          </a:p>
          <a:p>
            <a:endParaRPr lang="en-GB" dirty="0"/>
          </a:p>
          <a:p>
            <a:r>
              <a:rPr lang="en-GB" dirty="0" smtClean="0"/>
              <a:t>Wide range of tools to do this in R</a:t>
            </a:r>
          </a:p>
          <a:p>
            <a:pPr lvl="1"/>
            <a:r>
              <a:rPr lang="en-GB" dirty="0" smtClean="0"/>
              <a:t>Don’t need Excel!</a:t>
            </a:r>
          </a:p>
          <a:p>
            <a:endParaRPr lang="en-GB" dirty="0"/>
          </a:p>
          <a:p>
            <a:r>
              <a:rPr lang="en-GB" dirty="0" smtClean="0"/>
              <a:t>There are many specialist packages useful for data manipulation, but here we will just go over the basics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Useful dataset with continuous variables and factors</a:t>
            </a:r>
          </a:p>
          <a:p>
            <a:endParaRPr lang="en-GB" dirty="0" smtClean="0"/>
          </a:p>
          <a:p>
            <a:r>
              <a:rPr lang="en-GB" dirty="0" smtClean="0"/>
              <a:t>Open new R script in </a:t>
            </a:r>
            <a:r>
              <a:rPr lang="en-GB" dirty="0" err="1" smtClean="0"/>
              <a:t>Rstudio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Load iris data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4" r="67557" b="76304"/>
          <a:stretch/>
        </p:blipFill>
        <p:spPr bwMode="auto">
          <a:xfrm>
            <a:off x="1619672" y="4581127"/>
            <a:ext cx="5400600" cy="144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subsetting!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GB" dirty="0" smtClean="0"/>
              <a:t>In addition to the subsetting learnt last week, you can also: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xtract specific levels of a factor</a:t>
            </a:r>
          </a:p>
          <a:p>
            <a:pPr lvl="1"/>
            <a:r>
              <a:rPr lang="en-GB" dirty="0" smtClean="0"/>
              <a:t>Subset and drop the other columns from the data frame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9" r="66795" b="71922"/>
          <a:stretch/>
        </p:blipFill>
        <p:spPr bwMode="auto">
          <a:xfrm>
            <a:off x="899592" y="4384506"/>
            <a:ext cx="7705867" cy="15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subset()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/>
          <a:lstStyle/>
          <a:p>
            <a:r>
              <a:rPr lang="en-GB" dirty="0" smtClean="0"/>
              <a:t>Alternative method to subset data: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9" r="66814" b="56973"/>
          <a:stretch/>
        </p:blipFill>
        <p:spPr bwMode="auto">
          <a:xfrm>
            <a:off x="899592" y="3015218"/>
            <a:ext cx="69344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syntax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40224"/>
              </p:ext>
            </p:extLst>
          </p:nvPr>
        </p:nvGraphicFramePr>
        <p:xfrm>
          <a:off x="683568" y="2111538"/>
          <a:ext cx="2952328" cy="4276255"/>
        </p:xfrm>
        <a:graphic>
          <a:graphicData uri="http://schemas.openxmlformats.org/drawingml/2006/table">
            <a:tbl>
              <a:tblPr/>
              <a:tblGrid>
                <a:gridCol w="822754"/>
                <a:gridCol w="2129574"/>
              </a:tblGrid>
              <a:tr h="3061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dirty="0">
                          <a:effectLst/>
                        </a:rPr>
                        <a:t>Logical Operators</a:t>
                      </a:r>
                      <a:endParaRPr lang="en-GB" sz="1400" dirty="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==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is equal to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1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!=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is not equal to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&gt;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greater than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1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dirty="0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&gt;=</a:t>
                      </a:r>
                      <a:endParaRPr lang="en-GB" sz="1400" dirty="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greater than or equal to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&lt;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less than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1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&lt;=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less than or equal to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%in%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is in the list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1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!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not (reverses T &amp; </a:t>
                      </a:r>
                      <a:r>
                        <a:rPr lang="en-GB" sz="1400" smtClean="0">
                          <a:effectLst/>
                        </a:rPr>
                        <a:t>F)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&amp;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>
                          <a:effectLst/>
                        </a:rPr>
                        <a:t>and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1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>
                          <a:solidFill>
                            <a:srgbClr val="440000"/>
                          </a:solidFill>
                          <a:effectLst/>
                          <a:latin typeface="Courier New"/>
                        </a:rPr>
                        <a:t>|</a:t>
                      </a:r>
                      <a:endParaRPr lang="en-GB" sz="1400">
                        <a:effectLst/>
                      </a:endParaRP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400" dirty="0">
                          <a:effectLst/>
                        </a:rPr>
                        <a:t>or</a:t>
                      </a:r>
                    </a:p>
                  </a:txBody>
                  <a:tcPr marL="52434" marR="52434" marT="52434" marB="52434" anchor="ctr">
                    <a:lnL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BDBB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9038" y="193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5516" r="44178" b="55671"/>
          <a:stretch/>
        </p:blipFill>
        <p:spPr bwMode="auto">
          <a:xfrm>
            <a:off x="4273111" y="3283260"/>
            <a:ext cx="3622114" cy="107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2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GB" dirty="0" smtClean="0"/>
              <a:t>Row / Column mean and sums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may want to quickly learn the sum or mean of columns or rows in your data frame: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NB. This cannot be performed for factors so a subset of the data frame is used.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2" r="67952" b="60237"/>
          <a:stretch/>
        </p:blipFill>
        <p:spPr bwMode="auto">
          <a:xfrm>
            <a:off x="827584" y="3068960"/>
            <a:ext cx="79025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new rows and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/>
          <a:lstStyle/>
          <a:p>
            <a:r>
              <a:rPr lang="en-GB" dirty="0" smtClean="0"/>
              <a:t>You may have a new record that you wish to add to your data frame, in which case use </a:t>
            </a:r>
            <a:r>
              <a:rPr lang="en-GB" dirty="0" err="1" smtClean="0"/>
              <a:t>rbind</a:t>
            </a:r>
            <a:r>
              <a:rPr lang="en-GB" dirty="0" smtClean="0"/>
              <a:t>, </a:t>
            </a:r>
          </a:p>
          <a:p>
            <a:endParaRPr lang="en-GB" dirty="0" smtClean="0"/>
          </a:p>
          <a:p>
            <a:r>
              <a:rPr lang="en-GB" dirty="0" smtClean="0"/>
              <a:t>OR you may have a new variable you would like to append, which can be done using </a:t>
            </a:r>
            <a:r>
              <a:rPr lang="en-GB" dirty="0" err="1" smtClean="0"/>
              <a:t>cbind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1" r="50000" b="63963"/>
          <a:stretch/>
        </p:blipFill>
        <p:spPr bwMode="auto">
          <a:xfrm>
            <a:off x="348679" y="4742294"/>
            <a:ext cx="8317903" cy="161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2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</TotalTime>
  <Words>670</Words>
  <Application>Microsoft Macintosh PowerPoint</Application>
  <PresentationFormat>On-screen Show (4:3)</PresentationFormat>
  <Paragraphs>124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R CLINIC</vt:lpstr>
      <vt:lpstr>   </vt:lpstr>
      <vt:lpstr>Data manipulation</vt:lpstr>
      <vt:lpstr>Iris dataset</vt:lpstr>
      <vt:lpstr>More subsetting!</vt:lpstr>
      <vt:lpstr>subset() function</vt:lpstr>
      <vt:lpstr>Useful syntax</vt:lpstr>
      <vt:lpstr>Row / Column mean and sums</vt:lpstr>
      <vt:lpstr>Adding new rows and columns</vt:lpstr>
      <vt:lpstr>Column names</vt:lpstr>
      <vt:lpstr>Stack and round data</vt:lpstr>
      <vt:lpstr>Sort data</vt:lpstr>
      <vt:lpstr>Order data</vt:lpstr>
      <vt:lpstr>Merge data</vt:lpstr>
      <vt:lpstr>match() function</vt:lpstr>
      <vt:lpstr>Summary</vt:lpstr>
      <vt:lpstr>Some useful packages</vt:lpstr>
      <vt:lpstr>Next time...</vt:lpstr>
      <vt:lpstr>ChallengeR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Siobhán</cp:lastModifiedBy>
  <cp:revision>36</cp:revision>
  <dcterms:created xsi:type="dcterms:W3CDTF">2015-06-02T08:01:09Z</dcterms:created>
  <dcterms:modified xsi:type="dcterms:W3CDTF">2015-06-03T08:48:28Z</dcterms:modified>
</cp:coreProperties>
</file>