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9" r:id="rId3"/>
    <p:sldId id="257" r:id="rId4"/>
    <p:sldId id="263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58" r:id="rId14"/>
    <p:sldId id="275" r:id="rId15"/>
    <p:sldId id="270" r:id="rId16"/>
    <p:sldId id="278" r:id="rId17"/>
    <p:sldId id="279" r:id="rId18"/>
    <p:sldId id="281" r:id="rId19"/>
    <p:sldId id="272" r:id="rId20"/>
    <p:sldId id="260" r:id="rId21"/>
    <p:sldId id="271" r:id="rId22"/>
    <p:sldId id="280" r:id="rId23"/>
    <p:sldId id="273" r:id="rId24"/>
    <p:sldId id="274" r:id="rId25"/>
    <p:sldId id="276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18287-81BE-E94A-911F-D6AE12DF7F00}" type="datetimeFigureOut">
              <a:rPr lang="en-US" smtClean="0"/>
              <a:t>6/10/2015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5810D-CDD3-8D4E-81AF-48BC4432F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676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5810D-CDD3-8D4E-81AF-48BC4432F6F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844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5810D-CDD3-8D4E-81AF-48BC4432F6F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534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5810D-CDD3-8D4E-81AF-48BC4432F6F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61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5810D-CDD3-8D4E-81AF-48BC4432F6F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478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5810D-CDD3-8D4E-81AF-48BC4432F6F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101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5810D-CDD3-8D4E-81AF-48BC4432F6F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401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5810D-CDD3-8D4E-81AF-48BC4432F6F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355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5810D-CDD3-8D4E-81AF-48BC4432F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450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5810D-CDD3-8D4E-81AF-48BC4432F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501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5810D-CDD3-8D4E-81AF-48BC4432F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718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5810D-CDD3-8D4E-81AF-48BC4432F6F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02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A9163-379A-4B44-9C21-1B829BA5944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886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5810D-CDD3-8D4E-81AF-48BC4432F6F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208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5810D-CDD3-8D4E-81AF-48BC4432F6F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496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5810D-CDD3-8D4E-81AF-48BC4432F6F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60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5810D-CDD3-8D4E-81AF-48BC4432F6F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301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5810D-CDD3-8D4E-81AF-48BC4432F6F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0954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5810D-CDD3-8D4E-81AF-48BC4432F6F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49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5810D-CDD3-8D4E-81AF-48BC4432F6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779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5810D-CDD3-8D4E-81AF-48BC4432F6F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773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5810D-CDD3-8D4E-81AF-48BC4432F6F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5810D-CDD3-8D4E-81AF-48BC4432F6F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040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5810D-CDD3-8D4E-81AF-48BC4432F6F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554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5810D-CDD3-8D4E-81AF-48BC4432F6F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923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5810D-CDD3-8D4E-81AF-48BC4432F6F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11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ga-IE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CE5F-FE5E-1E4B-A45B-CA49BABA6D8B}" type="datetimeFigureOut">
              <a:rPr lang="en-US" smtClean="0"/>
              <a:t>6/10/2015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921B-C336-8E40-871A-5AB0CE15312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CE5F-FE5E-1E4B-A45B-CA49BABA6D8B}" type="datetimeFigureOut">
              <a:rPr lang="en-US" smtClean="0"/>
              <a:t>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921B-C336-8E40-871A-5AB0CE15312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CE5F-FE5E-1E4B-A45B-CA49BABA6D8B}" type="datetimeFigureOut">
              <a:rPr lang="en-US" smtClean="0"/>
              <a:t>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921B-C336-8E40-871A-5AB0CE15312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CE5F-FE5E-1E4B-A45B-CA49BABA6D8B}" type="datetimeFigureOut">
              <a:rPr lang="en-US" smtClean="0"/>
              <a:t>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921B-C336-8E40-871A-5AB0CE15312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CE5F-FE5E-1E4B-A45B-CA49BABA6D8B}" type="datetimeFigureOut">
              <a:rPr lang="en-US" smtClean="0"/>
              <a:t>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921B-C336-8E40-871A-5AB0CE15312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CE5F-FE5E-1E4B-A45B-CA49BABA6D8B}" type="datetimeFigureOut">
              <a:rPr lang="en-US" smtClean="0"/>
              <a:t>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921B-C336-8E40-871A-5AB0CE15312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CE5F-FE5E-1E4B-A45B-CA49BABA6D8B}" type="datetimeFigureOut">
              <a:rPr lang="en-US" smtClean="0"/>
              <a:t>6/10/2015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921B-C336-8E40-871A-5AB0CE15312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CE5F-FE5E-1E4B-A45B-CA49BABA6D8B}" type="datetimeFigureOut">
              <a:rPr lang="en-US" smtClean="0"/>
              <a:t>6/10/2015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921B-C336-8E40-871A-5AB0CE15312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CE5F-FE5E-1E4B-A45B-CA49BABA6D8B}" type="datetimeFigureOut">
              <a:rPr lang="en-US" smtClean="0"/>
              <a:t>6/10/2015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921B-C336-8E40-871A-5AB0CE15312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CE5F-FE5E-1E4B-A45B-CA49BABA6D8B}" type="datetimeFigureOut">
              <a:rPr lang="en-US" smtClean="0"/>
              <a:t>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921B-C336-8E40-871A-5AB0CE15312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CE5F-FE5E-1E4B-A45B-CA49BABA6D8B}" type="datetimeFigureOut">
              <a:rPr lang="en-US" smtClean="0"/>
              <a:t>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B65921B-C336-8E40-871A-5AB0CE15312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ga-IE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ga-IE" smtClean="0"/>
              <a:t>Click to edit Master text styles</a:t>
            </a:r>
          </a:p>
          <a:p>
            <a:pPr lvl="1" eaLnBrk="1" latinLnBrk="0" hangingPunct="1"/>
            <a:r>
              <a:rPr kumimoji="0" lang="ga-IE" smtClean="0"/>
              <a:t>Second level</a:t>
            </a:r>
          </a:p>
          <a:p>
            <a:pPr lvl="2" eaLnBrk="1" latinLnBrk="0" hangingPunct="1"/>
            <a:r>
              <a:rPr kumimoji="0" lang="ga-IE" smtClean="0"/>
              <a:t>Third level</a:t>
            </a:r>
          </a:p>
          <a:p>
            <a:pPr lvl="3" eaLnBrk="1" latinLnBrk="0" hangingPunct="1"/>
            <a:r>
              <a:rPr kumimoji="0" lang="ga-IE" smtClean="0"/>
              <a:t>Fourth level</a:t>
            </a:r>
          </a:p>
          <a:p>
            <a:pPr lvl="4" eaLnBrk="1" latinLnBrk="0" hangingPunct="1"/>
            <a:r>
              <a:rPr kumimoji="0" lang="ga-IE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ECCE5F-FE5E-1E4B-A45B-CA49BABA6D8B}" type="datetimeFigureOut">
              <a:rPr lang="en-US" smtClean="0"/>
              <a:t>6/10/2015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65921B-C336-8E40-871A-5AB0CE153124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okbook-r.com/Statistical_analysis/Homogeneity_of_varianc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.ethz.ch/R-manual/R-devel/library/stats/html/shapiro.test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 Clinic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Session 4: </a:t>
            </a:r>
          </a:p>
          <a:p>
            <a:r>
              <a:rPr lang="en-GB" dirty="0" smtClean="0"/>
              <a:t>ANOVAs, t-tests and regressions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08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sample t-test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Two categories of people</a:t>
            </a:r>
          </a:p>
          <a:p>
            <a:pPr lvl="1"/>
            <a:r>
              <a:rPr lang="en-GB" dirty="0" smtClean="0"/>
              <a:t>Breakfast eaters</a:t>
            </a:r>
          </a:p>
          <a:p>
            <a:pPr lvl="1"/>
            <a:r>
              <a:rPr lang="en-GB" dirty="0" smtClean="0"/>
              <a:t>Non-breakfast eaters</a:t>
            </a:r>
          </a:p>
          <a:p>
            <a:pPr marL="393192" lvl="1" indent="0">
              <a:buNone/>
            </a:pPr>
            <a:endParaRPr lang="en-GB" dirty="0" smtClean="0"/>
          </a:p>
          <a:p>
            <a:pPr marL="484632" indent="-457200"/>
            <a:r>
              <a:rPr lang="en-GB" dirty="0" smtClean="0"/>
              <a:t>Count the number of biscuits eaten at coffee morning</a:t>
            </a:r>
          </a:p>
          <a:p>
            <a:pPr marL="484632" indent="-457200"/>
            <a:endParaRPr lang="en-GB" u="sng" dirty="0"/>
          </a:p>
          <a:p>
            <a:pPr marL="484632" indent="-457200"/>
            <a:r>
              <a:rPr lang="en-GB" u="sng" dirty="0" smtClean="0"/>
              <a:t>Do those who eat breakfast scoff fewer biscuits than the non-breakfast eaters?</a:t>
            </a:r>
            <a:endParaRPr lang="en-GB" u="sng" dirty="0"/>
          </a:p>
        </p:txBody>
      </p:sp>
      <p:pic>
        <p:nvPicPr>
          <p:cNvPr id="4" name="Picture 3" descr="marshmallow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751" y="703195"/>
            <a:ext cx="4138260" cy="31036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90090" y="6508025"/>
            <a:ext cx="5968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Image :http://</a:t>
            </a:r>
            <a:r>
              <a:rPr lang="en-GB" sz="1400" dirty="0" err="1" smtClean="0"/>
              <a:t>hyperboleandahalf.blogspot.co.uk</a:t>
            </a:r>
            <a:r>
              <a:rPr lang="en-GB" sz="1400" dirty="0" smtClean="0"/>
              <a:t>/2010/10/god-of-</a:t>
            </a:r>
            <a:r>
              <a:rPr lang="en-GB" sz="1400" dirty="0" err="1" smtClean="0"/>
              <a:t>cake.html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5927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595"/>
            <a:ext cx="8229600" cy="5227006"/>
          </a:xfrm>
        </p:spPr>
        <p:txBody>
          <a:bodyPr/>
          <a:lstStyle/>
          <a:p>
            <a:r>
              <a:rPr lang="en-GB" dirty="0" smtClean="0"/>
              <a:t>Two categories of people, and biscuits eaten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T-test function 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Output</a:t>
            </a:r>
          </a:p>
        </p:txBody>
      </p:sp>
      <p:pic>
        <p:nvPicPr>
          <p:cNvPr id="7" name="Picture 6" descr="Macintosh HD:Users:siobhanporter:Desktop:Screen Shot 2015-06-06 at 21.24.29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75" y="1611113"/>
            <a:ext cx="3954396" cy="577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Picture 7" descr="Macintosh HD:Users:siobhanporter:Desktop:Screen Shot 2015-06-06 at 21.25.20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75" y="3099389"/>
            <a:ext cx="2684396" cy="412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" name="Picture 9" descr="Macintosh HD:Users:siobhanporter:Desktop:Screen Shot 2015-06-06 at 21.25.54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75" y="4473091"/>
            <a:ext cx="5263515" cy="1992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699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/>
              <a:t>If want to compare more than 2 categories.....use ANOVA (Analysis of variance)</a:t>
            </a:r>
          </a:p>
        </p:txBody>
      </p:sp>
    </p:spTree>
    <p:extLst>
      <p:ext uri="{BB962C8B-B14F-4D97-AF65-F5344CB8AC3E}">
        <p14:creationId xmlns:p14="http://schemas.microsoft.com/office/powerpoint/2010/main" val="5891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302"/>
            <a:ext cx="8229600" cy="1143000"/>
          </a:xfrm>
        </p:spPr>
        <p:txBody>
          <a:bodyPr/>
          <a:lstStyle/>
          <a:p>
            <a:r>
              <a:rPr lang="en-GB" dirty="0" smtClean="0"/>
              <a:t>Using regression and ANOVA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382390" cy="4389120"/>
          </a:xfrm>
        </p:spPr>
        <p:txBody>
          <a:bodyPr>
            <a:normAutofit/>
          </a:bodyPr>
          <a:lstStyle/>
          <a:p>
            <a:r>
              <a:rPr lang="en-GB" dirty="0"/>
              <a:t>ANOVA</a:t>
            </a:r>
          </a:p>
          <a:p>
            <a:pPr lvl="1"/>
            <a:r>
              <a:rPr lang="en-GB" dirty="0"/>
              <a:t>Variance explained by a categorical variable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Regression </a:t>
            </a:r>
          </a:p>
          <a:p>
            <a:pPr lvl="1"/>
            <a:r>
              <a:rPr lang="en-GB" dirty="0" smtClean="0"/>
              <a:t>Variance explained by a continuous variable</a:t>
            </a:r>
          </a:p>
          <a:p>
            <a:pPr marL="393192" lvl="1" indent="0">
              <a:buNone/>
            </a:pPr>
            <a:endParaRPr lang="en-GB" dirty="0" smtClean="0"/>
          </a:p>
        </p:txBody>
      </p:sp>
      <p:pic>
        <p:nvPicPr>
          <p:cNvPr id="4" name="Picture 3" descr="regressio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711" y="4017430"/>
            <a:ext cx="3068731" cy="2644223"/>
          </a:xfrm>
          <a:prstGeom prst="rect">
            <a:avLst/>
          </a:prstGeom>
        </p:spPr>
      </p:pic>
      <p:pic>
        <p:nvPicPr>
          <p:cNvPr id="5" name="Picture 4" descr="anova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815" y="1598302"/>
            <a:ext cx="3069627" cy="264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0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Assumptions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ANOVA assumptions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/>
              <a:t>Linear model assumptions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13491" cy="4220100"/>
          </a:xfrm>
        </p:spPr>
        <p:txBody>
          <a:bodyPr vert="horz" tIns="0" anchor="t">
            <a:normAutofit/>
          </a:bodyPr>
          <a:lstStyle/>
          <a:p>
            <a:r>
              <a:rPr lang="en-US"/>
              <a:t>random sampling</a:t>
            </a:r>
          </a:p>
          <a:p>
            <a:endParaRPr lang="en-US"/>
          </a:p>
          <a:p>
            <a:r>
              <a:rPr lang="en-US"/>
              <a:t>equal variances</a:t>
            </a:r>
          </a:p>
          <a:p>
            <a:endParaRPr lang="en-US"/>
          </a:p>
          <a:p>
            <a:r>
              <a:rPr lang="en-US"/>
              <a:t>independence of errors</a:t>
            </a:r>
          </a:p>
          <a:p>
            <a:endParaRPr lang="en-US"/>
          </a:p>
          <a:p>
            <a:r>
              <a:rPr lang="en-US"/>
              <a:t>normal distribution of errors</a:t>
            </a:r>
          </a:p>
          <a:p>
            <a:endParaRPr lang="en-US"/>
          </a:p>
          <a:p>
            <a:r>
              <a:rPr lang="en-US"/>
              <a:t>additivity of treatment effects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15078" cy="4273470"/>
          </a:xfrm>
        </p:spPr>
        <p:txBody>
          <a:bodyPr vert="horz" tIns="0" anchor="t">
            <a:normAutofit/>
          </a:bodyPr>
          <a:lstStyle/>
          <a:p>
            <a:r>
              <a:rPr lang="en-US"/>
              <a:t>explanatory variable measured without error</a:t>
            </a:r>
          </a:p>
          <a:p>
            <a:endParaRPr lang="en-US"/>
          </a:p>
          <a:p>
            <a:r>
              <a:rPr lang="en-US"/>
              <a:t>errors normally distributed</a:t>
            </a:r>
          </a:p>
          <a:p>
            <a:endParaRPr lang="en-US"/>
          </a:p>
          <a:p>
            <a:r>
              <a:rPr lang="en-US"/>
              <a:t>variances are constant</a:t>
            </a:r>
          </a:p>
          <a:p>
            <a:endParaRPr lang="en-US"/>
          </a:p>
          <a:p>
            <a:r>
              <a:rPr lang="en-US"/>
              <a:t>all of the unexplained variation is confined to the response variable</a:t>
            </a:r>
          </a:p>
        </p:txBody>
      </p:sp>
    </p:spTree>
    <p:extLst>
      <p:ext uri="{BB962C8B-B14F-4D97-AF65-F5344CB8AC3E}">
        <p14:creationId xmlns:p14="http://schemas.microsoft.com/office/powerpoint/2010/main" val="261696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- Analysis of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698674"/>
          </a:xfrm>
        </p:spPr>
        <p:txBody>
          <a:bodyPr vert="horz" anchor="t">
            <a:normAutofit/>
          </a:bodyPr>
          <a:lstStyle/>
          <a:p>
            <a:r>
              <a:rPr lang="en-US" dirty="0"/>
              <a:t>Compare 3 or more </a:t>
            </a:r>
            <a:r>
              <a:rPr lang="en-US" dirty="0" smtClean="0"/>
              <a:t>means</a:t>
            </a:r>
            <a:endParaRPr lang="en-US" dirty="0"/>
          </a:p>
          <a:p>
            <a:r>
              <a:rPr lang="en-US" dirty="0"/>
              <a:t>Use iris dataset </a:t>
            </a:r>
          </a:p>
          <a:p>
            <a:r>
              <a:rPr lang="en-US" dirty="0"/>
              <a:t>Compare means of petal length between 3 species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dirty="0"/>
              <a:t>ANOVA - Analysis of Variance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698674"/>
          </a:xfrm>
        </p:spPr>
        <p:txBody>
          <a:bodyPr vert="horz" anchor="t">
            <a:normAutofit/>
          </a:bodyPr>
          <a:lstStyle/>
          <a:p>
            <a:r>
              <a:rPr lang="en-US" dirty="0"/>
              <a:t>Compare 3 or more means</a:t>
            </a:r>
          </a:p>
          <a:p>
            <a:r>
              <a:rPr lang="en-US" dirty="0"/>
              <a:t>Use iris dataset </a:t>
            </a:r>
          </a:p>
          <a:p>
            <a:r>
              <a:rPr lang="en-US" dirty="0"/>
              <a:t>Compare means of petal length between 3 species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Macintosh HD:Users:siobhanporter:Desktop:Screen Shot 2015-06-07 at 17.56.2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8" y="3634154"/>
            <a:ext cx="4603262" cy="820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824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dirty="0"/>
              <a:t>ANOVA - Analysis of Variance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698674"/>
          </a:xfrm>
        </p:spPr>
        <p:txBody>
          <a:bodyPr vert="horz" anchor="t">
            <a:normAutofit/>
          </a:bodyPr>
          <a:lstStyle/>
          <a:p>
            <a:r>
              <a:rPr lang="en-US" dirty="0"/>
              <a:t>Compare 3 or more means</a:t>
            </a:r>
          </a:p>
          <a:p>
            <a:r>
              <a:rPr lang="en-US" dirty="0"/>
              <a:t>Use iris dataset </a:t>
            </a:r>
          </a:p>
          <a:p>
            <a:r>
              <a:rPr lang="en-US" dirty="0"/>
              <a:t>Compare means of petal length between 3 species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Macintosh HD:Users:siobhanporter:Desktop:Screen Shot 2015-06-07 at 17.56.2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8" y="3634154"/>
            <a:ext cx="4603262" cy="820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 descr="Macintosh HD:Users:siobhanporter:Desktop:Screen Shot 2015-06-07 at 17.59.18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7" y="4878656"/>
            <a:ext cx="5912338" cy="1490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8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aov()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/>
              <a:t>summary(one.way)</a:t>
            </a:r>
          </a:p>
          <a:p>
            <a:endParaRPr lang="en-US"/>
          </a:p>
          <a:p>
            <a:r>
              <a:rPr lang="en-US"/>
              <a:t>summary.lm(one.way)</a:t>
            </a:r>
          </a:p>
          <a:p>
            <a:endParaRPr lang="en-US"/>
          </a:p>
          <a:p>
            <a:r>
              <a:rPr lang="en-US"/>
              <a:t>model.tables(one.way, 'means', se=TRUE)</a:t>
            </a:r>
          </a:p>
        </p:txBody>
      </p:sp>
    </p:spTree>
    <p:extLst>
      <p:ext uri="{BB962C8B-B14F-4D97-AF65-F5344CB8AC3E}">
        <p14:creationId xmlns:p14="http://schemas.microsoft.com/office/powerpoint/2010/main" val="4161276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/>
              <a:t>plot(one.way)</a:t>
            </a:r>
          </a:p>
          <a:p>
            <a:endParaRPr lang="en-US"/>
          </a:p>
          <a:p>
            <a:r>
              <a:rPr lang="en-US"/>
              <a:t>Produces </a:t>
            </a:r>
          </a:p>
          <a:p>
            <a:pPr marL="0" indent="0">
              <a:buNone/>
            </a:pPr>
            <a:r>
              <a:rPr lang="en-US"/>
              <a:t>   diagnostic plots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Important to </a:t>
            </a:r>
          </a:p>
          <a:p>
            <a:pPr marL="0" indent="0">
              <a:buNone/>
            </a:pPr>
            <a:r>
              <a:rPr lang="en-US"/>
              <a:t>   know if model is </a:t>
            </a:r>
          </a:p>
          <a:p>
            <a:pPr marL="0" indent="0">
              <a:buNone/>
            </a:pPr>
            <a:r>
              <a:rPr lang="en-US"/>
              <a:t>   breaking </a:t>
            </a:r>
          </a:p>
          <a:p>
            <a:pPr marL="0" indent="0">
              <a:buNone/>
            </a:pPr>
            <a:r>
              <a:rPr lang="en-US"/>
              <a:t>   assumptions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179" y="1823396"/>
            <a:ext cx="4957391" cy="498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6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70485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2348880"/>
            <a:ext cx="7416823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B5394"/>
                </a:solidFill>
              </a:rPr>
              <a:t>REMINDER: write </a:t>
            </a:r>
            <a:r>
              <a:rPr lang="en-US" sz="2800" dirty="0">
                <a:solidFill>
                  <a:srgbClr val="0B5394"/>
                </a:solidFill>
              </a:rPr>
              <a:t>down your email </a:t>
            </a:r>
            <a:r>
              <a:rPr lang="en-US" sz="2800" dirty="0" smtClean="0">
                <a:solidFill>
                  <a:srgbClr val="0B5394"/>
                </a:solidFill>
              </a:rPr>
              <a:t>address for access to the Dropbox with slides and code.</a:t>
            </a:r>
          </a:p>
          <a:p>
            <a:pPr algn="ctr"/>
            <a:endParaRPr lang="en-US" sz="2800" dirty="0">
              <a:solidFill>
                <a:srgbClr val="0B5394"/>
              </a:solidFill>
            </a:endParaRPr>
          </a:p>
          <a:p>
            <a:pPr algn="ctr"/>
            <a:r>
              <a:rPr lang="en-US" sz="2800" dirty="0" smtClean="0">
                <a:solidFill>
                  <a:srgbClr val="0B5394"/>
                </a:solidFill>
              </a:rPr>
              <a:t>We will be in this room until beginning of August</a:t>
            </a:r>
            <a:endParaRPr lang="en-US" sz="2800" dirty="0">
              <a:solidFill>
                <a:srgbClr val="0B53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665" y="520772"/>
            <a:ext cx="8229600" cy="1143000"/>
          </a:xfrm>
        </p:spPr>
        <p:txBody>
          <a:bodyPr/>
          <a:lstStyle/>
          <a:p>
            <a:r>
              <a:rPr lang="en-GB" dirty="0" smtClean="0"/>
              <a:t>Regression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948573"/>
            <a:ext cx="8229600" cy="4389120"/>
          </a:xfrm>
        </p:spPr>
        <p:txBody>
          <a:bodyPr/>
          <a:lstStyle/>
          <a:p>
            <a:r>
              <a:rPr lang="en-GB" dirty="0" smtClean="0"/>
              <a:t>Predict the values of </a:t>
            </a:r>
            <a:r>
              <a:rPr lang="en-GB" b="1" i="1" u="sng" dirty="0" smtClean="0"/>
              <a:t>y</a:t>
            </a:r>
            <a:r>
              <a:rPr lang="en-GB" dirty="0" smtClean="0"/>
              <a:t> </a:t>
            </a:r>
            <a:r>
              <a:rPr lang="en-GB" sz="2200" dirty="0" smtClean="0"/>
              <a:t>(dependent response variable), </a:t>
            </a:r>
          </a:p>
          <a:p>
            <a:pPr marL="0" indent="0">
              <a:buNone/>
            </a:pPr>
            <a:r>
              <a:rPr lang="en-GB" dirty="0" smtClean="0"/>
              <a:t>	from the values of </a:t>
            </a:r>
            <a:r>
              <a:rPr lang="en-GB" b="1" i="1" u="sng" dirty="0" smtClean="0"/>
              <a:t>x</a:t>
            </a:r>
            <a:r>
              <a:rPr lang="en-GB" dirty="0" smtClean="0"/>
              <a:t> </a:t>
            </a:r>
            <a:r>
              <a:rPr lang="en-GB" sz="2200" dirty="0" smtClean="0"/>
              <a:t>(independent predictor variable)</a:t>
            </a:r>
          </a:p>
        </p:txBody>
      </p:sp>
      <p:pic>
        <p:nvPicPr>
          <p:cNvPr id="4" name="Picture 3" descr="regressio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136" y="3352072"/>
            <a:ext cx="3297780" cy="284158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3692516"/>
            <a:ext cx="4334930" cy="260116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Tests the Null hypothesis that the value of </a:t>
            </a:r>
            <a:r>
              <a:rPr lang="en-GB" i="1" dirty="0" smtClean="0"/>
              <a:t>y</a:t>
            </a:r>
            <a:r>
              <a:rPr lang="en-GB" dirty="0" smtClean="0"/>
              <a:t> does not depend on the value of </a:t>
            </a:r>
            <a:r>
              <a:rPr lang="en-GB" i="1" dirty="0" smtClean="0"/>
              <a:t>x</a:t>
            </a:r>
            <a:r>
              <a:rPr lang="en-GB" dirty="0" smtClean="0"/>
              <a:t>.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451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using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874520"/>
          </a:xfrm>
        </p:spPr>
        <p:txBody>
          <a:bodyPr vert="horz" anchor="t">
            <a:normAutofit/>
          </a:bodyPr>
          <a:lstStyle/>
          <a:p>
            <a:r>
              <a:rPr lang="en-US" dirty="0"/>
              <a:t>See if and how petal length varies with sepal </a:t>
            </a:r>
            <a:r>
              <a:rPr lang="en-US" dirty="0" smtClean="0"/>
              <a:t>length</a:t>
            </a:r>
          </a:p>
          <a:p>
            <a:endParaRPr lang="en-US" dirty="0"/>
          </a:p>
          <a:p>
            <a:r>
              <a:rPr lang="en-US" dirty="0"/>
              <a:t>Null hypothesis = petal length is independent of sepal length</a:t>
            </a:r>
          </a:p>
          <a:p>
            <a:endParaRPr lang="en-US" dirty="0"/>
          </a:p>
        </p:txBody>
      </p:sp>
      <p:pic>
        <p:nvPicPr>
          <p:cNvPr id="8" name="Picture 7" descr="Screen Shot 2015-06-07 at 18.07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18" y="4647711"/>
            <a:ext cx="6995057" cy="4713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919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6-07 at 18.04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9" y="2008549"/>
            <a:ext cx="6643473" cy="43219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Screen Shot 2015-06-07 at 18.06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1006231"/>
            <a:ext cx="2406136" cy="3759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309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 to see relationship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34410" y="1961672"/>
            <a:ext cx="4574510" cy="4594993"/>
          </a:xfrm>
        </p:spPr>
      </p:pic>
      <p:pic>
        <p:nvPicPr>
          <p:cNvPr id="3" name="Picture 2" descr="Screen Shot 2015-06-07 at 18.13.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7" y="3793901"/>
            <a:ext cx="4349257" cy="5708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77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checking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82" y="1946908"/>
            <a:ext cx="4798931" cy="4822192"/>
          </a:xfrm>
          <a:prstGeom prst="rect">
            <a:avLst/>
          </a:prstGeom>
        </p:spPr>
      </p:pic>
      <p:pic>
        <p:nvPicPr>
          <p:cNvPr id="4" name="Picture 3" descr="Screen Shot 2015-06-07 at 18.18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7" y="3483708"/>
            <a:ext cx="2219569" cy="5727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61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/>
              <a:t> t test compares means - t.test()</a:t>
            </a:r>
          </a:p>
          <a:p>
            <a:endParaRPr lang="en-US"/>
          </a:p>
          <a:p>
            <a:r>
              <a:rPr lang="en-US"/>
              <a:t>ANOVA analysis of variance - aov()</a:t>
            </a:r>
          </a:p>
          <a:p>
            <a:endParaRPr lang="en-US"/>
          </a:p>
          <a:p>
            <a:r>
              <a:rPr lang="en-US"/>
              <a:t>regressions using lm()</a:t>
            </a:r>
          </a:p>
          <a:p>
            <a:endParaRPr lang="en-US"/>
          </a:p>
          <a:p>
            <a:r>
              <a:rPr lang="en-US"/>
              <a:t>bad model= untrustworthy results</a:t>
            </a:r>
          </a:p>
        </p:txBody>
      </p:sp>
    </p:spTree>
    <p:extLst>
      <p:ext uri="{BB962C8B-B14F-4D97-AF65-F5344CB8AC3E}">
        <p14:creationId xmlns:p14="http://schemas.microsoft.com/office/powerpoint/2010/main" val="262591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3626"/>
            <a:ext cx="8229600" cy="1143000"/>
          </a:xfrm>
        </p:spPr>
        <p:txBody>
          <a:bodyPr/>
          <a:lstStyle/>
          <a:p>
            <a:r>
              <a:rPr lang="en-US" dirty="0"/>
              <a:t>Next </a:t>
            </a:r>
            <a:r>
              <a:rPr lang="en-US" dirty="0" smtClean="0"/>
              <a:t>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 dirty="0" smtClean="0"/>
              <a:t>An introduction to multivariate </a:t>
            </a:r>
            <a:r>
              <a:rPr lang="en-US" dirty="0"/>
              <a:t>statistics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0923"/>
            <a:ext cx="4364551" cy="435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gglomerative_clustering_dendogr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893" y="3170116"/>
            <a:ext cx="4108843" cy="315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 of snippet sessions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5762"/>
            <a:ext cx="8229600" cy="4268837"/>
          </a:xfrm>
        </p:spPr>
        <p:txBody>
          <a:bodyPr/>
          <a:lstStyle/>
          <a:p>
            <a:r>
              <a:rPr lang="en-GB" dirty="0" smtClean="0"/>
              <a:t>A brief overview of a topic in R</a:t>
            </a:r>
          </a:p>
          <a:p>
            <a:endParaRPr lang="en-GB" dirty="0"/>
          </a:p>
          <a:p>
            <a:r>
              <a:rPr lang="en-GB" dirty="0" smtClean="0"/>
              <a:t>A quick refresher </a:t>
            </a:r>
          </a:p>
          <a:p>
            <a:endParaRPr lang="en-GB" dirty="0"/>
          </a:p>
          <a:p>
            <a:r>
              <a:rPr lang="en-GB" dirty="0" smtClean="0"/>
              <a:t>Provide a ‘jumping off point’ to get you started in a new </a:t>
            </a:r>
            <a:r>
              <a:rPr lang="en-GB" dirty="0"/>
              <a:t>area  </a:t>
            </a:r>
            <a:r>
              <a:rPr lang="en-GB" dirty="0" smtClean="0"/>
              <a:t>of R coding – </a:t>
            </a:r>
            <a:r>
              <a:rPr lang="en-GB" dirty="0"/>
              <a:t>not statistical </a:t>
            </a:r>
            <a:r>
              <a:rPr lang="en-GB" dirty="0" smtClean="0"/>
              <a:t>guidance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Suggestions welcome!</a:t>
            </a:r>
          </a:p>
        </p:txBody>
      </p:sp>
    </p:spTree>
    <p:extLst>
      <p:ext uri="{BB962C8B-B14F-4D97-AF65-F5344CB8AC3E}">
        <p14:creationId xmlns:p14="http://schemas.microsoft.com/office/powerpoint/2010/main" val="102914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 to simple statistical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05538"/>
            <a:ext cx="8229600" cy="4019062"/>
          </a:xfrm>
        </p:spPr>
        <p:txBody>
          <a:bodyPr vert="horz" anchor="t">
            <a:normAutofit/>
          </a:bodyPr>
          <a:lstStyle/>
          <a:p>
            <a:r>
              <a:rPr lang="en-GB" dirty="0"/>
              <a:t>3 basic tests</a:t>
            </a:r>
          </a:p>
          <a:p>
            <a:endParaRPr lang="en-US" dirty="0"/>
          </a:p>
          <a:p>
            <a:r>
              <a:rPr lang="en-GB" dirty="0"/>
              <a:t>Use depends on type of data</a:t>
            </a:r>
          </a:p>
          <a:p>
            <a:endParaRPr lang="en-US" dirty="0"/>
          </a:p>
          <a:p>
            <a:r>
              <a:rPr lang="en-GB" dirty="0"/>
              <a:t>Model assumptions should not be broken</a:t>
            </a:r>
          </a:p>
        </p:txBody>
      </p:sp>
    </p:spTree>
    <p:extLst>
      <p:ext uri="{BB962C8B-B14F-4D97-AF65-F5344CB8AC3E}">
        <p14:creationId xmlns:p14="http://schemas.microsoft.com/office/powerpoint/2010/main" val="34670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64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What are we asking?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Is there a difference between this thing and this other thing?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 smtClean="0"/>
              <a:t>t-test</a:t>
            </a:r>
          </a:p>
          <a:p>
            <a:pPr marL="0" indent="0">
              <a:buNone/>
            </a:pPr>
            <a:endParaRPr lang="en-GB" b="1" dirty="0" smtClean="0"/>
          </a:p>
          <a:p>
            <a:r>
              <a:rPr lang="en-GB" dirty="0" smtClean="0"/>
              <a:t>Is there a difference between all these different things?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 smtClean="0"/>
              <a:t>ANOVA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 smtClean="0"/>
              <a:t>Is there a relationship between this thing and this other thing?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R</a:t>
            </a:r>
            <a:r>
              <a:rPr lang="en-GB" b="1" dirty="0" smtClean="0"/>
              <a:t>egression</a:t>
            </a:r>
          </a:p>
        </p:txBody>
      </p:sp>
    </p:spTree>
    <p:extLst>
      <p:ext uri="{BB962C8B-B14F-4D97-AF65-F5344CB8AC3E}">
        <p14:creationId xmlns:p14="http://schemas.microsoft.com/office/powerpoint/2010/main" val="16405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387813"/>
              </p:ext>
            </p:extLst>
          </p:nvPr>
        </p:nvGraphicFramePr>
        <p:xfrm>
          <a:off x="711378" y="2651187"/>
          <a:ext cx="8183284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5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5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5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5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Continuous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Categorical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Both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Continuous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B5395"/>
                          </a:solidFill>
                        </a:rPr>
                        <a:t>Regression</a:t>
                      </a:r>
                      <a:endParaRPr lang="en-GB" dirty="0">
                        <a:solidFill>
                          <a:srgbClr val="0B53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B5395"/>
                          </a:solidFill>
                        </a:rPr>
                        <a:t>ANOVA</a:t>
                      </a:r>
                      <a:endParaRPr lang="en-GB" dirty="0">
                        <a:solidFill>
                          <a:srgbClr val="0B53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B5395"/>
                          </a:solidFill>
                        </a:rPr>
                        <a:t>ANCOVA</a:t>
                      </a:r>
                      <a:endParaRPr lang="en-GB" dirty="0">
                        <a:solidFill>
                          <a:srgbClr val="0B53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Count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B5395"/>
                          </a:solidFill>
                        </a:rPr>
                        <a:t>Log-linear models</a:t>
                      </a:r>
                      <a:endParaRPr lang="en-GB" dirty="0">
                        <a:solidFill>
                          <a:srgbClr val="0B53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B5395"/>
                          </a:solidFill>
                        </a:rPr>
                        <a:t>Analysis of deviance </a:t>
                      </a:r>
                      <a:endParaRPr lang="en-GB" dirty="0">
                        <a:solidFill>
                          <a:srgbClr val="0B53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B5395"/>
                          </a:solidFill>
                        </a:rPr>
                        <a:t>Analysis of deviance</a:t>
                      </a:r>
                      <a:endParaRPr lang="en-GB" dirty="0">
                        <a:solidFill>
                          <a:srgbClr val="0B53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Proportion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0B5395"/>
                          </a:solidFill>
                        </a:rPr>
                        <a:t>Logistic regression</a:t>
                      </a:r>
                      <a:endParaRPr lang="en-GB" dirty="0">
                        <a:solidFill>
                          <a:srgbClr val="0B53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B53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B539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04854" y="2141458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Explanatory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-946753" y="3457812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1325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T-tests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endParaRPr lang="en-GB" dirty="0" smtClean="0"/>
          </a:p>
          <a:p>
            <a:r>
              <a:rPr lang="en-GB" dirty="0" err="1" smtClean="0"/>
              <a:t>t.test</a:t>
            </a:r>
            <a:r>
              <a:rPr lang="en-GB" dirty="0"/>
              <a:t>(x)</a:t>
            </a:r>
          </a:p>
          <a:p>
            <a:endParaRPr lang="en-GB" dirty="0"/>
          </a:p>
          <a:p>
            <a:r>
              <a:rPr lang="en-GB" dirty="0"/>
              <a:t>Compare 2 means</a:t>
            </a:r>
          </a:p>
          <a:p>
            <a:endParaRPr lang="en-GB" dirty="0"/>
          </a:p>
          <a:p>
            <a:r>
              <a:rPr lang="en-GB" dirty="0"/>
              <a:t>Means are independent, </a:t>
            </a:r>
            <a:r>
              <a:rPr lang="en-GB" dirty="0">
                <a:hlinkClick r:id="rId3"/>
              </a:rPr>
              <a:t>variances are </a:t>
            </a:r>
            <a:r>
              <a:rPr lang="en-GB" dirty="0" smtClean="0">
                <a:hlinkClick r:id="rId3"/>
              </a:rPr>
              <a:t>constant</a:t>
            </a:r>
            <a:r>
              <a:rPr lang="en-GB" dirty="0" smtClean="0"/>
              <a:t>, </a:t>
            </a:r>
            <a:r>
              <a:rPr lang="en-GB" dirty="0">
                <a:hlinkClick r:id="rId4"/>
              </a:rPr>
              <a:t>errors normally distributed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90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8618"/>
            <a:ext cx="8229600" cy="1143000"/>
          </a:xfrm>
        </p:spPr>
        <p:txBody>
          <a:bodyPr/>
          <a:lstStyle/>
          <a:p>
            <a:r>
              <a:rPr lang="en-GB" dirty="0" smtClean="0"/>
              <a:t>One sample t-test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530197"/>
          </a:xfrm>
        </p:spPr>
        <p:txBody>
          <a:bodyPr/>
          <a:lstStyle/>
          <a:p>
            <a:r>
              <a:rPr lang="en-GB" dirty="0" smtClean="0"/>
              <a:t>Farm with 10 hedgerows</a:t>
            </a:r>
          </a:p>
          <a:p>
            <a:endParaRPr lang="en-GB" dirty="0"/>
          </a:p>
          <a:p>
            <a:r>
              <a:rPr lang="en-GB" dirty="0" smtClean="0"/>
              <a:t>Previous surveys show a mean of 2 birds per hedge</a:t>
            </a:r>
          </a:p>
          <a:p>
            <a:endParaRPr lang="en-GB" dirty="0"/>
          </a:p>
          <a:p>
            <a:r>
              <a:rPr lang="en-GB" dirty="0" smtClean="0"/>
              <a:t>Landowner plants wild bird cover</a:t>
            </a:r>
            <a:endParaRPr lang="en-GB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159" y="4544241"/>
            <a:ext cx="3803017" cy="185892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672132"/>
            <a:ext cx="4727728" cy="149515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u="sng" dirty="0" smtClean="0"/>
              <a:t>Is the new count different from the previous mean?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325370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09435"/>
            <a:ext cx="8229600" cy="5415165"/>
          </a:xfrm>
        </p:spPr>
        <p:txBody>
          <a:bodyPr/>
          <a:lstStyle/>
          <a:p>
            <a:r>
              <a:rPr lang="en-GB" dirty="0" smtClean="0"/>
              <a:t>New count of birds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T-test 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Output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47" y="1426420"/>
            <a:ext cx="4474428" cy="408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Picture 8" descr="Macintosh HD:Users:siobhanporter:Desktop:Screen Shot 2015-06-06 at 21.15.57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47" y="2865785"/>
            <a:ext cx="4709594" cy="552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" name="Picture 9" descr="Macintosh HD:Users:siobhanporter:Desktop:Screen Shot 2015-06-06 at 21.16.10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58" y="4295425"/>
            <a:ext cx="4888230" cy="2391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32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linic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Rclinic.thmx</Template>
  <TotalTime>2259</TotalTime>
  <Words>513</Words>
  <Application>Microsoft Office PowerPoint</Application>
  <PresentationFormat>On-screen Show (4:3)</PresentationFormat>
  <Paragraphs>173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Rclinic</vt:lpstr>
      <vt:lpstr>R Clinic </vt:lpstr>
      <vt:lpstr>   </vt:lpstr>
      <vt:lpstr>Aim of snippet sessions </vt:lpstr>
      <vt:lpstr>Intro to simple statistical tests</vt:lpstr>
      <vt:lpstr>What are we asking?</vt:lpstr>
      <vt:lpstr>PowerPoint Presentation</vt:lpstr>
      <vt:lpstr>T-tests</vt:lpstr>
      <vt:lpstr>One sample t-test</vt:lpstr>
      <vt:lpstr>PowerPoint Presentation</vt:lpstr>
      <vt:lpstr>Two sample t-test</vt:lpstr>
      <vt:lpstr>PowerPoint Presentation</vt:lpstr>
      <vt:lpstr>PowerPoint Presentation</vt:lpstr>
      <vt:lpstr>Using regression and ANOVA</vt:lpstr>
      <vt:lpstr>Model Assumptions</vt:lpstr>
      <vt:lpstr>ANOVA - Analysis of Variance</vt:lpstr>
      <vt:lpstr>ANOVA - Analysis of Variance</vt:lpstr>
      <vt:lpstr>ANOVA - Analysis of Variance</vt:lpstr>
      <vt:lpstr>aov() output</vt:lpstr>
      <vt:lpstr>Model checking</vt:lpstr>
      <vt:lpstr>Regression </vt:lpstr>
      <vt:lpstr>Regression using linear model</vt:lpstr>
      <vt:lpstr>PowerPoint Presentation</vt:lpstr>
      <vt:lpstr>Plot to see relationship</vt:lpstr>
      <vt:lpstr>Model checking</vt:lpstr>
      <vt:lpstr>Summary</vt:lpstr>
      <vt:lpstr>Next time…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Clinic </dc:title>
  <dc:creator>Siobhán</dc:creator>
  <cp:lastModifiedBy>Katie</cp:lastModifiedBy>
  <cp:revision>42</cp:revision>
  <dcterms:created xsi:type="dcterms:W3CDTF">2015-06-05T09:08:27Z</dcterms:created>
  <dcterms:modified xsi:type="dcterms:W3CDTF">2015-06-10T11:22:35Z</dcterms:modified>
</cp:coreProperties>
</file>