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3" r:id="rId3"/>
    <p:sldId id="264" r:id="rId4"/>
    <p:sldId id="283" r:id="rId5"/>
    <p:sldId id="258" r:id="rId6"/>
    <p:sldId id="262" r:id="rId7"/>
    <p:sldId id="259" r:id="rId8"/>
    <p:sldId id="267" r:id="rId9"/>
    <p:sldId id="269" r:id="rId10"/>
    <p:sldId id="270" r:id="rId11"/>
    <p:sldId id="272" r:id="rId12"/>
    <p:sldId id="273" r:id="rId13"/>
    <p:sldId id="275" r:id="rId14"/>
    <p:sldId id="276" r:id="rId15"/>
    <p:sldId id="274" r:id="rId16"/>
    <p:sldId id="277" r:id="rId17"/>
    <p:sldId id="278" r:id="rId18"/>
    <p:sldId id="279" r:id="rId19"/>
    <p:sldId id="280" r:id="rId20"/>
    <p:sldId id="268" r:id="rId21"/>
    <p:sldId id="282" r:id="rId22"/>
    <p:sldId id="284" r:id="rId23"/>
    <p:sldId id="281" r:id="rId24"/>
    <p:sldId id="266" r:id="rId25"/>
    <p:sldId id="260" r:id="rId26"/>
    <p:sldId id="271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D33A-07F7-704E-A897-B14D3F4947A4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365AE-7501-0743-A3D1-5CBBCF07C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7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8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7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365AE-7501-0743-A3D1-5CBBCF07C74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87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09E9CC-1244-9241-8BB0-7CC2445C02E8}" type="datetimeFigureOut">
              <a:rPr lang="en-US" smtClean="0"/>
              <a:t>17/06/15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A0F938-5BFB-C94F-A7FB-9AB0FE455637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5:</a:t>
            </a:r>
          </a:p>
          <a:p>
            <a:r>
              <a:rPr lang="en-GB" dirty="0" smtClean="0"/>
              <a:t>A basic introduction to multivariate statistics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248" y="3962633"/>
            <a:ext cx="3558831" cy="258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467213" y="43232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650969" y="48049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210997" y="453399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85429" y="53763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2237" y="52464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840655" y="472463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632461" y="55669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831895" y="50764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125397" y="57463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854491" y="58987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681045" y="462423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755055" y="59996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965225" y="56679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277797" y="52244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430197" y="575319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7316071" y="603103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860421" y="555623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69347" y="4182152"/>
            <a:ext cx="3088501" cy="217950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330" y="1113273"/>
            <a:ext cx="3558831" cy="258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909295" y="14739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093051" y="195559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653079" y="168463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927511" y="25269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644319" y="23971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282737" y="18752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074543" y="271759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273977" y="22271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567479" y="28969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296573" y="30493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3123127" y="17748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197137" y="31503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1407307" y="28185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719879" y="23751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2872279" y="290383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2758153" y="31816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302503" y="27068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611429" y="1332792"/>
            <a:ext cx="3088501" cy="217950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56267" y="1078535"/>
            <a:ext cx="4232971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</a:rPr>
              <a:t>Axis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1 (eigenvector 1)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/>
              <a:t>– Line through ‘data cloud’ that explains the greatest amount of variance.</a:t>
            </a:r>
          </a:p>
          <a:p>
            <a:endParaRPr lang="en-GB" sz="2200" dirty="0" smtClean="0">
              <a:solidFill>
                <a:srgbClr val="000000"/>
              </a:solidFill>
            </a:endParaRPr>
          </a:p>
          <a:p>
            <a:r>
              <a:rPr lang="en-GB" sz="2200" dirty="0" smtClean="0">
                <a:solidFill>
                  <a:srgbClr val="000000"/>
                </a:solidFill>
              </a:rPr>
              <a:t>Will always go through central point</a:t>
            </a:r>
            <a:endParaRPr lang="en-GB" sz="2200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841643" y="4323270"/>
            <a:ext cx="1980501" cy="1833200"/>
          </a:xfrm>
          <a:prstGeom prst="line">
            <a:avLst/>
          </a:prstGeom>
          <a:ln w="38100" cmpd="sng">
            <a:solidFill>
              <a:srgbClr val="0000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586" y="4197829"/>
            <a:ext cx="44211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0000FF"/>
                </a:solidFill>
              </a:rPr>
              <a:t>Axis 2 (eigenvector 2)</a:t>
            </a:r>
            <a:r>
              <a:rPr lang="en-GB" sz="2200" dirty="0" smtClean="0">
                <a:solidFill>
                  <a:srgbClr val="0000FF"/>
                </a:solidFill>
              </a:rPr>
              <a:t> </a:t>
            </a:r>
            <a:r>
              <a:rPr lang="en-GB" sz="2200" dirty="0" smtClean="0"/>
              <a:t>– Orthogonal to (uncorrelated with) Axis 1 that best explains the next greatest amount of variance.</a:t>
            </a:r>
          </a:p>
          <a:p>
            <a:endParaRPr lang="en-GB" sz="2200" dirty="0"/>
          </a:p>
          <a:p>
            <a:r>
              <a:rPr lang="en-GB" sz="2200" dirty="0" smtClean="0"/>
              <a:t>Also through centroid point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925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1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Principle component analysis (PCA)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More commonly used ordination technique</a:t>
            </a:r>
          </a:p>
          <a:p>
            <a:endParaRPr lang="en-GB" dirty="0"/>
          </a:p>
          <a:p>
            <a:r>
              <a:rPr lang="en-GB" dirty="0" smtClean="0"/>
              <a:t>Assumes normal distribution of quantitative data</a:t>
            </a:r>
          </a:p>
          <a:p>
            <a:endParaRPr lang="en-GB" dirty="0"/>
          </a:p>
          <a:p>
            <a:r>
              <a:rPr lang="en-GB" dirty="0" smtClean="0"/>
              <a:t>Detects </a:t>
            </a:r>
            <a:r>
              <a:rPr lang="en-GB" b="1" dirty="0" smtClean="0"/>
              <a:t>linear</a:t>
            </a:r>
            <a:r>
              <a:rPr lang="en-GB" dirty="0" smtClean="0"/>
              <a:t> relationships using </a:t>
            </a:r>
            <a:r>
              <a:rPr lang="en-GB" b="1" dirty="0" smtClean="0"/>
              <a:t>Euclidean</a:t>
            </a:r>
            <a:r>
              <a:rPr lang="en-GB" dirty="0" smtClean="0"/>
              <a:t> distance measures</a:t>
            </a:r>
          </a:p>
          <a:p>
            <a:endParaRPr lang="en-GB" dirty="0"/>
          </a:p>
          <a:p>
            <a:r>
              <a:rPr lang="en-GB" dirty="0" smtClean="0"/>
              <a:t>Generally inappropriate for raw species abundance data</a:t>
            </a:r>
          </a:p>
          <a:p>
            <a:pPr lvl="1"/>
            <a:r>
              <a:rPr lang="en-GB" sz="2200" dirty="0" smtClean="0"/>
              <a:t>Though transformations can be employed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07987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5 at 20.25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2" y="1528299"/>
            <a:ext cx="734060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8605" y="932100"/>
            <a:ext cx="832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Many packages to carry out ordination – We’ll use vegan here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401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5 at 20.28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4" y="3763143"/>
            <a:ext cx="77851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Shot 2015-06-15 at 20.25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2" y="1528299"/>
            <a:ext cx="734060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8605" y="932100"/>
            <a:ext cx="832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Many packages to carry out ordination – We’ll use vegan here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6401" y="5519326"/>
            <a:ext cx="8781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 smtClean="0"/>
              <a:t>The first four variables are continuous, we’ll use these for the PCA</a:t>
            </a:r>
          </a:p>
          <a:p>
            <a:pPr marL="342900" indent="-342900">
              <a:buFont typeface="Arial"/>
              <a:buChar char="•"/>
            </a:pPr>
            <a:endParaRPr lang="en-GB" sz="2200" dirty="0" smtClean="0"/>
          </a:p>
          <a:p>
            <a:pPr marL="342900" indent="-342900">
              <a:buFont typeface="Arial"/>
              <a:buChar char="•"/>
            </a:pPr>
            <a:r>
              <a:rPr lang="en-GB" sz="2200" dirty="0" smtClean="0"/>
              <a:t>‘Species’ can be used to help explain the analysis afterwards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27932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888"/>
            <a:ext cx="8229600" cy="1143000"/>
          </a:xfrm>
        </p:spPr>
        <p:txBody>
          <a:bodyPr/>
          <a:lstStyle/>
          <a:p>
            <a:r>
              <a:rPr lang="en-GB" dirty="0" smtClean="0"/>
              <a:t>Perform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280"/>
            <a:ext cx="8229600" cy="4389120"/>
          </a:xfrm>
        </p:spPr>
        <p:txBody>
          <a:bodyPr/>
          <a:lstStyle/>
          <a:p>
            <a:r>
              <a:rPr lang="en-GB" dirty="0" smtClean="0"/>
              <a:t>PCA function in </a:t>
            </a:r>
            <a:r>
              <a:rPr lang="en-GB" dirty="0" smtClean="0">
                <a:latin typeface="Times New Roman"/>
                <a:cs typeface="Times New Roman"/>
              </a:rPr>
              <a:t>vegan </a:t>
            </a:r>
            <a:r>
              <a:rPr lang="en-GB" dirty="0" smtClean="0">
                <a:cs typeface="Times New Roman"/>
              </a:rPr>
              <a:t>is ‘</a:t>
            </a:r>
            <a:r>
              <a:rPr lang="en-GB" dirty="0" err="1" smtClean="0">
                <a:cs typeface="Times New Roman"/>
              </a:rPr>
              <a:t>rda</a:t>
            </a:r>
            <a:r>
              <a:rPr lang="en-GB" dirty="0" smtClean="0">
                <a:cs typeface="Times New Roman"/>
              </a:rPr>
              <a:t>’ </a:t>
            </a:r>
          </a:p>
          <a:p>
            <a:pPr lvl="1"/>
            <a:r>
              <a:rPr lang="en-GB" sz="2200" dirty="0" smtClean="0">
                <a:cs typeface="Times New Roman"/>
              </a:rPr>
              <a:t>(RDA analysis without constraint – we’ll come to that later)</a:t>
            </a:r>
            <a:endParaRPr lang="en-GB" sz="2200" dirty="0" smtClean="0">
              <a:latin typeface="Times New Roman"/>
              <a:cs typeface="Times New Roman"/>
            </a:endParaRPr>
          </a:p>
          <a:p>
            <a:endParaRPr lang="en-GB" dirty="0"/>
          </a:p>
          <a:p>
            <a:r>
              <a:rPr lang="en-GB" dirty="0" smtClean="0"/>
              <a:t>Employ the argument ‘scale’ to allow more appropriate comparison of variables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Screen Shot 2015-06-15 at 20.42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67" y="4588892"/>
            <a:ext cx="6325180" cy="632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35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208"/>
            <a:ext cx="8229600" cy="1143000"/>
          </a:xfrm>
        </p:spPr>
        <p:txBody>
          <a:bodyPr/>
          <a:lstStyle/>
          <a:p>
            <a:r>
              <a:rPr lang="en-GB" dirty="0" smtClean="0"/>
              <a:t>PCA output</a:t>
            </a:r>
            <a:endParaRPr lang="en-GB" dirty="0"/>
          </a:p>
        </p:txBody>
      </p:sp>
      <p:pic>
        <p:nvPicPr>
          <p:cNvPr id="4" name="Picture 3" descr="Screen Shot 2015-06-15 at 20.2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2516912"/>
            <a:ext cx="7294891" cy="2390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Shot 2015-06-15 at 21.0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1695217"/>
            <a:ext cx="2607911" cy="468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9589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208"/>
            <a:ext cx="8229600" cy="1143000"/>
          </a:xfrm>
        </p:spPr>
        <p:txBody>
          <a:bodyPr/>
          <a:lstStyle/>
          <a:p>
            <a:r>
              <a:rPr lang="en-GB" dirty="0" smtClean="0"/>
              <a:t>PCA output</a:t>
            </a:r>
            <a:endParaRPr lang="en-GB" dirty="0"/>
          </a:p>
        </p:txBody>
      </p:sp>
      <p:pic>
        <p:nvPicPr>
          <p:cNvPr id="5" name="Picture 4" descr="Screen Shot 2015-06-15 at 20.2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2516912"/>
            <a:ext cx="7294891" cy="2390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5-06-15 at 21.0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1695217"/>
            <a:ext cx="2607911" cy="46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982128" y="3433900"/>
            <a:ext cx="3417731" cy="42335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472306"/>
            <a:ext cx="8229600" cy="1442543"/>
          </a:xfrm>
        </p:spPr>
        <p:txBody>
          <a:bodyPr/>
          <a:lstStyle/>
          <a:p>
            <a:r>
              <a:rPr lang="en-GB" dirty="0" smtClean="0"/>
              <a:t>Each axis (or eigenvector) is referred to as a Principle Component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57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208"/>
            <a:ext cx="8229600" cy="1143000"/>
          </a:xfrm>
        </p:spPr>
        <p:txBody>
          <a:bodyPr/>
          <a:lstStyle/>
          <a:p>
            <a:r>
              <a:rPr lang="en-GB" dirty="0" smtClean="0"/>
              <a:t>PCA output</a:t>
            </a:r>
            <a:endParaRPr lang="en-GB" dirty="0"/>
          </a:p>
        </p:txBody>
      </p:sp>
      <p:pic>
        <p:nvPicPr>
          <p:cNvPr id="5" name="Picture 4" descr="Screen Shot 2015-06-15 at 20.2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2516912"/>
            <a:ext cx="7294891" cy="2390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5-06-15 at 21.0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1695217"/>
            <a:ext cx="2607911" cy="46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472306"/>
            <a:ext cx="8229600" cy="1442543"/>
          </a:xfrm>
        </p:spPr>
        <p:txBody>
          <a:bodyPr/>
          <a:lstStyle/>
          <a:p>
            <a:r>
              <a:rPr lang="en-GB" dirty="0" smtClean="0"/>
              <a:t>Eigenvalues – How spread out is the data along this eigenvector axis?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20207" y="3778858"/>
            <a:ext cx="6620751" cy="36063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14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208"/>
            <a:ext cx="8229600" cy="1143000"/>
          </a:xfrm>
        </p:spPr>
        <p:txBody>
          <a:bodyPr/>
          <a:lstStyle/>
          <a:p>
            <a:r>
              <a:rPr lang="en-GB" dirty="0" smtClean="0"/>
              <a:t>PCA output</a:t>
            </a:r>
            <a:endParaRPr lang="en-GB" dirty="0"/>
          </a:p>
        </p:txBody>
      </p:sp>
      <p:pic>
        <p:nvPicPr>
          <p:cNvPr id="5" name="Picture 4" descr="Screen Shot 2015-06-15 at 20.2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2516912"/>
            <a:ext cx="7294891" cy="2390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5-06-15 at 21.0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1695217"/>
            <a:ext cx="2607911" cy="46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472306"/>
            <a:ext cx="8229600" cy="1442543"/>
          </a:xfrm>
        </p:spPr>
        <p:txBody>
          <a:bodyPr/>
          <a:lstStyle/>
          <a:p>
            <a:r>
              <a:rPr lang="en-GB" dirty="0" smtClean="0"/>
              <a:t>Proportion of variation in the data explained by each Principle Component (axis or eigenvector)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20207" y="4061096"/>
            <a:ext cx="6432619" cy="36063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11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208"/>
            <a:ext cx="8229600" cy="1143000"/>
          </a:xfrm>
        </p:spPr>
        <p:txBody>
          <a:bodyPr/>
          <a:lstStyle/>
          <a:p>
            <a:r>
              <a:rPr lang="en-GB" dirty="0" smtClean="0"/>
              <a:t>PCA output</a:t>
            </a:r>
            <a:endParaRPr lang="en-GB" dirty="0"/>
          </a:p>
        </p:txBody>
      </p:sp>
      <p:pic>
        <p:nvPicPr>
          <p:cNvPr id="5" name="Picture 4" descr="Screen Shot 2015-06-15 at 20.2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2516912"/>
            <a:ext cx="7294891" cy="2390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5-06-15 at 21.00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07" y="1695217"/>
            <a:ext cx="2607911" cy="46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472306"/>
            <a:ext cx="8229600" cy="1442543"/>
          </a:xfrm>
        </p:spPr>
        <p:txBody>
          <a:bodyPr/>
          <a:lstStyle/>
          <a:p>
            <a:r>
              <a:rPr lang="en-GB" dirty="0" smtClean="0"/>
              <a:t>Cumulative proportion of variance explained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4275" y="4406054"/>
            <a:ext cx="6416942" cy="297919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9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70485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2348880"/>
            <a:ext cx="7416823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REMINDER: write </a:t>
            </a:r>
            <a:r>
              <a:rPr lang="en-US" sz="2800" dirty="0">
                <a:solidFill>
                  <a:srgbClr val="0B5394"/>
                </a:solidFill>
              </a:rPr>
              <a:t>down your email </a:t>
            </a:r>
            <a:r>
              <a:rPr lang="en-US" sz="2800" dirty="0" smtClean="0">
                <a:solidFill>
                  <a:srgbClr val="0B5394"/>
                </a:solidFill>
              </a:rPr>
              <a:t>address for access to the Dropbox with slides and code.</a:t>
            </a:r>
          </a:p>
          <a:p>
            <a:pPr algn="ctr"/>
            <a:endParaRPr lang="en-US" sz="2800" dirty="0">
              <a:solidFill>
                <a:srgbClr val="0B5394"/>
              </a:solidFill>
            </a:endParaRPr>
          </a:p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We will be in this room until beginning of August</a:t>
            </a:r>
            <a:endParaRPr lang="en-US" sz="28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6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Ordination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“Associates two or more data sets in the ordination process”</a:t>
            </a:r>
          </a:p>
          <a:p>
            <a:endParaRPr lang="en-GB" dirty="0"/>
          </a:p>
          <a:p>
            <a:r>
              <a:rPr lang="en-GB" dirty="0" smtClean="0"/>
              <a:t>Can extract structures in one data set that are related to structures in another data set.</a:t>
            </a:r>
          </a:p>
          <a:p>
            <a:endParaRPr lang="en-GB" dirty="0"/>
          </a:p>
          <a:p>
            <a:r>
              <a:rPr lang="en-GB" dirty="0" smtClean="0"/>
              <a:t>Often (but not always!) have a response matrix (e.g. species) and  an explanatory matrix (e.g. environmental factors)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63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analysis (RDA)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Combines PCA with regression analysis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200" dirty="0" err="1" smtClean="0"/>
              <a:t>rda</a:t>
            </a:r>
            <a:r>
              <a:rPr lang="en-GB" sz="2200" dirty="0" smtClean="0"/>
              <a:t>(</a:t>
            </a:r>
            <a:r>
              <a:rPr lang="en-GB" sz="2200" dirty="0" err="1" smtClean="0"/>
              <a:t>response.matrix</a:t>
            </a:r>
            <a:r>
              <a:rPr lang="en-GB" sz="2200" dirty="0" smtClean="0"/>
              <a:t> ~ explanatory variable, explanatory matrix)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8816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866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Which ordination method should I use?</a:t>
            </a:r>
            <a:endParaRPr lang="en-GB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63846"/>
            <a:ext cx="8229600" cy="560754"/>
          </a:xfrm>
        </p:spPr>
        <p:txBody>
          <a:bodyPr/>
          <a:lstStyle/>
          <a:p>
            <a:r>
              <a:rPr lang="en-GB" dirty="0" smtClean="0"/>
              <a:t>This is not an exhaustive list…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891288"/>
              </p:ext>
            </p:extLst>
          </p:nvPr>
        </p:nvGraphicFramePr>
        <p:xfrm>
          <a:off x="1336430" y="1625600"/>
          <a:ext cx="6484223" cy="413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5651500" imgH="3606800" progId="Word.Document.12">
                  <p:embed/>
                </p:oleObj>
              </mc:Choice>
              <mc:Fallback>
                <p:oleObj name="Document" r:id="rId3" imgW="5651500" imgH="360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430" y="1625600"/>
                        <a:ext cx="6484223" cy="4138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17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018"/>
            <a:ext cx="8229600" cy="1143000"/>
          </a:xfrm>
        </p:spPr>
        <p:txBody>
          <a:bodyPr/>
          <a:lstStyle/>
          <a:p>
            <a:r>
              <a:rPr lang="en-GB" dirty="0" err="1" smtClean="0"/>
              <a:t>Biplots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3"/>
            <a:ext cx="8229600" cy="4942053"/>
          </a:xfrm>
        </p:spPr>
        <p:txBody>
          <a:bodyPr>
            <a:normAutofit/>
          </a:bodyPr>
          <a:lstStyle/>
          <a:p>
            <a:r>
              <a:rPr lang="en-GB" dirty="0" smtClean="0"/>
              <a:t>Basic R function </a:t>
            </a:r>
            <a:r>
              <a:rPr lang="en-GB" dirty="0" err="1" smtClean="0"/>
              <a:t>biplot</a:t>
            </a:r>
            <a:r>
              <a:rPr lang="en-GB" dirty="0" smtClean="0"/>
              <a:t>(</a:t>
            </a:r>
            <a:r>
              <a:rPr lang="en-GB" dirty="0" err="1" smtClean="0"/>
              <a:t>model.name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There are many, many ways of displaying ordinations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Will </a:t>
            </a:r>
            <a:r>
              <a:rPr lang="en-GB" smtClean="0"/>
              <a:t>be have to be </a:t>
            </a:r>
            <a:r>
              <a:rPr lang="en-GB" dirty="0" smtClean="0"/>
              <a:t>a whole snippet session</a:t>
            </a:r>
            <a:endParaRPr lang="en-GB" dirty="0"/>
          </a:p>
        </p:txBody>
      </p:sp>
      <p:pic>
        <p:nvPicPr>
          <p:cNvPr id="4" name="Picture 3" descr="R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58" y="254021"/>
            <a:ext cx="2306242" cy="2306242"/>
          </a:xfrm>
          <a:prstGeom prst="rect">
            <a:avLst/>
          </a:prstGeom>
        </p:spPr>
      </p:pic>
      <p:pic>
        <p:nvPicPr>
          <p:cNvPr id="5" name="Picture 4" descr="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18" y="3184770"/>
            <a:ext cx="2481873" cy="223054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3" y="3184770"/>
            <a:ext cx="2632014" cy="2227385"/>
          </a:xfrm>
          <a:prstGeom prst="rect">
            <a:avLst/>
          </a:prstGeom>
        </p:spPr>
      </p:pic>
      <p:pic>
        <p:nvPicPr>
          <p:cNvPr id="7" name="Picture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60" y="3181611"/>
            <a:ext cx="2230544" cy="22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1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63135"/>
          </a:xfrm>
        </p:spPr>
        <p:txBody>
          <a:bodyPr/>
          <a:lstStyle/>
          <a:p>
            <a:r>
              <a:rPr lang="en-GB" dirty="0" smtClean="0"/>
              <a:t>Identify ‘clusters’ of similar objects or observations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Screen Shot 2015-06-16 at 21.28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61" y="2579085"/>
            <a:ext cx="6154614" cy="315548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734568"/>
            <a:ext cx="8229600" cy="9827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Again, there are many methods to choose from depending on your data and/or question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4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think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3400"/>
            <a:ext cx="8229600" cy="4389120"/>
          </a:xfrm>
        </p:spPr>
        <p:txBody>
          <a:bodyPr/>
          <a:lstStyle/>
          <a:p>
            <a:r>
              <a:rPr lang="en-GB" dirty="0" smtClean="0"/>
              <a:t>Know your data! </a:t>
            </a:r>
          </a:p>
          <a:p>
            <a:pPr lvl="1"/>
            <a:r>
              <a:rPr lang="en-GB" sz="2200" dirty="0" smtClean="0"/>
              <a:t>Methods are based on assumptions. E.g. type of data, data distribution etc..</a:t>
            </a:r>
          </a:p>
          <a:p>
            <a:pPr lvl="1"/>
            <a:r>
              <a:rPr lang="en-GB" sz="2200" dirty="0" smtClean="0"/>
              <a:t>Transformations and standardising may be useful</a:t>
            </a:r>
          </a:p>
          <a:p>
            <a:pPr lvl="1"/>
            <a:endParaRPr lang="en-GB" dirty="0"/>
          </a:p>
          <a:p>
            <a:r>
              <a:rPr lang="en-GB" dirty="0" smtClean="0"/>
              <a:t>Multivariate statistics is a very broad area</a:t>
            </a:r>
          </a:p>
          <a:p>
            <a:pPr lvl="1"/>
            <a:r>
              <a:rPr lang="en-GB" sz="2200" dirty="0" smtClean="0"/>
              <a:t>Different methods suit different data sets better</a:t>
            </a:r>
          </a:p>
          <a:p>
            <a:pPr lvl="1"/>
            <a:r>
              <a:rPr lang="en-GB" sz="2200" dirty="0" smtClean="0"/>
              <a:t>Lots of information online</a:t>
            </a:r>
          </a:p>
          <a:p>
            <a:pPr marL="393192" lvl="1" indent="0">
              <a:buNone/>
            </a:pP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6700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3" y="1113274"/>
            <a:ext cx="3442350" cy="52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2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Beginner's visualization in R </a:t>
            </a:r>
            <a:endParaRPr lang="en-GB" dirty="0"/>
          </a:p>
        </p:txBody>
      </p:sp>
      <p:pic>
        <p:nvPicPr>
          <p:cNvPr id="4" name="Picture 3" descr="Rplot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341406"/>
            <a:ext cx="3666027" cy="2585019"/>
          </a:xfrm>
          <a:prstGeom prst="rect">
            <a:avLst/>
          </a:prstGeom>
        </p:spPr>
      </p:pic>
      <p:pic>
        <p:nvPicPr>
          <p:cNvPr id="7" name="Picture 6" descr="2915273_or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14" y="3341406"/>
            <a:ext cx="3942386" cy="25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snippet sessions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5762"/>
            <a:ext cx="8229600" cy="4268837"/>
          </a:xfrm>
        </p:spPr>
        <p:txBody>
          <a:bodyPr/>
          <a:lstStyle/>
          <a:p>
            <a:r>
              <a:rPr lang="en-GB" dirty="0" smtClean="0"/>
              <a:t>A brief overview of a topic in R</a:t>
            </a:r>
          </a:p>
          <a:p>
            <a:endParaRPr lang="en-GB" dirty="0"/>
          </a:p>
          <a:p>
            <a:r>
              <a:rPr lang="en-GB" dirty="0" smtClean="0"/>
              <a:t>A quick refresher </a:t>
            </a:r>
          </a:p>
          <a:p>
            <a:endParaRPr lang="en-GB" dirty="0"/>
          </a:p>
          <a:p>
            <a:r>
              <a:rPr lang="en-GB" dirty="0" smtClean="0"/>
              <a:t>Provide a ‘jumping off point’ to get you started in a new </a:t>
            </a:r>
            <a:r>
              <a:rPr lang="en-GB" dirty="0"/>
              <a:t>area  </a:t>
            </a:r>
            <a:r>
              <a:rPr lang="en-GB" dirty="0" smtClean="0"/>
              <a:t>of R coding – </a:t>
            </a:r>
            <a:r>
              <a:rPr lang="en-GB" dirty="0"/>
              <a:t>not statistical </a:t>
            </a:r>
            <a:r>
              <a:rPr lang="en-GB" dirty="0" smtClean="0"/>
              <a:t>guidance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Suggestions welcome!</a:t>
            </a:r>
          </a:p>
        </p:txBody>
      </p:sp>
    </p:spTree>
    <p:extLst>
      <p:ext uri="{BB962C8B-B14F-4D97-AF65-F5344CB8AC3E}">
        <p14:creationId xmlns:p14="http://schemas.microsoft.com/office/powerpoint/2010/main" val="133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Multivariate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9" y="1818252"/>
            <a:ext cx="9007231" cy="438912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3600" dirty="0" smtClean="0"/>
              <a:t>Group of analysis methods that deal with observations made on many variables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34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100" dirty="0" smtClean="0"/>
              <a:t>Why do we use multivariate statistics?</a:t>
            </a:r>
            <a:endParaRPr lang="en-GB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0868"/>
            <a:ext cx="8229600" cy="4207812"/>
          </a:xfrm>
        </p:spPr>
        <p:txBody>
          <a:bodyPr>
            <a:normAutofit/>
          </a:bodyPr>
          <a:lstStyle/>
          <a:p>
            <a:r>
              <a:rPr lang="en-GB" dirty="0" smtClean="0"/>
              <a:t>Describing your data</a:t>
            </a:r>
            <a:endParaRPr lang="en-GB" sz="2000" dirty="0" smtClean="0"/>
          </a:p>
          <a:p>
            <a:pPr lvl="1"/>
            <a:r>
              <a:rPr lang="en-GB" sz="2200" dirty="0" smtClean="0"/>
              <a:t>Similarities and differences between observations/variables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Summarising your data</a:t>
            </a:r>
          </a:p>
          <a:p>
            <a:pPr lvl="1"/>
            <a:r>
              <a:rPr lang="en-GB" sz="2200" dirty="0" smtClean="0"/>
              <a:t> Reduce the number of variables or ‘dimensionality’ of data 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dirty="0" smtClean="0"/>
              <a:t>Classification</a:t>
            </a:r>
            <a:endParaRPr lang="en-GB" sz="2400" dirty="0" smtClean="0"/>
          </a:p>
          <a:p>
            <a:pPr lvl="1"/>
            <a:r>
              <a:rPr lang="en-GB" sz="2200" dirty="0" smtClean="0"/>
              <a:t>Identify clusters of similar observations</a:t>
            </a: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74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9128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I’m an ecologist…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25" y="1926781"/>
            <a:ext cx="3558830" cy="31651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984702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 smtClean="0"/>
              <a:t>But these techniques can be applied in any discipline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796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808"/>
            <a:ext cx="8229600" cy="1143000"/>
          </a:xfrm>
        </p:spPr>
        <p:txBody>
          <a:bodyPr/>
          <a:lstStyle/>
          <a:p>
            <a:r>
              <a:rPr lang="en-GB" dirty="0" smtClean="0"/>
              <a:t>Formatting data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04636"/>
              </p:ext>
            </p:extLst>
          </p:nvPr>
        </p:nvGraphicFramePr>
        <p:xfrm>
          <a:off x="1457864" y="2381923"/>
          <a:ext cx="8200951" cy="145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Document" r:id="rId3" imgW="5422900" imgH="965200" progId="Word.Document.12">
                  <p:embed/>
                </p:oleObj>
              </mc:Choice>
              <mc:Fallback>
                <p:oleObj name="Document" r:id="rId3" imgW="5422900" imgH="96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7864" y="2381923"/>
                        <a:ext cx="8200951" cy="145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60315"/>
              </p:ext>
            </p:extLst>
          </p:nvPr>
        </p:nvGraphicFramePr>
        <p:xfrm>
          <a:off x="1457864" y="5016149"/>
          <a:ext cx="8200951" cy="145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Document" r:id="rId5" imgW="5422900" imgH="965200" progId="Word.Document.12">
                  <p:embed/>
                </p:oleObj>
              </mc:Choice>
              <mc:Fallback>
                <p:oleObj name="Document" r:id="rId5" imgW="5422900" imgH="96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7864" y="5016149"/>
                        <a:ext cx="8200951" cy="145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843" y="2148144"/>
            <a:ext cx="1036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rgbClr val="FF0000"/>
                </a:solidFill>
                <a:latin typeface="+mj-lt"/>
              </a:rPr>
              <a:t>cases</a:t>
            </a:r>
            <a:endParaRPr lang="en-GB" sz="3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19912" y="2732920"/>
            <a:ext cx="484632" cy="685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457864" y="1756148"/>
            <a:ext cx="1625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rgbClr val="FF0000"/>
                </a:solidFill>
                <a:latin typeface="+mj-lt"/>
              </a:rPr>
              <a:t>variables</a:t>
            </a:r>
            <a:endParaRPr lang="en-GB" sz="3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151208" y="1928627"/>
            <a:ext cx="3229603" cy="3435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50843" y="5016149"/>
            <a:ext cx="1036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rgbClr val="FF0000"/>
                </a:solidFill>
                <a:latin typeface="+mj-lt"/>
              </a:rPr>
              <a:t>cases</a:t>
            </a:r>
            <a:endParaRPr lang="en-GB" sz="3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19912" y="5585827"/>
            <a:ext cx="484632" cy="685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525342" y="4464374"/>
            <a:ext cx="1625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>
                <a:solidFill>
                  <a:srgbClr val="FF0000"/>
                </a:solidFill>
                <a:latin typeface="+mj-lt"/>
              </a:rPr>
              <a:t>variables</a:t>
            </a:r>
            <a:endParaRPr lang="en-GB" sz="3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51208" y="4588390"/>
            <a:ext cx="3229603" cy="34353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7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Ordination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3586"/>
            <a:ext cx="8229600" cy="4051013"/>
          </a:xfrm>
        </p:spPr>
        <p:txBody>
          <a:bodyPr/>
          <a:lstStyle/>
          <a:p>
            <a:r>
              <a:rPr lang="en-GB" dirty="0" smtClean="0"/>
              <a:t>Presents variation in conceptualised ‘data cloud’ </a:t>
            </a:r>
          </a:p>
          <a:p>
            <a:endParaRPr lang="en-GB" dirty="0"/>
          </a:p>
          <a:p>
            <a:r>
              <a:rPr lang="en-GB" dirty="0" smtClean="0"/>
              <a:t>Seeks to describe shape and dispersion of ‘cloud’</a:t>
            </a:r>
          </a:p>
          <a:p>
            <a:endParaRPr lang="en-GB" dirty="0"/>
          </a:p>
          <a:p>
            <a:r>
              <a:rPr lang="en-GB" dirty="0" smtClean="0"/>
              <a:t>Similar observations plotted close together</a:t>
            </a:r>
          </a:p>
          <a:p>
            <a:endParaRPr lang="en-GB" dirty="0"/>
          </a:p>
          <a:p>
            <a:r>
              <a:rPr lang="en-GB" dirty="0" smtClean="0"/>
              <a:t>Dissimilar observations plotted further apart 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29600" y="26655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74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330" y="1113273"/>
            <a:ext cx="3558831" cy="258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909295" y="14739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93051" y="195559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653079" y="168463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27511" y="25269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44319" y="23971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282737" y="18752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074543" y="271759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273977" y="22271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567479" y="28969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296573" y="30493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123127" y="17748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197137" y="31503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407307" y="281855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719879" y="237511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872279" y="290383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758153" y="31816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302503" y="2706870"/>
            <a:ext cx="141099" cy="1567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611429" y="1332792"/>
            <a:ext cx="3088501" cy="2179508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56267" y="1078535"/>
            <a:ext cx="4232971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</a:rPr>
              <a:t>Axis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1 (eigenvector 1)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/>
              <a:t>– Line through ‘data cloud’ that explains the greatest amount of variance.</a:t>
            </a:r>
          </a:p>
          <a:p>
            <a:endParaRPr lang="en-GB" sz="2200" dirty="0" smtClean="0">
              <a:solidFill>
                <a:srgbClr val="000000"/>
              </a:solidFill>
            </a:endParaRPr>
          </a:p>
          <a:p>
            <a:r>
              <a:rPr lang="en-GB" sz="2200" dirty="0" smtClean="0">
                <a:solidFill>
                  <a:srgbClr val="000000"/>
                </a:solidFill>
              </a:rPr>
              <a:t>Will always go through central point</a:t>
            </a:r>
            <a:endParaRPr lang="en-GB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7488</TotalTime>
  <Words>640</Words>
  <Application>Microsoft Macintosh PowerPoint</Application>
  <PresentationFormat>On-screen Show (4:3)</PresentationFormat>
  <Paragraphs>123</Paragraphs>
  <Slides>27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Rclinic</vt:lpstr>
      <vt:lpstr>Document</vt:lpstr>
      <vt:lpstr>R Clinic</vt:lpstr>
      <vt:lpstr>   </vt:lpstr>
      <vt:lpstr>Aim of snippet sessions </vt:lpstr>
      <vt:lpstr>Multivariate statistics</vt:lpstr>
      <vt:lpstr>Why do we use multivariate statistics?</vt:lpstr>
      <vt:lpstr>I’m an ecologist…</vt:lpstr>
      <vt:lpstr>Formatting data</vt:lpstr>
      <vt:lpstr>Ordination </vt:lpstr>
      <vt:lpstr>PowerPoint Presentation</vt:lpstr>
      <vt:lpstr>PowerPoint Presentation</vt:lpstr>
      <vt:lpstr>Principle component analysis (PCA)</vt:lpstr>
      <vt:lpstr>PowerPoint Presentation</vt:lpstr>
      <vt:lpstr>PowerPoint Presentation</vt:lpstr>
      <vt:lpstr>Perform PCA</vt:lpstr>
      <vt:lpstr>PCA output</vt:lpstr>
      <vt:lpstr>PCA output</vt:lpstr>
      <vt:lpstr>PCA output</vt:lpstr>
      <vt:lpstr>PCA output</vt:lpstr>
      <vt:lpstr>PCA output</vt:lpstr>
      <vt:lpstr>Constrained Ordination</vt:lpstr>
      <vt:lpstr>Redundancy analysis (RDA)</vt:lpstr>
      <vt:lpstr>Which ordination method should I use?</vt:lpstr>
      <vt:lpstr>Biplots</vt:lpstr>
      <vt:lpstr>Cluster analysis</vt:lpstr>
      <vt:lpstr>Things to think about</vt:lpstr>
      <vt:lpstr>PowerPoint Presentation</vt:lpstr>
      <vt:lpstr>Next week…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Siobhán</dc:creator>
  <cp:lastModifiedBy>Siobhán</cp:lastModifiedBy>
  <cp:revision>73</cp:revision>
  <dcterms:created xsi:type="dcterms:W3CDTF">2015-06-03T14:10:16Z</dcterms:created>
  <dcterms:modified xsi:type="dcterms:W3CDTF">2015-06-17T10:55:21Z</dcterms:modified>
</cp:coreProperties>
</file>