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5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9" r:id="rId14"/>
    <p:sldId id="278" r:id="rId15"/>
    <p:sldId id="280" r:id="rId16"/>
    <p:sldId id="26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D33A-07F7-704E-A897-B14D3F4947A4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365AE-7501-0743-A3D1-5CBBCF07C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09E9CC-1244-9241-8BB0-7CC2445C02E8}" type="datetimeFigureOut">
              <a:rPr lang="en-US" smtClean="0"/>
              <a:t>6/24/2015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wirl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6:</a:t>
            </a:r>
          </a:p>
          <a:p>
            <a:r>
              <a:rPr lang="en-GB" dirty="0" smtClean="0"/>
              <a:t>Beginner’s visualisation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5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Density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02966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sm.density.compare</a:t>
            </a:r>
            <a:r>
              <a:rPr lang="en-GB" dirty="0" smtClean="0"/>
              <a:t> = plot allowing comparison of multiple densities</a:t>
            </a:r>
          </a:p>
          <a:p>
            <a:r>
              <a:rPr lang="en-GB" dirty="0" smtClean="0"/>
              <a:t>NB. Title has to be added separately</a:t>
            </a:r>
          </a:p>
          <a:p>
            <a:r>
              <a:rPr lang="en-GB" dirty="0" smtClean="0"/>
              <a:t>Legends can also be added using “locator” which allows you to click in a location on the plot to place the legend</a:t>
            </a:r>
          </a:p>
          <a:p>
            <a:r>
              <a:rPr lang="en-GB" dirty="0" err="1" smtClean="0"/>
              <a:t>lty</a:t>
            </a:r>
            <a:r>
              <a:rPr lang="en-GB" dirty="0" smtClean="0"/>
              <a:t> = line type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44467" r="55273" b="40294"/>
          <a:stretch/>
        </p:blipFill>
        <p:spPr bwMode="auto">
          <a:xfrm>
            <a:off x="761524" y="4638446"/>
            <a:ext cx="7734844" cy="163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5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Box plots</a:t>
            </a:r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19950" r="63934" b="60587"/>
          <a:stretch/>
        </p:blipFill>
        <p:spPr bwMode="auto">
          <a:xfrm>
            <a:off x="457200" y="2103736"/>
            <a:ext cx="7390951" cy="252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3D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02966"/>
          </a:xfrm>
        </p:spPr>
        <p:txBody>
          <a:bodyPr>
            <a:normAutofit/>
          </a:bodyPr>
          <a:lstStyle/>
          <a:p>
            <a:r>
              <a:rPr lang="en-GB" dirty="0" smtClean="0"/>
              <a:t>Visualise large datasets easily</a:t>
            </a:r>
          </a:p>
          <a:p>
            <a:endParaRPr lang="en-GB" dirty="0"/>
          </a:p>
          <a:p>
            <a:r>
              <a:rPr lang="en-GB" dirty="0" err="1" smtClean="0"/>
              <a:t>Rcmdr</a:t>
            </a:r>
            <a:r>
              <a:rPr lang="en-GB" dirty="0" smtClean="0"/>
              <a:t> library and scatter3d opens the plot in a new window allowing you to move the plot around!</a:t>
            </a:r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38041" r="54181" b="41123"/>
          <a:stretch/>
        </p:blipFill>
        <p:spPr bwMode="auto">
          <a:xfrm>
            <a:off x="724544" y="4001838"/>
            <a:ext cx="7690251" cy="215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Output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488469"/>
          </a:xfrm>
        </p:spPr>
        <p:txBody>
          <a:bodyPr>
            <a:normAutofit/>
          </a:bodyPr>
          <a:lstStyle/>
          <a:p>
            <a:r>
              <a:rPr lang="en-GB" dirty="0" smtClean="0"/>
              <a:t>Really useful for publications and consistency</a:t>
            </a:r>
          </a:p>
          <a:p>
            <a:r>
              <a:rPr lang="en-GB" dirty="0" smtClean="0"/>
              <a:t>Can use </a:t>
            </a:r>
            <a:r>
              <a:rPr lang="en-GB" dirty="0" err="1" smtClean="0"/>
              <a:t>Rstudio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Or: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NB. Units can be changed to mm or inches.</a:t>
            </a:r>
          </a:p>
          <a:p>
            <a:r>
              <a:rPr lang="en-GB" dirty="0" smtClean="0"/>
              <a:t>Width/height corresponds to the units</a:t>
            </a:r>
          </a:p>
          <a:p>
            <a:r>
              <a:rPr lang="en-GB" dirty="0" smtClean="0"/>
              <a:t>Must remember </a:t>
            </a:r>
            <a:r>
              <a:rPr lang="en-GB" dirty="0" err="1" smtClean="0"/>
              <a:t>dev.off</a:t>
            </a:r>
            <a:r>
              <a:rPr lang="en-GB" dirty="0" smtClean="0"/>
              <a:t>!</a:t>
            </a:r>
          </a:p>
          <a:p>
            <a:r>
              <a:rPr lang="en-GB" dirty="0" smtClean="0"/>
              <a:t>Can also use bmp, </a:t>
            </a:r>
            <a:r>
              <a:rPr lang="en-GB" dirty="0" err="1" smtClean="0"/>
              <a:t>png</a:t>
            </a:r>
            <a:r>
              <a:rPr lang="en-GB" dirty="0" smtClean="0"/>
              <a:t>, tiff, pdf, postscript() etc….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21749" r="54221" b="71879"/>
          <a:stretch/>
        </p:blipFill>
        <p:spPr bwMode="auto">
          <a:xfrm>
            <a:off x="301691" y="3496748"/>
            <a:ext cx="8714987" cy="74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8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Add images to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04216"/>
          </a:xfrm>
        </p:spPr>
        <p:txBody>
          <a:bodyPr>
            <a:normAutofit/>
          </a:bodyPr>
          <a:lstStyle/>
          <a:p>
            <a:r>
              <a:rPr lang="en-GB" dirty="0" smtClean="0"/>
              <a:t>Useful for presentations and sometimes publications…</a:t>
            </a:r>
          </a:p>
          <a:p>
            <a:r>
              <a:rPr lang="en-GB" dirty="0" smtClean="0"/>
              <a:t>Two additional packages required</a:t>
            </a:r>
          </a:p>
          <a:p>
            <a:r>
              <a:rPr lang="en-GB" dirty="0" smtClean="0"/>
              <a:t>Need to plot first before adding images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See ?</a:t>
            </a:r>
            <a:r>
              <a:rPr lang="en-GB" dirty="0" err="1" smtClean="0"/>
              <a:t>my.symbols</a:t>
            </a:r>
            <a:r>
              <a:rPr lang="en-GB" dirty="0" smtClean="0"/>
              <a:t> for more information</a:t>
            </a:r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32901" r="48013" b="49437"/>
          <a:stretch/>
        </p:blipFill>
        <p:spPr bwMode="auto">
          <a:xfrm>
            <a:off x="353028" y="3683671"/>
            <a:ext cx="8544158" cy="17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1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76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Advanced 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856107" cy="414122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ggplot2!</a:t>
            </a:r>
          </a:p>
          <a:p>
            <a:pPr lvl="1"/>
            <a:r>
              <a:rPr lang="en-GB" dirty="0" smtClean="0"/>
              <a:t>Default style</a:t>
            </a:r>
          </a:p>
          <a:p>
            <a:pPr lvl="1"/>
            <a:r>
              <a:rPr lang="en-GB" dirty="0" smtClean="0"/>
              <a:t>Easy to display as multi-panelled plots</a:t>
            </a:r>
          </a:p>
          <a:p>
            <a:pPr lvl="1"/>
            <a:r>
              <a:rPr lang="en-GB" dirty="0" smtClean="0"/>
              <a:t>Aesthetics</a:t>
            </a:r>
          </a:p>
          <a:p>
            <a:pPr lvl="1"/>
            <a:r>
              <a:rPr lang="en-GB" dirty="0" smtClean="0"/>
              <a:t>Combine different layers easily </a:t>
            </a:r>
          </a:p>
          <a:p>
            <a:pPr lvl="1"/>
            <a:r>
              <a:rPr lang="en-GB" dirty="0" smtClean="0"/>
              <a:t>e.g. scatter plot + fitted smooth regression line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And…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146" name="Picture 2" descr="http://ecx.images-amazon.com/images/I/31noBUiPIJL._SY34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277982"/>
            <a:ext cx="22002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63"/>
            <a:ext cx="8229600" cy="1143000"/>
          </a:xfrm>
        </p:spPr>
        <p:txBody>
          <a:bodyPr/>
          <a:lstStyle/>
          <a:p>
            <a:r>
              <a:rPr lang="en-GB" dirty="0" smtClean="0"/>
              <a:t>Additional 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://swirlstats.com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074" name="Picture 2" descr="Responsiv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1" y="2155405"/>
            <a:ext cx="3819645" cy="12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13594" r="77806" b="79931"/>
          <a:stretch/>
        </p:blipFill>
        <p:spPr bwMode="auto">
          <a:xfrm>
            <a:off x="544011" y="4640369"/>
            <a:ext cx="5434840" cy="103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29873" y="2039655"/>
            <a:ext cx="428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“swirl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teaches you R programming and data science interactively, at your own pace, and right in the R console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!”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163"/>
            <a:ext cx="8229600" cy="1143000"/>
          </a:xfrm>
        </p:spPr>
        <p:txBody>
          <a:bodyPr/>
          <a:lstStyle/>
          <a:p>
            <a:r>
              <a:rPr lang="en-GB" dirty="0" smtClean="0"/>
              <a:t>Next week…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Mixed Effects Models!</a:t>
            </a:r>
          </a:p>
        </p:txBody>
      </p:sp>
      <p:pic>
        <p:nvPicPr>
          <p:cNvPr id="13314" name="Picture 2" descr="http://www.highstat.com/Images/img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71" y="1238491"/>
            <a:ext cx="3166971" cy="508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biologyforfun.files.wordpress.com/2014/03/glmm_plo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2797"/>
            <a:ext cx="4048487" cy="31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41682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REMINDER: write </a:t>
            </a:r>
            <a:r>
              <a:rPr lang="en-US" sz="2800" dirty="0">
                <a:solidFill>
                  <a:srgbClr val="0B5394"/>
                </a:solidFill>
              </a:rPr>
              <a:t>down your email </a:t>
            </a:r>
            <a:r>
              <a:rPr lang="en-US" sz="2800" dirty="0" smtClean="0">
                <a:solidFill>
                  <a:srgbClr val="0B5394"/>
                </a:solidFill>
              </a:rPr>
              <a:t>address for access to the Dropbox with slides and code.</a:t>
            </a:r>
          </a:p>
          <a:p>
            <a:pPr algn="ctr"/>
            <a:endParaRPr lang="en-US" sz="2800" dirty="0">
              <a:solidFill>
                <a:srgbClr val="0B5394"/>
              </a:solidFill>
            </a:endParaRPr>
          </a:p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We will be in this room until beginning of August.</a:t>
            </a:r>
            <a:endParaRPr lang="en-US" sz="2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763"/>
            <a:ext cx="8229600" cy="1143000"/>
          </a:xfrm>
        </p:spPr>
        <p:txBody>
          <a:bodyPr/>
          <a:lstStyle/>
          <a:p>
            <a:r>
              <a:rPr lang="en-GB" dirty="0" smtClean="0"/>
              <a:t>Data Visualisation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25564"/>
            <a:ext cx="4038600" cy="3565426"/>
          </a:xfrm>
        </p:spPr>
        <p:txBody>
          <a:bodyPr>
            <a:normAutofit/>
          </a:bodyPr>
          <a:lstStyle/>
          <a:p>
            <a:r>
              <a:rPr lang="en-GB" dirty="0" smtClean="0"/>
              <a:t>More detailed use of:	</a:t>
            </a:r>
            <a:endParaRPr lang="en-GB" dirty="0"/>
          </a:p>
          <a:p>
            <a:pPr lvl="1"/>
            <a:r>
              <a:rPr lang="en-GB" dirty="0" smtClean="0"/>
              <a:t>Scatter plots</a:t>
            </a:r>
          </a:p>
          <a:p>
            <a:pPr lvl="1"/>
            <a:r>
              <a:rPr lang="en-GB" dirty="0" smtClean="0"/>
              <a:t>Bar plots</a:t>
            </a:r>
          </a:p>
          <a:p>
            <a:pPr lvl="1"/>
            <a:r>
              <a:rPr lang="en-GB" dirty="0" smtClean="0"/>
              <a:t>Histograms</a:t>
            </a:r>
          </a:p>
          <a:p>
            <a:pPr lvl="1"/>
            <a:r>
              <a:rPr lang="en-GB" dirty="0" smtClean="0"/>
              <a:t>Density plots</a:t>
            </a:r>
          </a:p>
          <a:p>
            <a:pPr lvl="1"/>
            <a:r>
              <a:rPr lang="en-GB" dirty="0" smtClean="0"/>
              <a:t>Box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050" y="2048718"/>
            <a:ext cx="4038600" cy="4109436"/>
          </a:xfrm>
        </p:spPr>
        <p:txBody>
          <a:bodyPr/>
          <a:lstStyle/>
          <a:p>
            <a:r>
              <a:rPr lang="en-GB" dirty="0" smtClean="0"/>
              <a:t>Plus:</a:t>
            </a:r>
          </a:p>
          <a:p>
            <a:pPr lvl="1"/>
            <a:r>
              <a:rPr lang="en-GB" dirty="0" smtClean="0"/>
              <a:t>3D plots</a:t>
            </a:r>
          </a:p>
          <a:p>
            <a:pPr lvl="1"/>
            <a:r>
              <a:rPr lang="en-GB" dirty="0" smtClean="0"/>
              <a:t>Output of plots</a:t>
            </a:r>
          </a:p>
          <a:p>
            <a:pPr lvl="1"/>
            <a:r>
              <a:rPr lang="en-GB" dirty="0" smtClean="0"/>
              <a:t>Adding images to plots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Image result for data visualization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340" name="Picture 4" descr="http://qualityandinnovation.files.wordpress.com/2012/09/top-20-data-v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38" y="4563599"/>
            <a:ext cx="3894801" cy="21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revolution-computing.typepad.com/.a/6a010534b1db25970b015435c323fc970c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915937"/>
            <a:ext cx="3388778" cy="17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datavisualization.ch/wp-content/uploads/2012/05/datavisualization_selection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88" y="4926175"/>
            <a:ext cx="4381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63"/>
            <a:ext cx="8229600" cy="1143000"/>
          </a:xfrm>
        </p:spPr>
        <p:txBody>
          <a:bodyPr/>
          <a:lstStyle/>
          <a:p>
            <a:r>
              <a:rPr lang="en-GB" dirty="0" smtClean="0"/>
              <a:t>Scatter plots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scatter plot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Add title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Add axes labels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25975" r="60178" b="70244"/>
          <a:stretch/>
        </p:blipFill>
        <p:spPr bwMode="auto">
          <a:xfrm>
            <a:off x="540870" y="2499155"/>
            <a:ext cx="7439348" cy="44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29756" r="57578" b="67860"/>
          <a:stretch/>
        </p:blipFill>
        <p:spPr bwMode="auto">
          <a:xfrm>
            <a:off x="540870" y="4040767"/>
            <a:ext cx="8603130" cy="29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32150" r="54563" b="61675"/>
          <a:stretch/>
        </p:blipFill>
        <p:spPr bwMode="auto">
          <a:xfrm>
            <a:off x="540870" y="5347727"/>
            <a:ext cx="8434301" cy="70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5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63"/>
            <a:ext cx="8229600" cy="1143000"/>
          </a:xfrm>
        </p:spPr>
        <p:txBody>
          <a:bodyPr/>
          <a:lstStyle/>
          <a:p>
            <a:r>
              <a:rPr lang="en-GB" dirty="0" smtClean="0"/>
              <a:t>Scatter plots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 symbol types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Change </a:t>
            </a:r>
            <a:r>
              <a:rPr lang="en-GB" dirty="0" smtClean="0"/>
              <a:t>colours – see PDF in Dropbox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Change size of plot features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37407" r="54563" b="56983"/>
          <a:stretch/>
        </p:blipFill>
        <p:spPr bwMode="auto">
          <a:xfrm>
            <a:off x="766484" y="2413847"/>
            <a:ext cx="7532564" cy="57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lotting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3"/>
          <a:stretch/>
        </p:blipFill>
        <p:spPr bwMode="auto">
          <a:xfrm>
            <a:off x="6688879" y="173617"/>
            <a:ext cx="2420395" cy="216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3069" r="54563" b="52178"/>
          <a:stretch/>
        </p:blipFill>
        <p:spPr bwMode="auto">
          <a:xfrm>
            <a:off x="766484" y="3860278"/>
            <a:ext cx="7454392" cy="48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7812" r="54563" b="45040"/>
          <a:stretch/>
        </p:blipFill>
        <p:spPr bwMode="auto">
          <a:xfrm>
            <a:off x="766481" y="5444760"/>
            <a:ext cx="7360670" cy="71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7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63"/>
            <a:ext cx="8229600" cy="1143000"/>
          </a:xfrm>
        </p:spPr>
        <p:txBody>
          <a:bodyPr/>
          <a:lstStyle/>
          <a:p>
            <a:r>
              <a:rPr lang="en-GB" dirty="0" smtClean="0"/>
              <a:t>Add regression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 model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 regression line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 text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34127" r="55583" b="61678"/>
          <a:stretch/>
        </p:blipFill>
        <p:spPr bwMode="auto">
          <a:xfrm>
            <a:off x="593765" y="2612572"/>
            <a:ext cx="8093035" cy="47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38322" r="75765" b="59580"/>
          <a:stretch/>
        </p:blipFill>
        <p:spPr bwMode="auto">
          <a:xfrm>
            <a:off x="593765" y="4132763"/>
            <a:ext cx="5642339" cy="3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40087" r="60661" b="57482"/>
          <a:stretch/>
        </p:blipFill>
        <p:spPr bwMode="auto">
          <a:xfrm>
            <a:off x="593765" y="5474824"/>
            <a:ext cx="8365040" cy="32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8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Scatter plots with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Plot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 legend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42653" r="55583" b="50000"/>
          <a:stretch/>
        </p:blipFill>
        <p:spPr bwMode="auto">
          <a:xfrm>
            <a:off x="550623" y="2639029"/>
            <a:ext cx="8478201" cy="86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50000" r="55583" b="46895"/>
          <a:stretch/>
        </p:blipFill>
        <p:spPr bwMode="auto">
          <a:xfrm>
            <a:off x="550622" y="4709555"/>
            <a:ext cx="8322421" cy="36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3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Multiple plots &amp; Bar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plots – par(</a:t>
            </a:r>
            <a:r>
              <a:rPr lang="en-GB" dirty="0" err="1" smtClean="0"/>
              <a:t>mfrow</a:t>
            </a:r>
            <a:r>
              <a:rPr lang="en-GB" dirty="0" smtClean="0"/>
              <a:t>=c(?,?))</a:t>
            </a:r>
          </a:p>
          <a:p>
            <a:endParaRPr lang="en-GB" dirty="0"/>
          </a:p>
          <a:p>
            <a:r>
              <a:rPr lang="en-GB" dirty="0" smtClean="0"/>
              <a:t>table = </a:t>
            </a:r>
            <a:r>
              <a:rPr lang="en-GB" i="1" dirty="0" smtClean="0"/>
              <a:t>“build </a:t>
            </a:r>
            <a:r>
              <a:rPr lang="en-GB" i="1" dirty="0"/>
              <a:t>a contingency table of the counts at each combination of factor </a:t>
            </a:r>
            <a:r>
              <a:rPr lang="en-GB" i="1" dirty="0" smtClean="0"/>
              <a:t>levels”</a:t>
            </a:r>
            <a:endParaRPr lang="en-GB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31861" r="64935" b="50269"/>
          <a:stretch/>
        </p:blipFill>
        <p:spPr bwMode="auto">
          <a:xfrm>
            <a:off x="1350027" y="3940655"/>
            <a:ext cx="6671227" cy="21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6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51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NB. Reset to singular plot first!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36020" r="59324" b="54976"/>
          <a:stretch/>
        </p:blipFill>
        <p:spPr bwMode="auto">
          <a:xfrm>
            <a:off x="561372" y="3136588"/>
            <a:ext cx="7952013" cy="109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7776</TotalTime>
  <Words>351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Rclinic</vt:lpstr>
      <vt:lpstr>R Clinic</vt:lpstr>
      <vt:lpstr>   </vt:lpstr>
      <vt:lpstr>Data Visualisation </vt:lpstr>
      <vt:lpstr>Scatter plots </vt:lpstr>
      <vt:lpstr>Scatter plots </vt:lpstr>
      <vt:lpstr>Add regression lines</vt:lpstr>
      <vt:lpstr>Scatter plots with factors</vt:lpstr>
      <vt:lpstr>Multiple plots &amp; Bar plots</vt:lpstr>
      <vt:lpstr>Histograms</vt:lpstr>
      <vt:lpstr>Density plots</vt:lpstr>
      <vt:lpstr>Box plots</vt:lpstr>
      <vt:lpstr>3D plots</vt:lpstr>
      <vt:lpstr>Output plots</vt:lpstr>
      <vt:lpstr>Add images to plots</vt:lpstr>
      <vt:lpstr>Advanced Data Visualisation</vt:lpstr>
      <vt:lpstr>Additional resource</vt:lpstr>
      <vt:lpstr>Next week…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Siobhán</dc:creator>
  <cp:lastModifiedBy>Katie</cp:lastModifiedBy>
  <cp:revision>93</cp:revision>
  <dcterms:created xsi:type="dcterms:W3CDTF">2015-06-03T14:10:16Z</dcterms:created>
  <dcterms:modified xsi:type="dcterms:W3CDTF">2015-06-24T13:20:47Z</dcterms:modified>
</cp:coreProperties>
</file>