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9" r:id="rId3"/>
    <p:sldId id="280" r:id="rId4"/>
    <p:sldId id="281" r:id="rId5"/>
    <p:sldId id="282" r:id="rId6"/>
    <p:sldId id="263" r:id="rId7"/>
    <p:sldId id="265" r:id="rId8"/>
    <p:sldId id="266" r:id="rId9"/>
    <p:sldId id="264" r:id="rId10"/>
    <p:sldId id="267" r:id="rId11"/>
    <p:sldId id="268" r:id="rId12"/>
    <p:sldId id="262" r:id="rId13"/>
    <p:sldId id="257" r:id="rId14"/>
    <p:sldId id="258" r:id="rId15"/>
    <p:sldId id="259" r:id="rId16"/>
    <p:sldId id="260" r:id="rId17"/>
    <p:sldId id="261" r:id="rId18"/>
    <p:sldId id="269" r:id="rId19"/>
    <p:sldId id="270" r:id="rId20"/>
    <p:sldId id="274" r:id="rId21"/>
    <p:sldId id="271" r:id="rId22"/>
    <p:sldId id="272" r:id="rId23"/>
    <p:sldId id="275" r:id="rId24"/>
    <p:sldId id="273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EEF7C-CC2D-4A4C-A72C-23FFEEA3698D}" type="datetimeFigureOut">
              <a:rPr lang="en-US"/>
              <a:t>01/07/15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3A8-9D8C-422E-B0D6-2AF150B365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4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1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4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1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5A6F38-9D1D-AF4A-9EEC-D73882837017}" type="datetimeFigureOut">
              <a:rPr lang="en-US" smtClean="0"/>
              <a:t>01/07/15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me4.r-forge.r-project.org/slides/2009-07-07-Rennes/2Simple-4.pdf" TargetMode="External"/><Relationship Id="rId4" Type="http://schemas.openxmlformats.org/officeDocument/2006/relationships/hyperlink" Target="http://glmm.wikidot.com/faq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7</a:t>
            </a:r>
          </a:p>
          <a:p>
            <a:r>
              <a:rPr lang="en-GB" dirty="0" smtClean="0"/>
              <a:t>Introduction to 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5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8229600" cy="1143000"/>
          </a:xfrm>
        </p:spPr>
        <p:txBody>
          <a:bodyPr/>
          <a:lstStyle/>
          <a:p>
            <a:r>
              <a:rPr lang="en-US"/>
              <a:t>Are our errors independent?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Measurements taken from 3 different species</a:t>
            </a:r>
          </a:p>
          <a:p>
            <a:endParaRPr lang="en-US"/>
          </a:p>
          <a:p>
            <a:r>
              <a:rPr lang="en-US"/>
              <a:t>Broken assumption of linear model</a:t>
            </a:r>
          </a:p>
          <a:p>
            <a:endParaRPr lang="en-US"/>
          </a:p>
          <a:p>
            <a:r>
              <a:rPr lang="en-US"/>
              <a:t>Need to use mixed effect model</a:t>
            </a:r>
          </a:p>
          <a:p>
            <a:endParaRPr lang="en-US"/>
          </a:p>
          <a:p>
            <a:r>
              <a:rPr lang="en-US"/>
              <a:t>Increased statistical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47" y="3648661"/>
            <a:ext cx="3757716" cy="32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 circumstances use linear mixed 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09" y="2251709"/>
            <a:ext cx="8229600" cy="4232999"/>
          </a:xfrm>
        </p:spPr>
        <p:txBody>
          <a:bodyPr vert="horz" anchor="t">
            <a:normAutofit/>
          </a:bodyPr>
          <a:lstStyle/>
          <a:p>
            <a:r>
              <a:rPr lang="en-US" dirty="0"/>
              <a:t>want to do variance components analysis because all explanatory variables are categorical random effects</a:t>
            </a:r>
          </a:p>
          <a:p>
            <a:endParaRPr lang="en-US" dirty="0"/>
          </a:p>
          <a:p>
            <a:r>
              <a:rPr lang="en-US" dirty="0">
                <a:solidFill>
                  <a:srgbClr val="21B2C8"/>
                </a:solidFill>
              </a:rPr>
              <a:t>have fixed effects, but also have </a:t>
            </a:r>
            <a:r>
              <a:rPr lang="en-US" dirty="0" err="1">
                <a:solidFill>
                  <a:srgbClr val="21B2C8"/>
                </a:solidFill>
              </a:rPr>
              <a:t>pseudoreplication</a:t>
            </a:r>
            <a:r>
              <a:rPr lang="en-US" dirty="0">
                <a:solidFill>
                  <a:srgbClr val="21B2C8"/>
                </a:solidFill>
              </a:rPr>
              <a:t> of one sort or another</a:t>
            </a:r>
          </a:p>
        </p:txBody>
      </p:sp>
    </p:spTree>
    <p:extLst>
      <p:ext uri="{BB962C8B-B14F-4D97-AF65-F5344CB8AC3E}">
        <p14:creationId xmlns:p14="http://schemas.microsoft.com/office/powerpoint/2010/main" val="418186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Addressing pseudoreplication…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Repeated measures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from the same individual over time</a:t>
            </a:r>
          </a:p>
          <a:p>
            <a:pPr lvl="1"/>
            <a:endParaRPr lang="en-GB" dirty="0"/>
          </a:p>
          <a:p>
            <a:r>
              <a:rPr lang="en-GB" dirty="0"/>
              <a:t>Pseudoreplication </a:t>
            </a:r>
          </a:p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Spatial</a:t>
            </a:r>
            <a:r>
              <a:rPr lang="en-GB" dirty="0"/>
              <a:t> – several chicks per nest, several nests per forest, several forests in study</a:t>
            </a:r>
          </a:p>
          <a:p>
            <a:pPr lvl="1"/>
            <a:r>
              <a:rPr lang="en-GB" b="1" dirty="0">
                <a:solidFill>
                  <a:srgbClr val="FF6600"/>
                </a:solidFill>
              </a:rPr>
              <a:t>Temporal</a:t>
            </a:r>
            <a:r>
              <a:rPr lang="en-GB" dirty="0"/>
              <a:t> – Data collected over multiple years</a:t>
            </a:r>
          </a:p>
          <a:p>
            <a:pPr lvl="1"/>
            <a:endParaRPr lang="en-GB" dirty="0"/>
          </a:p>
          <a:p>
            <a:r>
              <a:rPr lang="en-GB" dirty="0"/>
              <a:t>All together…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Several measures per chick</a:t>
            </a:r>
            <a:r>
              <a:rPr lang="en-GB" dirty="0"/>
              <a:t>, </a:t>
            </a:r>
            <a:r>
              <a:rPr lang="en-GB" dirty="0">
                <a:solidFill>
                  <a:srgbClr val="06686D"/>
                </a:solidFill>
              </a:rPr>
              <a:t>several chicks per nest, several nests pair, several pairs per forest</a:t>
            </a:r>
            <a:r>
              <a:rPr lang="en-GB" dirty="0"/>
              <a:t>, </a:t>
            </a:r>
            <a:r>
              <a:rPr lang="en-GB" dirty="0">
                <a:solidFill>
                  <a:srgbClr val="FF6600"/>
                </a:solidFill>
              </a:rPr>
              <a:t>several forests per year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78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factors…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8736"/>
            <a:ext cx="8229600" cy="3369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smtClean="0"/>
              <a:t>“Allows each level of the random effect to be modelled separately, within an overall model structure”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497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or random effects?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21402"/>
          </a:xfrm>
        </p:spPr>
        <p:txBody>
          <a:bodyPr/>
          <a:lstStyle/>
          <a:p>
            <a:r>
              <a:rPr lang="en-GB" dirty="0" smtClean="0"/>
              <a:t>Does the variable represent spatial or temporal autocorrelation, repeated measures or hierarchical structure?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97600"/>
            <a:ext cx="40440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YES = RANDOM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Time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Repeated measures from same transect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Location along a transect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Hierarchical structure of study design</a:t>
            </a: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6369" y="3797600"/>
            <a:ext cx="2211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NO = FIXED 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5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or random effects?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35174"/>
          </a:xfrm>
        </p:spPr>
        <p:txBody>
          <a:bodyPr/>
          <a:lstStyle/>
          <a:p>
            <a:r>
              <a:rPr lang="en-GB" dirty="0" smtClean="0"/>
              <a:t>Are the factor levels informative?</a:t>
            </a:r>
          </a:p>
          <a:p>
            <a:pPr lvl="1"/>
            <a:r>
              <a:rPr lang="en-GB" dirty="0" smtClean="0"/>
              <a:t>Do we want to know how they differ?</a:t>
            </a:r>
          </a:p>
          <a:p>
            <a:pPr lvl="1"/>
            <a:r>
              <a:rPr lang="en-GB" dirty="0" smtClean="0"/>
              <a:t>Do we want to estimate the effect size?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22749"/>
            <a:ext cx="280530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NO = RANDOM</a:t>
            </a:r>
          </a:p>
          <a:p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Sample number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Site name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Plot A, B, C, D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67077" y="3822749"/>
            <a:ext cx="30700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YES = FIXED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Male, female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Treatment added, control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Juvenile, yearling, adult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6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or random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45354"/>
          </a:xfrm>
        </p:spPr>
        <p:txBody>
          <a:bodyPr/>
          <a:lstStyle/>
          <a:p>
            <a:r>
              <a:rPr lang="en-GB" dirty="0" smtClean="0"/>
              <a:t>Are levels a random sample of a larger “population”?</a:t>
            </a:r>
          </a:p>
          <a:p>
            <a:pPr lvl="1"/>
            <a:r>
              <a:rPr lang="en-GB" dirty="0" err="1" smtClean="0"/>
              <a:t>I.e</a:t>
            </a:r>
            <a:r>
              <a:rPr lang="en-GB" dirty="0" smtClean="0"/>
              <a:t> we haven’t measured all possible categories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9576"/>
            <a:ext cx="3842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YES = RANDOM</a:t>
            </a:r>
          </a:p>
          <a:p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Field 1, field 2, field 3 (in a much wider landscape)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France, Italy, Spain (there are a number of other countries that could have been sampled from)</a:t>
            </a:r>
          </a:p>
          <a:p>
            <a:pPr marL="285750" indent="-285750">
              <a:buFont typeface="Arial"/>
              <a:buChar char="•"/>
            </a:pPr>
            <a:endParaRPr lang="en-GB" dirty="0" smtClean="0"/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42519" y="3709576"/>
            <a:ext cx="37217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NO = FIXED</a:t>
            </a:r>
          </a:p>
          <a:p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Male, female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Dead, alive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r>
              <a:rPr lang="en-GB" dirty="0" smtClean="0"/>
              <a:t>There are no other measures we could make here…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50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or random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2640"/>
            <a:ext cx="8229600" cy="1019606"/>
          </a:xfrm>
        </p:spPr>
        <p:txBody>
          <a:bodyPr/>
          <a:lstStyle/>
          <a:p>
            <a:r>
              <a:rPr lang="en-GB" dirty="0" smtClean="0"/>
              <a:t>Does the factor influence the variance of </a:t>
            </a:r>
            <a:r>
              <a:rPr lang="en-GB" i="1" dirty="0" smtClean="0"/>
              <a:t>y</a:t>
            </a:r>
            <a:r>
              <a:rPr lang="en-GB" dirty="0" smtClean="0"/>
              <a:t>, or the mean of </a:t>
            </a:r>
            <a:r>
              <a:rPr lang="en-GB" i="1" dirty="0" smtClean="0"/>
              <a:t>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86" y="4149695"/>
            <a:ext cx="4073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RANDOM = VARIANCE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9426" y="414969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FIXED = MEAN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35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Mixed effects models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library(lme4) or library(nlme)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compare fixed effects using maximum likelihood</a:t>
            </a:r>
          </a:p>
          <a:p>
            <a:endParaRPr lang="en-US"/>
          </a:p>
          <a:p>
            <a:r>
              <a:rPr lang="en-US"/>
              <a:t>no p values produced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5" y="2678113"/>
            <a:ext cx="8993765" cy="4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768"/>
            <a:ext cx="8229600" cy="1143000"/>
          </a:xfrm>
        </p:spPr>
        <p:txBody>
          <a:bodyPr/>
          <a:lstStyle/>
          <a:p>
            <a:r>
              <a:rPr lang="en-US" dirty="0"/>
              <a:t>summary()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675" y="1737360"/>
            <a:ext cx="8412581" cy="4976504"/>
          </a:xfrm>
        </p:spPr>
      </p:pic>
    </p:spTree>
    <p:extLst>
      <p:ext uri="{BB962C8B-B14F-4D97-AF65-F5344CB8AC3E}">
        <p14:creationId xmlns:p14="http://schemas.microsoft.com/office/powerpoint/2010/main" val="15399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Helping R users and learners with error messages and problematic code</a:t>
            </a:r>
          </a:p>
          <a:p>
            <a:endParaRPr lang="en-GB" dirty="0"/>
          </a:p>
          <a:p>
            <a:r>
              <a:rPr lang="en-GB" dirty="0" smtClean="0"/>
              <a:t>Snippets sessions </a:t>
            </a:r>
          </a:p>
          <a:p>
            <a:pPr lvl="1"/>
            <a:r>
              <a:rPr lang="en-GB" dirty="0" smtClean="0"/>
              <a:t>‘Jumping off point’ for new methods</a:t>
            </a:r>
          </a:p>
          <a:p>
            <a:pPr lvl="1"/>
            <a:r>
              <a:rPr lang="en-GB" dirty="0" smtClean="0"/>
              <a:t>Refresher </a:t>
            </a:r>
          </a:p>
          <a:p>
            <a:pPr lvl="1"/>
            <a:r>
              <a:rPr lang="en-GB" dirty="0" smtClean="0"/>
              <a:t>Possibilities in R</a:t>
            </a:r>
          </a:p>
          <a:p>
            <a:pPr lvl="1"/>
            <a:endParaRPr lang="en-GB" dirty="0"/>
          </a:p>
          <a:p>
            <a:r>
              <a:rPr lang="en-GB" dirty="0" smtClean="0"/>
              <a:t>R books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4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46" y="2164822"/>
            <a:ext cx="4438650" cy="3743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54" y="2178390"/>
            <a:ext cx="4475779" cy="37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7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or crossed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Use nested random effects for hierarchical data structure</a:t>
            </a:r>
          </a:p>
          <a:p>
            <a:endParaRPr lang="en-US"/>
          </a:p>
          <a:p>
            <a:r>
              <a:rPr lang="en-US"/>
              <a:t>Use crossed random effects for non-nested random effects</a:t>
            </a:r>
          </a:p>
          <a:p>
            <a:endParaRPr lang="en-US"/>
          </a:p>
          <a:p>
            <a:r>
              <a:rPr lang="en-US"/>
              <a:t>Use reduced maximum likelihood to compare random effects structures</a:t>
            </a:r>
          </a:p>
        </p:txBody>
      </p:sp>
    </p:spTree>
    <p:extLst>
      <p:ext uri="{BB962C8B-B14F-4D97-AF65-F5344CB8AC3E}">
        <p14:creationId xmlns:p14="http://schemas.microsoft.com/office/powerpoint/2010/main" val="280562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1143000"/>
          </a:xfrm>
        </p:spPr>
        <p:txBody>
          <a:bodyPr/>
          <a:lstStyle/>
          <a:p>
            <a:r>
              <a:rPr lang="en-US" dirty="0"/>
              <a:t>Nested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09" y="1908478"/>
            <a:ext cx="8536624" cy="4829736"/>
          </a:xfrm>
        </p:spPr>
        <p:txBody>
          <a:bodyPr vert="horz" anchor="t">
            <a:normAutofit/>
          </a:bodyPr>
          <a:lstStyle/>
          <a:p>
            <a:r>
              <a:rPr lang="en-US"/>
              <a:t>Load oats dataset -&gt; data(oats, package='MASS')</a:t>
            </a:r>
          </a:p>
          <a:p>
            <a:endParaRPr lang="en-US"/>
          </a:p>
          <a:p>
            <a:r>
              <a:rPr lang="en-US"/>
              <a:t>Split plot experiment so define spatial structure</a:t>
            </a:r>
          </a:p>
          <a:p>
            <a:endParaRPr lang="en-US"/>
          </a:p>
          <a:p>
            <a:r>
              <a:rPr lang="en-US"/>
              <a:t>Variety is nested within block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e.g. Family/Genus/Species or County/Town/Household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3" y="4703763"/>
            <a:ext cx="8792204" cy="6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068"/>
            <a:ext cx="8229600" cy="1143000"/>
          </a:xfrm>
        </p:spPr>
        <p:txBody>
          <a:bodyPr/>
          <a:lstStyle/>
          <a:p>
            <a:r>
              <a:rPr lang="en-US" dirty="0"/>
              <a:t>Crossed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Non-nested</a:t>
            </a:r>
          </a:p>
          <a:p>
            <a:endParaRPr lang="en-US"/>
          </a:p>
          <a:p>
            <a:r>
              <a:rPr lang="en-US"/>
              <a:t>Can run slower</a:t>
            </a:r>
          </a:p>
          <a:p>
            <a:endParaRPr lang="en-US"/>
          </a:p>
          <a:p>
            <a:r>
              <a:rPr lang="en-US"/>
              <a:t>(1|Batch) + (1|Variety)</a:t>
            </a:r>
          </a:p>
          <a:p>
            <a:endParaRPr lang="en-US"/>
          </a:p>
          <a:p>
            <a:r>
              <a:rPr lang="en-US"/>
              <a:t>Compare random effect structure using reduced maximum likelihood and AIC</a:t>
            </a:r>
          </a:p>
        </p:txBody>
      </p:sp>
    </p:spTree>
    <p:extLst>
      <p:ext uri="{BB962C8B-B14F-4D97-AF65-F5344CB8AC3E}">
        <p14:creationId xmlns:p14="http://schemas.microsoft.com/office/powerpoint/2010/main" val="401217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358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Use lme:nlme or lmer:lme4</a:t>
            </a:r>
          </a:p>
          <a:p>
            <a:endParaRPr lang="en-US"/>
          </a:p>
          <a:p>
            <a:r>
              <a:rPr lang="en-US"/>
              <a:t>nlme will produce p values</a:t>
            </a:r>
          </a:p>
          <a:p>
            <a:endParaRPr lang="en-US"/>
          </a:p>
          <a:p>
            <a:r>
              <a:rPr lang="en-US"/>
              <a:t>use random effects to deal with broken assumptions of linear model - pseudoreplication</a:t>
            </a:r>
          </a:p>
          <a:p>
            <a:endParaRPr lang="en-US"/>
          </a:p>
          <a:p>
            <a:r>
              <a:rPr lang="en-US"/>
              <a:t>random effects can be crossed or nested</a:t>
            </a:r>
          </a:p>
        </p:txBody>
      </p:sp>
    </p:spTree>
    <p:extLst>
      <p:ext uri="{BB962C8B-B14F-4D97-AF65-F5344CB8AC3E}">
        <p14:creationId xmlns:p14="http://schemas.microsoft.com/office/powerpoint/2010/main" val="352213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onstantia" charset="0"/>
                <a:hlinkClick r:id="rId3"/>
              </a:rPr>
              <a:t>http://lme4.r-forge.r-project.org/slides/2009-07-07-Rennes/2Simple-4.pdf</a:t>
            </a:r>
            <a:r>
              <a:rPr lang="en-US" dirty="0">
                <a:latin typeface="Constantia" charset="0"/>
              </a:rPr>
              <a:t> Presentation by the person who wrote lme4</a:t>
            </a:r>
          </a:p>
          <a:p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glmm wiki - one of the most useful pages on the internet </a:t>
            </a:r>
            <a:r>
              <a:rPr lang="en-US" dirty="0">
                <a:latin typeface="Constantia" charset="0"/>
                <a:hlinkClick r:id="rId4"/>
              </a:rPr>
              <a:t>http://glmm.wikidot.com/faq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0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snippet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9968" y="2603194"/>
            <a:ext cx="6334125" cy="3667125"/>
          </a:xfrm>
        </p:spPr>
      </p:pic>
      <p:sp>
        <p:nvSpPr>
          <p:cNvPr id="5" name="TextBox 4"/>
          <p:cNvSpPr txBox="1"/>
          <p:nvPr/>
        </p:nvSpPr>
        <p:spPr>
          <a:xfrm>
            <a:off x="-92075" y="2528888"/>
            <a:ext cx="2249210" cy="181588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/>
              <a:t>Getting to grips with model outputs</a:t>
            </a:r>
          </a:p>
        </p:txBody>
      </p:sp>
    </p:spTree>
    <p:extLst>
      <p:ext uri="{BB962C8B-B14F-4D97-AF65-F5344CB8AC3E}">
        <p14:creationId xmlns:p14="http://schemas.microsoft.com/office/powerpoint/2010/main" val="10284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Snippets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100"/>
            <a:ext cx="8229600" cy="1314604"/>
          </a:xfrm>
        </p:spPr>
        <p:txBody>
          <a:bodyPr/>
          <a:lstStyle/>
          <a:p>
            <a:r>
              <a:rPr lang="en-GB" dirty="0" smtClean="0"/>
              <a:t>Code and slides added to </a:t>
            </a:r>
            <a:r>
              <a:rPr lang="en-GB" dirty="0" err="1"/>
              <a:t>D</a:t>
            </a:r>
            <a:r>
              <a:rPr lang="en-GB" dirty="0" err="1" smtClean="0"/>
              <a:t>ropbox</a:t>
            </a:r>
            <a:r>
              <a:rPr lang="en-GB" dirty="0" smtClean="0"/>
              <a:t> at the beginning of sessions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Shot 2015-07-01 at 11.5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93" y="3336175"/>
            <a:ext cx="6620116" cy="27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snippets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819"/>
            <a:ext cx="8229600" cy="4389120"/>
          </a:xfrm>
        </p:spPr>
        <p:txBody>
          <a:bodyPr>
            <a:normAutofit/>
          </a:bodyPr>
          <a:lstStyle/>
          <a:p>
            <a:r>
              <a:rPr lang="en-GB" sz="3000" dirty="0" smtClean="0"/>
              <a:t>Understanding model outputs </a:t>
            </a:r>
            <a:r>
              <a:rPr lang="en-GB" sz="3000" dirty="0" smtClean="0">
                <a:solidFill>
                  <a:srgbClr val="FF0000"/>
                </a:solidFill>
              </a:rPr>
              <a:t>8</a:t>
            </a:r>
            <a:r>
              <a:rPr lang="en-GB" sz="3000" baseline="30000" dirty="0" smtClean="0">
                <a:solidFill>
                  <a:srgbClr val="FF0000"/>
                </a:solidFill>
              </a:rPr>
              <a:t>th</a:t>
            </a:r>
            <a:r>
              <a:rPr lang="en-GB" sz="3000" dirty="0" smtClean="0">
                <a:solidFill>
                  <a:srgbClr val="FF0000"/>
                </a:solidFill>
              </a:rPr>
              <a:t> July</a:t>
            </a:r>
          </a:p>
          <a:p>
            <a:r>
              <a:rPr lang="en-GB" sz="3000" dirty="0" smtClean="0"/>
              <a:t>R for spatial data introduction </a:t>
            </a:r>
            <a:r>
              <a:rPr lang="en-GB" sz="3000" dirty="0" smtClean="0">
                <a:solidFill>
                  <a:srgbClr val="FF0000"/>
                </a:solidFill>
              </a:rPr>
              <a:t>15</a:t>
            </a:r>
            <a:r>
              <a:rPr lang="en-GB" sz="3000" baseline="30000" dirty="0" smtClean="0">
                <a:solidFill>
                  <a:srgbClr val="FF0000"/>
                </a:solidFill>
              </a:rPr>
              <a:t>th</a:t>
            </a:r>
            <a:r>
              <a:rPr lang="en-GB" sz="3000" dirty="0" smtClean="0">
                <a:solidFill>
                  <a:srgbClr val="FF0000"/>
                </a:solidFill>
              </a:rPr>
              <a:t> July</a:t>
            </a:r>
          </a:p>
          <a:p>
            <a:r>
              <a:rPr lang="en-GB" sz="3000" dirty="0" smtClean="0"/>
              <a:t>Further data visualisation </a:t>
            </a:r>
            <a:r>
              <a:rPr lang="en-GB" sz="3000" dirty="0" smtClean="0">
                <a:solidFill>
                  <a:srgbClr val="FF0000"/>
                </a:solidFill>
              </a:rPr>
              <a:t>22</a:t>
            </a:r>
            <a:r>
              <a:rPr lang="en-GB" sz="3000" baseline="30000" dirty="0" smtClean="0">
                <a:solidFill>
                  <a:srgbClr val="FF0000"/>
                </a:solidFill>
              </a:rPr>
              <a:t>nd</a:t>
            </a:r>
            <a:r>
              <a:rPr lang="en-GB" sz="3000" dirty="0" smtClean="0">
                <a:solidFill>
                  <a:srgbClr val="FF0000"/>
                </a:solidFill>
              </a:rPr>
              <a:t> July</a:t>
            </a:r>
          </a:p>
          <a:p>
            <a:r>
              <a:rPr lang="en-GB" sz="3000" dirty="0" smtClean="0"/>
              <a:t>Writing a function </a:t>
            </a:r>
            <a:r>
              <a:rPr lang="en-GB" sz="3000" dirty="0" smtClean="0">
                <a:solidFill>
                  <a:srgbClr val="FF0000"/>
                </a:solidFill>
              </a:rPr>
              <a:t>29</a:t>
            </a:r>
            <a:r>
              <a:rPr lang="en-GB" sz="3000" baseline="30000" dirty="0" smtClean="0">
                <a:solidFill>
                  <a:srgbClr val="FF0000"/>
                </a:solidFill>
              </a:rPr>
              <a:t>th</a:t>
            </a:r>
            <a:r>
              <a:rPr lang="en-GB" sz="3000" dirty="0" smtClean="0">
                <a:solidFill>
                  <a:srgbClr val="FF0000"/>
                </a:solidFill>
              </a:rPr>
              <a:t> July</a:t>
            </a:r>
          </a:p>
          <a:p>
            <a:r>
              <a:rPr lang="en-GB" sz="3000" dirty="0" smtClean="0"/>
              <a:t>Creating loops, and </a:t>
            </a:r>
            <a:r>
              <a:rPr lang="en-GB" sz="3000" i="1" dirty="0" smtClean="0"/>
              <a:t>apply </a:t>
            </a:r>
            <a:r>
              <a:rPr lang="en-GB" sz="3000" dirty="0" smtClean="0"/>
              <a:t>functions </a:t>
            </a:r>
            <a:r>
              <a:rPr lang="en-GB" sz="3000" dirty="0" smtClean="0">
                <a:solidFill>
                  <a:srgbClr val="FF0000"/>
                </a:solidFill>
              </a:rPr>
              <a:t>5</a:t>
            </a:r>
            <a:r>
              <a:rPr lang="en-GB" sz="3000" baseline="30000" dirty="0" smtClean="0">
                <a:solidFill>
                  <a:srgbClr val="FF0000"/>
                </a:solidFill>
              </a:rPr>
              <a:t>th</a:t>
            </a:r>
            <a:r>
              <a:rPr lang="en-GB" sz="3000" dirty="0" smtClean="0">
                <a:solidFill>
                  <a:srgbClr val="FF0000"/>
                </a:solidFill>
              </a:rPr>
              <a:t> August</a:t>
            </a:r>
          </a:p>
          <a:p>
            <a:r>
              <a:rPr lang="en-GB" sz="3000" dirty="0" err="1" smtClean="0"/>
              <a:t>Phylogenetics</a:t>
            </a:r>
            <a:r>
              <a:rPr lang="en-GB" sz="3000" dirty="0" smtClean="0"/>
              <a:t> in R </a:t>
            </a:r>
            <a:r>
              <a:rPr lang="en-GB" sz="3000" dirty="0" smtClean="0">
                <a:solidFill>
                  <a:srgbClr val="FF0000"/>
                </a:solidFill>
              </a:rPr>
              <a:t>12</a:t>
            </a:r>
            <a:r>
              <a:rPr lang="en-GB" sz="3000" baseline="30000" dirty="0" smtClean="0">
                <a:solidFill>
                  <a:srgbClr val="FF0000"/>
                </a:solidFill>
              </a:rPr>
              <a:t>th</a:t>
            </a:r>
            <a:r>
              <a:rPr lang="en-GB" sz="3000" dirty="0" smtClean="0">
                <a:solidFill>
                  <a:srgbClr val="FF0000"/>
                </a:solidFill>
              </a:rPr>
              <a:t> August</a:t>
            </a:r>
            <a:endParaRPr lang="en-GB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6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Happy to accommodate requests wherever possible</a:t>
            </a:r>
          </a:p>
          <a:p>
            <a:pPr lvl="1"/>
            <a:r>
              <a:rPr lang="en-GB" sz="2800" dirty="0" smtClean="0"/>
              <a:t>Survey Monkey</a:t>
            </a:r>
          </a:p>
          <a:p>
            <a:pPr lvl="1"/>
            <a:r>
              <a:rPr lang="en-GB" sz="2800" dirty="0" smtClean="0"/>
              <a:t>Email</a:t>
            </a:r>
          </a:p>
          <a:p>
            <a:pPr lvl="1"/>
            <a:r>
              <a:rPr lang="en-GB" sz="2800" dirty="0" smtClean="0"/>
              <a:t>In person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14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/>
              <a:t>lm()</a:t>
            </a:r>
          </a:p>
          <a:p>
            <a:endParaRPr lang="en-US"/>
          </a:p>
          <a:p>
            <a:r>
              <a:rPr lang="en-US"/>
              <a:t>y ~ x1 * x2 * x3</a:t>
            </a:r>
          </a:p>
          <a:p>
            <a:endParaRPr lang="en-US"/>
          </a:p>
          <a:p>
            <a:r>
              <a:rPr lang="en-US"/>
              <a:t>y ~ x1 + x2 + x3 + x1:x2 + x1:x3 + x2:x3 + x1:x2:x3</a:t>
            </a:r>
          </a:p>
          <a:p>
            <a:endParaRPr lang="en-US"/>
          </a:p>
          <a:p>
            <a:r>
              <a:rPr lang="en-US"/>
              <a:t>e.g. using iris data set</a:t>
            </a:r>
          </a:p>
          <a:p>
            <a:endParaRPr lang="en-US"/>
          </a:p>
          <a:p>
            <a:r>
              <a:rPr lang="en-US"/>
              <a:t>model simplification - stepwise</a:t>
            </a:r>
          </a:p>
          <a:p>
            <a:endParaRPr lang="en-US"/>
          </a:p>
          <a:p>
            <a:r>
              <a:rPr lang="en-US"/>
              <a:t>We'll keep it simple for now - no interactions!!</a:t>
            </a:r>
          </a:p>
        </p:txBody>
      </p:sp>
    </p:spTree>
    <p:extLst>
      <p:ext uri="{BB962C8B-B14F-4D97-AF65-F5344CB8AC3E}">
        <p14:creationId xmlns:p14="http://schemas.microsoft.com/office/powerpoint/2010/main" val="48639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Remove interactions first</a:t>
            </a:r>
          </a:p>
          <a:p>
            <a:endParaRPr lang="en-US"/>
          </a:p>
          <a:p>
            <a:r>
              <a:rPr lang="en-US"/>
              <a:t>Compare models - R2, anova(mod1, mod2)</a:t>
            </a:r>
          </a:p>
          <a:p>
            <a:endParaRPr lang="en-US"/>
          </a:p>
          <a:p>
            <a:r>
              <a:rPr lang="en-US"/>
              <a:t>Remove non-significant variable</a:t>
            </a:r>
          </a:p>
          <a:p>
            <a:endParaRPr lang="en-US"/>
          </a:p>
          <a:p>
            <a:r>
              <a:rPr lang="en-US"/>
              <a:t>Compare models - R2, anova(mod1, mod2)</a:t>
            </a:r>
          </a:p>
        </p:txBody>
      </p:sp>
    </p:spTree>
    <p:extLst>
      <p:ext uri="{BB962C8B-B14F-4D97-AF65-F5344CB8AC3E}">
        <p14:creationId xmlns:p14="http://schemas.microsoft.com/office/powerpoint/2010/main" val="1669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273" y="2152916"/>
            <a:ext cx="8446010" cy="16460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 simplification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7" y="4319662"/>
            <a:ext cx="8548372" cy="18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1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 assumptions of linear </a:t>
            </a:r>
            <a:r>
              <a:rPr lang="en-US" dirty="0" smtClean="0"/>
              <a:t>model…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4560"/>
            <a:ext cx="8229600" cy="4130040"/>
          </a:xfrm>
        </p:spPr>
        <p:txBody>
          <a:bodyPr vert="horz" anchor="t">
            <a:normAutofit lnSpcReduction="10000"/>
          </a:bodyPr>
          <a:lstStyle/>
          <a:p>
            <a:r>
              <a:rPr lang="en-US" dirty="0"/>
              <a:t>Random sampling</a:t>
            </a:r>
          </a:p>
          <a:p>
            <a:endParaRPr lang="en-US" dirty="0"/>
          </a:p>
          <a:p>
            <a:r>
              <a:rPr lang="en-US" dirty="0"/>
              <a:t>Constant variance</a:t>
            </a:r>
          </a:p>
          <a:p>
            <a:endParaRPr lang="en-US" dirty="0"/>
          </a:p>
          <a:p>
            <a:r>
              <a:rPr lang="en-US" dirty="0"/>
              <a:t>Normal errors</a:t>
            </a:r>
          </a:p>
          <a:p>
            <a:endParaRPr lang="en-US" dirty="0"/>
          </a:p>
          <a:p>
            <a:r>
              <a:rPr lang="en-US" dirty="0"/>
              <a:t>Effects are additive</a:t>
            </a:r>
          </a:p>
          <a:p>
            <a:endParaRPr lang="en-US" dirty="0"/>
          </a:p>
          <a:p>
            <a:r>
              <a:rPr lang="en-US" dirty="0">
                <a:solidFill>
                  <a:srgbClr val="21B2C8"/>
                </a:solidFill>
              </a:rPr>
              <a:t>Independent errors</a:t>
            </a:r>
          </a:p>
        </p:txBody>
      </p:sp>
    </p:spTree>
    <p:extLst>
      <p:ext uri="{BB962C8B-B14F-4D97-AF65-F5344CB8AC3E}">
        <p14:creationId xmlns:p14="http://schemas.microsoft.com/office/powerpoint/2010/main" val="268795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53</TotalTime>
  <Words>811</Words>
  <Application>Microsoft Macintosh PowerPoint</Application>
  <PresentationFormat>On-screen Show (4:3)</PresentationFormat>
  <Paragraphs>191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Rclinic</vt:lpstr>
      <vt:lpstr>R Clinic </vt:lpstr>
      <vt:lpstr>R Clinic</vt:lpstr>
      <vt:lpstr>Snippets session</vt:lpstr>
      <vt:lpstr>Upcoming snippets</vt:lpstr>
      <vt:lpstr>Feedback</vt:lpstr>
      <vt:lpstr>Refresher: linear regression</vt:lpstr>
      <vt:lpstr>Model simplification</vt:lpstr>
      <vt:lpstr>Stepwise simplification</vt:lpstr>
      <vt:lpstr>Remember assumptions of linear model…</vt:lpstr>
      <vt:lpstr>Are our errors independent?</vt:lpstr>
      <vt:lpstr>2 circumstances use linear mixed effects models</vt:lpstr>
      <vt:lpstr>Addressing pseudoreplication…</vt:lpstr>
      <vt:lpstr>Random factors…</vt:lpstr>
      <vt:lpstr>Fixed or random effects?</vt:lpstr>
      <vt:lpstr>Fixed or random effects?</vt:lpstr>
      <vt:lpstr>Fixed or random effects?</vt:lpstr>
      <vt:lpstr>Fixed or random effects?</vt:lpstr>
      <vt:lpstr>Mixed effects models in R</vt:lpstr>
      <vt:lpstr>summary()</vt:lpstr>
      <vt:lpstr>Residual Plots</vt:lpstr>
      <vt:lpstr>Nested or crossed random effects</vt:lpstr>
      <vt:lpstr>Nested random effects</vt:lpstr>
      <vt:lpstr>Crossed random effects</vt:lpstr>
      <vt:lpstr>Summary</vt:lpstr>
      <vt:lpstr>Resources</vt:lpstr>
      <vt:lpstr>Next snippet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 </dc:title>
  <dc:creator>Siobhán</dc:creator>
  <cp:lastModifiedBy>Siobhán</cp:lastModifiedBy>
  <cp:revision>34</cp:revision>
  <dcterms:created xsi:type="dcterms:W3CDTF">2015-06-25T15:31:41Z</dcterms:created>
  <dcterms:modified xsi:type="dcterms:W3CDTF">2015-07-01T10:56:49Z</dcterms:modified>
</cp:coreProperties>
</file>