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63" r:id="rId6"/>
    <p:sldId id="265" r:id="rId7"/>
    <p:sldId id="266" r:id="rId8"/>
    <p:sldId id="283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EEF7C-CC2D-4A4C-A72C-23FFEEA3698D}" type="datetimeFigureOut">
              <a:rPr lang="en-US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23A8-9D8C-422E-B0D6-2AF150B365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0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3A8-9D8C-422E-B0D6-2AF150B365E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5A6F38-9D1D-AF4A-9EEC-D73882837017}" type="datetimeFigureOut">
              <a:rPr lang="en-US" smtClean="0"/>
              <a:t>8/26/2015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5A0517-59B4-F242-B0A8-355F4E2CF883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</a:t>
            </a:r>
            <a:r>
              <a:rPr lang="en-GB" dirty="0" smtClean="0"/>
              <a:t>15</a:t>
            </a:r>
            <a:endParaRPr lang="en-GB" dirty="0" smtClean="0"/>
          </a:p>
          <a:p>
            <a:r>
              <a:rPr lang="en-GB" dirty="0" smtClean="0"/>
              <a:t>Model selection and averaging</a:t>
            </a:r>
          </a:p>
          <a:p>
            <a:r>
              <a:rPr lang="en-GB" dirty="0" smtClean="0"/>
              <a:t>26/08/2015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85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common sense to select variables prior and testable hypotheses to select variables before AIC</a:t>
            </a:r>
          </a:p>
          <a:p>
            <a:endParaRPr lang="en-GB" dirty="0"/>
          </a:p>
          <a:p>
            <a:r>
              <a:rPr lang="en-GB" dirty="0" smtClean="0"/>
              <a:t>Remove correlated explanatory variables where possible</a:t>
            </a:r>
          </a:p>
          <a:p>
            <a:endParaRPr lang="en-GB" dirty="0"/>
          </a:p>
          <a:p>
            <a:r>
              <a:rPr lang="en-GB" dirty="0" smtClean="0"/>
              <a:t>State clearly in your “write up” which variables were tested at all stages of model selection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45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AIC with models from different datasets</a:t>
            </a:r>
          </a:p>
          <a:p>
            <a:endParaRPr lang="en-GB" dirty="0"/>
          </a:p>
          <a:p>
            <a:r>
              <a:rPr lang="en-GB" dirty="0" smtClean="0"/>
              <a:t>Use AIC when models have different random variables and different </a:t>
            </a:r>
            <a:r>
              <a:rPr lang="en-GB" smtClean="0"/>
              <a:t>fixed variables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0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Snippets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3100"/>
            <a:ext cx="8229600" cy="1314604"/>
          </a:xfrm>
        </p:spPr>
        <p:txBody>
          <a:bodyPr/>
          <a:lstStyle/>
          <a:p>
            <a:r>
              <a:rPr lang="en-GB" dirty="0" smtClean="0"/>
              <a:t>Code and slides added to </a:t>
            </a:r>
            <a:r>
              <a:rPr lang="en-GB" dirty="0" err="1"/>
              <a:t>D</a:t>
            </a:r>
            <a:r>
              <a:rPr lang="en-GB" dirty="0" err="1" smtClean="0"/>
              <a:t>ropbox</a:t>
            </a:r>
            <a:r>
              <a:rPr lang="en-GB" dirty="0" smtClean="0"/>
              <a:t> at the beginning of sessions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Screen Shot 2015-07-01 at 11.5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93" y="3336175"/>
            <a:ext cx="6620116" cy="27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snippets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8819"/>
            <a:ext cx="8229600" cy="43891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Writing and exporting documents in R </a:t>
            </a:r>
            <a:r>
              <a:rPr lang="en-GB" sz="2800" dirty="0" smtClean="0">
                <a:solidFill>
                  <a:srgbClr val="FF0000"/>
                </a:solidFill>
              </a:rPr>
              <a:t>2</a:t>
            </a:r>
            <a:r>
              <a:rPr lang="en-GB" sz="2800" baseline="30000" dirty="0" smtClean="0">
                <a:solidFill>
                  <a:srgbClr val="FF0000"/>
                </a:solidFill>
              </a:rPr>
              <a:t>nd</a:t>
            </a:r>
            <a:r>
              <a:rPr lang="en-GB" sz="2800" dirty="0" smtClean="0">
                <a:solidFill>
                  <a:srgbClr val="FF0000"/>
                </a:solidFill>
              </a:rPr>
              <a:t> Sept</a:t>
            </a:r>
          </a:p>
          <a:p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 smtClean="0"/>
              <a:t>Generalised Linear Models for non-normal data distributions </a:t>
            </a:r>
            <a:r>
              <a:rPr lang="en-GB" sz="2800" dirty="0" smtClean="0">
                <a:solidFill>
                  <a:srgbClr val="FF0000"/>
                </a:solidFill>
              </a:rPr>
              <a:t>9</a:t>
            </a:r>
            <a:r>
              <a:rPr lang="en-GB" sz="2800" baseline="30000" dirty="0" smtClean="0">
                <a:solidFill>
                  <a:srgbClr val="FF0000"/>
                </a:solidFill>
              </a:rPr>
              <a:t>th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Sept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84456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Happy to accommodate requests wherever possible</a:t>
            </a:r>
          </a:p>
          <a:p>
            <a:pPr lvl="1"/>
            <a:r>
              <a:rPr lang="en-GB" sz="2800" dirty="0" smtClean="0"/>
              <a:t>Survey Monkey</a:t>
            </a:r>
          </a:p>
          <a:p>
            <a:pPr lvl="1"/>
            <a:r>
              <a:rPr lang="en-GB" sz="2800" dirty="0" smtClean="0"/>
              <a:t>Email</a:t>
            </a:r>
          </a:p>
          <a:p>
            <a:pPr lvl="1"/>
            <a:r>
              <a:rPr lang="en-GB" sz="2800" dirty="0" smtClean="0"/>
              <a:t>In person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514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Refresher: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lm()</a:t>
            </a:r>
          </a:p>
          <a:p>
            <a:endParaRPr lang="en-US" dirty="0"/>
          </a:p>
          <a:p>
            <a:r>
              <a:rPr lang="en-US" dirty="0"/>
              <a:t>y ~ x1 </a:t>
            </a:r>
          </a:p>
          <a:p>
            <a:endParaRPr lang="en-US" dirty="0"/>
          </a:p>
          <a:p>
            <a:r>
              <a:rPr lang="en-US" dirty="0"/>
              <a:t>y ~ x1 + x2 + x3 + </a:t>
            </a:r>
            <a:r>
              <a:rPr lang="en-US" dirty="0" smtClean="0"/>
              <a:t>x1*x2 </a:t>
            </a:r>
            <a:r>
              <a:rPr lang="en-US" dirty="0"/>
              <a:t>+ </a:t>
            </a:r>
            <a:r>
              <a:rPr lang="en-US" dirty="0" smtClean="0"/>
              <a:t>x1*x3 </a:t>
            </a:r>
            <a:endParaRPr lang="en-US" dirty="0"/>
          </a:p>
          <a:p>
            <a:endParaRPr lang="en-US" dirty="0"/>
          </a:p>
          <a:p>
            <a:r>
              <a:rPr lang="en-US" dirty="0"/>
              <a:t>e.g. using iris data set</a:t>
            </a:r>
          </a:p>
          <a:p>
            <a:endParaRPr lang="en-US" dirty="0"/>
          </a:p>
          <a:p>
            <a:r>
              <a:rPr lang="en-US" dirty="0"/>
              <a:t>model simplification - stepwise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Remove interactions first</a:t>
            </a:r>
          </a:p>
          <a:p>
            <a:endParaRPr lang="en-US"/>
          </a:p>
          <a:p>
            <a:r>
              <a:rPr lang="en-US"/>
              <a:t>Compare models - R2, anova(mod1, mod2)</a:t>
            </a:r>
          </a:p>
          <a:p>
            <a:endParaRPr lang="en-US"/>
          </a:p>
          <a:p>
            <a:r>
              <a:rPr lang="en-US"/>
              <a:t>Remove non-significant variable</a:t>
            </a:r>
          </a:p>
          <a:p>
            <a:endParaRPr lang="en-US"/>
          </a:p>
          <a:p>
            <a:r>
              <a:rPr lang="en-US"/>
              <a:t>Compare models - R2, anova(mod1, mod2)</a:t>
            </a:r>
          </a:p>
        </p:txBody>
      </p:sp>
    </p:spTree>
    <p:extLst>
      <p:ext uri="{BB962C8B-B14F-4D97-AF65-F5344CB8AC3E}">
        <p14:creationId xmlns:p14="http://schemas.microsoft.com/office/powerpoint/2010/main" val="1669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273" y="2152916"/>
            <a:ext cx="8446010" cy="16460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Stepwise simplification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7" y="4319662"/>
            <a:ext cx="8548372" cy="18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Based on Occam’s Razor philosophy that “all other things being equal the simplest explanation is best”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First, </a:t>
            </a:r>
            <a:r>
              <a:rPr lang="en-GB" dirty="0"/>
              <a:t>remove variables that have no logical reason to effect the </a:t>
            </a:r>
            <a:r>
              <a:rPr lang="en-GB" dirty="0" smtClean="0"/>
              <a:t>response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Second, remove correlated variables (the model won’t be able to tell which is most appropriate)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Use a statistical approach like all sub-sets model selection or model averaging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6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selection by AIC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is a good model?</a:t>
            </a:r>
          </a:p>
          <a:p>
            <a:pPr lvl="1"/>
            <a:r>
              <a:rPr lang="en-GB" dirty="0" smtClean="0"/>
              <a:t>One which best explains variation in the data</a:t>
            </a:r>
          </a:p>
          <a:p>
            <a:pPr lvl="1"/>
            <a:r>
              <a:rPr lang="en-GB" dirty="0" smtClean="0"/>
              <a:t>And.. has the fewest variables</a:t>
            </a:r>
          </a:p>
          <a:p>
            <a:endParaRPr lang="en-GB" dirty="0"/>
          </a:p>
          <a:p>
            <a:r>
              <a:rPr lang="en-GB" sz="2200" dirty="0" smtClean="0"/>
              <a:t>R</a:t>
            </a:r>
            <a:r>
              <a:rPr lang="en-GB" sz="2200" baseline="30000" dirty="0" smtClean="0"/>
              <a:t>2</a:t>
            </a:r>
            <a:r>
              <a:rPr lang="en-GB" sz="2200" dirty="0" smtClean="0"/>
              <a:t> proportion of variance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explained by the model</a:t>
            </a:r>
          </a:p>
          <a:p>
            <a:r>
              <a:rPr lang="en-GB" sz="2200" dirty="0" smtClean="0"/>
              <a:t>AIC = an adjustment to R</a:t>
            </a:r>
            <a:r>
              <a:rPr lang="en-GB" sz="2200" baseline="30000" dirty="0" smtClean="0"/>
              <a:t>2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which accounts for number of </a:t>
            </a:r>
          </a:p>
          <a:p>
            <a:pPr marL="0" indent="0">
              <a:buNone/>
            </a:pPr>
            <a:r>
              <a:rPr lang="en-GB" sz="2200" dirty="0" smtClean="0"/>
              <a:t>    parameters in the model</a:t>
            </a:r>
          </a:p>
          <a:p>
            <a:r>
              <a:rPr lang="en-GB" sz="2200" dirty="0" err="1" smtClean="0"/>
              <a:t>AICc</a:t>
            </a:r>
            <a:r>
              <a:rPr lang="en-GB" sz="2200" dirty="0" smtClean="0"/>
              <a:t> a further adjustment to AIC</a:t>
            </a:r>
          </a:p>
          <a:p>
            <a:pPr marL="0" indent="0">
              <a:buNone/>
            </a:pPr>
            <a:r>
              <a:rPr lang="en-GB" sz="2200" dirty="0" smtClean="0"/>
              <a:t>    for small sample size </a:t>
            </a:r>
          </a:p>
          <a:p>
            <a:r>
              <a:rPr lang="en-GB" sz="2200" dirty="0" smtClean="0"/>
              <a:t>Note: other options exist e.g. BIC &amp; DIC </a:t>
            </a: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55" y="3415950"/>
            <a:ext cx="3791585" cy="30797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603822" y="4712001"/>
            <a:ext cx="0" cy="56896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6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221</TotalTime>
  <Words>309</Words>
  <Application>Microsoft Office PowerPoint</Application>
  <PresentationFormat>On-screen Show (4:3)</PresentationFormat>
  <Paragraphs>69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Rclinic</vt:lpstr>
      <vt:lpstr>R Clinic </vt:lpstr>
      <vt:lpstr>Snippets session</vt:lpstr>
      <vt:lpstr>Upcoming snippets</vt:lpstr>
      <vt:lpstr>Feedback</vt:lpstr>
      <vt:lpstr>Refresher: linear regression</vt:lpstr>
      <vt:lpstr>Model simplification</vt:lpstr>
      <vt:lpstr>Stepwise simplification</vt:lpstr>
      <vt:lpstr>Variable selection</vt:lpstr>
      <vt:lpstr>Model selection by AIC</vt:lpstr>
      <vt:lpstr>Always</vt:lpstr>
      <vt:lpstr>Never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Siobhán</dc:creator>
  <cp:lastModifiedBy>Ruth Kelly</cp:lastModifiedBy>
  <cp:revision>39</cp:revision>
  <dcterms:created xsi:type="dcterms:W3CDTF">2015-06-25T15:31:41Z</dcterms:created>
  <dcterms:modified xsi:type="dcterms:W3CDTF">2015-08-26T11:46:17Z</dcterms:modified>
</cp:coreProperties>
</file>