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ayfair Display"/>
      <p:regular r:id="rId31"/>
      <p:bold r:id="rId32"/>
      <p:italic r:id="rId33"/>
      <p:boldItalic r:id="rId34"/>
    </p:embeddedFont>
    <p:embeddedFont>
      <p:font typeface="Lato"/>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ayfairDisplay-italic.fntdata"/><Relationship Id="rId10" Type="http://schemas.openxmlformats.org/officeDocument/2006/relationships/slide" Target="slides/slide5.xml"/><Relationship Id="rId32" Type="http://schemas.openxmlformats.org/officeDocument/2006/relationships/font" Target="fonts/PlayfairDispl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PlayfairDispl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47fbbbcd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147fbbbcd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47fbbbcd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47fbbbcd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47fbbbcd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47fbbbcd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47fbbbcd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47fbbbcd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47fbbbcd1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47fbbbcd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47fbbbcd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47fbbbcd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47fbbbcd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47fbbbcd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47fbbbcd1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47fbbbcd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47fbbbcd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47fbbbcd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47fbbbcd1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47fbbbcd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47fbbbcd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47fbbbcd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47fbbbcd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47fbbbcd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47fbbbcd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47fbbbcd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47fbbbcd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47fbbbcd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47fbbbcd1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47fbbbcd1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4ed7baf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4ed7baf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4ed7baf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4ed7baf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47fbbbcd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47fbbbcd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47fbbbcd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47fbbbcd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47fbbbcd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47fbbbcd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47fbbbcd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47fbbbcd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47fbbbcd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47fbbbcd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47fbbbcd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47fbbbcd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47fbbbcd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47fbbbcd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LLM</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Et IA générative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tokenization, unité de base de NLP/LLM</a:t>
            </a:r>
            <a:endParaRPr/>
          </a:p>
        </p:txBody>
      </p:sp>
      <p:pic>
        <p:nvPicPr>
          <p:cNvPr id="114" name="Google Shape;114;p22"/>
          <p:cNvPicPr preferRelativeResize="0"/>
          <p:nvPr/>
        </p:nvPicPr>
        <p:blipFill>
          <a:blip r:embed="rId3">
            <a:alphaModFix/>
          </a:blip>
          <a:stretch>
            <a:fillRect/>
          </a:stretch>
        </p:blipFill>
        <p:spPr>
          <a:xfrm>
            <a:off x="152400" y="1169850"/>
            <a:ext cx="5048250" cy="3533775"/>
          </a:xfrm>
          <a:prstGeom prst="rect">
            <a:avLst/>
          </a:prstGeom>
          <a:noFill/>
          <a:ln>
            <a:noFill/>
          </a:ln>
        </p:spPr>
      </p:pic>
      <p:sp>
        <p:nvSpPr>
          <p:cNvPr id="115" name="Google Shape;115;p22"/>
          <p:cNvSpPr txBox="1"/>
          <p:nvPr/>
        </p:nvSpPr>
        <p:spPr>
          <a:xfrm>
            <a:off x="5832300" y="3429000"/>
            <a:ext cx="331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https://platform.openai.com/tokenizer</a:t>
            </a:r>
            <a:endParaRPr/>
          </a:p>
          <a:p>
            <a:pPr indent="0" lvl="0" marL="0" rtl="0" algn="l">
              <a:spcBef>
                <a:spcPts val="0"/>
              </a:spcBef>
              <a:spcAft>
                <a:spcPts val="0"/>
              </a:spcAft>
              <a:buNone/>
            </a:pPr>
            <a:r>
              <a:rPr lang="fr"/>
              <a:t>https://tiktokenizer.vercel.app/</a:t>
            </a:r>
            <a:endParaRPr/>
          </a:p>
          <a:p>
            <a:pPr indent="0" lvl="0" marL="0" rtl="0" algn="l">
              <a:spcBef>
                <a:spcPts val="0"/>
              </a:spcBef>
              <a:spcAft>
                <a:spcPts val="0"/>
              </a:spcAft>
              <a:buNone/>
            </a:pPr>
            <a:r>
              <a:rPr lang="fr"/>
              <a:t>https://gpt-tokenizer.dev/</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Puis les tokens passent dans les neurones</a:t>
            </a:r>
            <a:endParaRPr/>
          </a:p>
        </p:txBody>
      </p:sp>
      <p:pic>
        <p:nvPicPr>
          <p:cNvPr id="121" name="Google Shape;121;p23"/>
          <p:cNvPicPr preferRelativeResize="0"/>
          <p:nvPr/>
        </p:nvPicPr>
        <p:blipFill>
          <a:blip r:embed="rId3">
            <a:alphaModFix/>
          </a:blip>
          <a:stretch>
            <a:fillRect/>
          </a:stretch>
        </p:blipFill>
        <p:spPr>
          <a:xfrm>
            <a:off x="890588" y="1309800"/>
            <a:ext cx="7362825" cy="315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 un résultat</a:t>
            </a:r>
            <a:endParaRPr/>
          </a:p>
        </p:txBody>
      </p:sp>
      <p:pic>
        <p:nvPicPr>
          <p:cNvPr id="127" name="Google Shape;127;p24"/>
          <p:cNvPicPr preferRelativeResize="0"/>
          <p:nvPr/>
        </p:nvPicPr>
        <p:blipFill>
          <a:blip r:embed="rId3">
            <a:alphaModFix/>
          </a:blip>
          <a:stretch>
            <a:fillRect/>
          </a:stretch>
        </p:blipFill>
        <p:spPr>
          <a:xfrm>
            <a:off x="833225" y="1017450"/>
            <a:ext cx="7477555" cy="382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En comprenant ce qui est fait</a:t>
            </a:r>
            <a:endParaRPr/>
          </a:p>
        </p:txBody>
      </p:sp>
      <p:pic>
        <p:nvPicPr>
          <p:cNvPr id="133" name="Google Shape;133;p25"/>
          <p:cNvPicPr preferRelativeResize="0"/>
          <p:nvPr/>
        </p:nvPicPr>
        <p:blipFill>
          <a:blip r:embed="rId3">
            <a:alphaModFix/>
          </a:blip>
          <a:stretch>
            <a:fillRect/>
          </a:stretch>
        </p:blipFill>
        <p:spPr>
          <a:xfrm>
            <a:off x="152400" y="1169850"/>
            <a:ext cx="5934075" cy="2933700"/>
          </a:xfrm>
          <a:prstGeom prst="rect">
            <a:avLst/>
          </a:prstGeom>
          <a:noFill/>
          <a:ln>
            <a:noFill/>
          </a:ln>
        </p:spPr>
      </p:pic>
      <p:sp>
        <p:nvSpPr>
          <p:cNvPr id="134" name="Google Shape;134;p25"/>
          <p:cNvSpPr txBox="1"/>
          <p:nvPr/>
        </p:nvSpPr>
        <p:spPr>
          <a:xfrm>
            <a:off x="6086475" y="25717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https://platform.openai.com/playgr</a:t>
            </a:r>
            <a:endParaRPr/>
          </a:p>
          <a:p>
            <a:pPr indent="0" lvl="0" marL="0" rtl="0" algn="l">
              <a:spcBef>
                <a:spcPts val="0"/>
              </a:spcBef>
              <a:spcAft>
                <a:spcPts val="0"/>
              </a:spcAft>
              <a:buNone/>
            </a:pPr>
            <a:r>
              <a:rPr lang="fr"/>
              <a:t>ound?mode=complete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Pour chatgpt tout est token</a:t>
            </a:r>
            <a:endParaRPr/>
          </a:p>
        </p:txBody>
      </p:sp>
      <p:pic>
        <p:nvPicPr>
          <p:cNvPr id="140" name="Google Shape;140;p26"/>
          <p:cNvPicPr preferRelativeResize="0"/>
          <p:nvPr/>
        </p:nvPicPr>
        <p:blipFill>
          <a:blip r:embed="rId3">
            <a:alphaModFix/>
          </a:blip>
          <a:stretch>
            <a:fillRect/>
          </a:stretch>
        </p:blipFill>
        <p:spPr>
          <a:xfrm>
            <a:off x="939675" y="1134875"/>
            <a:ext cx="7417168" cy="3821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Alignement des modèles</a:t>
            </a:r>
            <a:endParaRPr/>
          </a:p>
        </p:txBody>
      </p:sp>
      <p:pic>
        <p:nvPicPr>
          <p:cNvPr id="146" name="Google Shape;146;p27"/>
          <p:cNvPicPr preferRelativeResize="0"/>
          <p:nvPr/>
        </p:nvPicPr>
        <p:blipFill>
          <a:blip r:embed="rId3">
            <a:alphaModFix/>
          </a:blip>
          <a:stretch>
            <a:fillRect/>
          </a:stretch>
        </p:blipFill>
        <p:spPr>
          <a:xfrm>
            <a:off x="1079625" y="1017450"/>
            <a:ext cx="7486718" cy="382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 fine-tuning</a:t>
            </a:r>
            <a:endParaRPr/>
          </a:p>
        </p:txBody>
      </p:sp>
      <p:pic>
        <p:nvPicPr>
          <p:cNvPr id="152" name="Google Shape;152;p28"/>
          <p:cNvPicPr preferRelativeResize="0"/>
          <p:nvPr/>
        </p:nvPicPr>
        <p:blipFill>
          <a:blip r:embed="rId3">
            <a:alphaModFix/>
          </a:blip>
          <a:stretch>
            <a:fillRect/>
          </a:stretch>
        </p:blipFill>
        <p:spPr>
          <a:xfrm>
            <a:off x="642938" y="1117375"/>
            <a:ext cx="7858125" cy="3790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Utilisations</a:t>
            </a:r>
            <a:endParaRPr/>
          </a:p>
        </p:txBody>
      </p:sp>
      <p:sp>
        <p:nvSpPr>
          <p:cNvPr id="158" name="Google Shape;158;p2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la fenêtre de contexte et son nombre de token</a:t>
            </a:r>
            <a:endParaRPr/>
          </a:p>
        </p:txBody>
      </p:sp>
      <p:pic>
        <p:nvPicPr>
          <p:cNvPr id="164" name="Google Shape;164;p30"/>
          <p:cNvPicPr preferRelativeResize="0"/>
          <p:nvPr/>
        </p:nvPicPr>
        <p:blipFill>
          <a:blip r:embed="rId3">
            <a:alphaModFix/>
          </a:blip>
          <a:stretch>
            <a:fillRect/>
          </a:stretch>
        </p:blipFill>
        <p:spPr>
          <a:xfrm>
            <a:off x="1431375" y="1257325"/>
            <a:ext cx="7400925" cy="3600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problématiques</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fr" sz="1600">
                <a:solidFill>
                  <a:srgbClr val="000000"/>
                </a:solidFill>
                <a:latin typeface="Arial"/>
                <a:ea typeface="Arial"/>
                <a:cs typeface="Arial"/>
                <a:sym typeface="Arial"/>
              </a:rPr>
              <a:t>Applications des LLM :</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fr" sz="1600">
                <a:solidFill>
                  <a:srgbClr val="000000"/>
                </a:solidFill>
                <a:latin typeface="Arial"/>
                <a:ea typeface="Arial"/>
                <a:cs typeface="Arial"/>
                <a:sym typeface="Arial"/>
              </a:rPr>
              <a:t>Génération de texte (rédaction d'articles, synthèse, etc.)</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fr" sz="1600">
                <a:solidFill>
                  <a:srgbClr val="000000"/>
                </a:solidFill>
                <a:latin typeface="Arial"/>
                <a:ea typeface="Arial"/>
                <a:cs typeface="Arial"/>
                <a:sym typeface="Arial"/>
              </a:rPr>
              <a:t>Traduction automatique.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fr" sz="1600">
                <a:solidFill>
                  <a:srgbClr val="000000"/>
                </a:solidFill>
                <a:latin typeface="Arial"/>
                <a:ea typeface="Arial"/>
                <a:cs typeface="Arial"/>
                <a:sym typeface="Arial"/>
              </a:rPr>
              <a:t>Résumé automatique.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fr" sz="1600">
                <a:solidFill>
                  <a:srgbClr val="000000"/>
                </a:solidFill>
                <a:latin typeface="Arial"/>
                <a:ea typeface="Arial"/>
                <a:cs typeface="Arial"/>
                <a:sym typeface="Arial"/>
              </a:rPr>
              <a:t>Classification de texte et extraction d'informations.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fr" sz="1600">
                <a:solidFill>
                  <a:srgbClr val="000000"/>
                </a:solidFill>
                <a:latin typeface="Arial"/>
                <a:ea typeface="Arial"/>
                <a:cs typeface="Arial"/>
                <a:sym typeface="Arial"/>
              </a:rPr>
              <a:t>Assistance conversationnelle.</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Chatgpt le moment ‘iphone’ </a:t>
            </a:r>
            <a:endParaRPr/>
          </a:p>
        </p:txBody>
      </p:sp>
      <p:pic>
        <p:nvPicPr>
          <p:cNvPr id="66" name="Google Shape;66;p14"/>
          <p:cNvPicPr preferRelativeResize="0"/>
          <p:nvPr/>
        </p:nvPicPr>
        <p:blipFill>
          <a:blip r:embed="rId3">
            <a:alphaModFix/>
          </a:blip>
          <a:stretch>
            <a:fillRect/>
          </a:stretch>
        </p:blipFill>
        <p:spPr>
          <a:xfrm>
            <a:off x="1044650" y="1152350"/>
            <a:ext cx="7278994" cy="38212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Modèles fermés vs opensource</a:t>
            </a:r>
            <a:endParaRPr/>
          </a:p>
        </p:txBody>
      </p:sp>
      <p:pic>
        <p:nvPicPr>
          <p:cNvPr id="176" name="Google Shape;176;p32"/>
          <p:cNvPicPr preferRelativeResize="0"/>
          <p:nvPr/>
        </p:nvPicPr>
        <p:blipFill>
          <a:blip r:embed="rId3">
            <a:alphaModFix/>
          </a:blip>
          <a:stretch>
            <a:fillRect/>
          </a:stretch>
        </p:blipFill>
        <p:spPr>
          <a:xfrm>
            <a:off x="1202100" y="1449775"/>
            <a:ext cx="6467475" cy="2952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Modèles pré-entrainés</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fr" sz="1500">
                <a:solidFill>
                  <a:srgbClr val="000000"/>
                </a:solidFill>
                <a:latin typeface="Arial"/>
                <a:ea typeface="Arial"/>
                <a:cs typeface="Arial"/>
                <a:sym typeface="Arial"/>
              </a:rPr>
              <a:t> GPT (Generative Pre-trained Transformer)</a:t>
            </a:r>
            <a:endParaRPr b="1"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fr" sz="1500">
                <a:solidFill>
                  <a:srgbClr val="000000"/>
                </a:solidFill>
                <a:latin typeface="Arial"/>
                <a:ea typeface="Arial"/>
                <a:cs typeface="Arial"/>
                <a:sym typeface="Arial"/>
              </a:rPr>
              <a:t>Exemples : OpenAI GPT-3, GPT-4.</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fr" sz="1500">
                <a:solidFill>
                  <a:srgbClr val="000000"/>
                </a:solidFill>
                <a:latin typeface="Arial"/>
                <a:ea typeface="Arial"/>
                <a:cs typeface="Arial"/>
                <a:sym typeface="Arial"/>
              </a:rPr>
              <a:t>Caractéristiques :</a:t>
            </a:r>
            <a:endParaRPr b="1"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fr" sz="1500">
                <a:solidFill>
                  <a:srgbClr val="000000"/>
                </a:solidFill>
                <a:latin typeface="Arial"/>
                <a:ea typeface="Arial"/>
                <a:cs typeface="Arial"/>
                <a:sym typeface="Arial"/>
              </a:rPr>
              <a:t>Modèle de type transformeur.</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fr" sz="1500">
                <a:solidFill>
                  <a:srgbClr val="000000"/>
                </a:solidFill>
                <a:latin typeface="Arial"/>
                <a:ea typeface="Arial"/>
                <a:cs typeface="Arial"/>
                <a:sym typeface="Arial"/>
              </a:rPr>
              <a:t>Excellente capacité de génération et de compréhension.</a:t>
            </a:r>
            <a:endParaRPr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fr" sz="1500">
                <a:solidFill>
                  <a:srgbClr val="000000"/>
                </a:solidFill>
                <a:latin typeface="Arial"/>
                <a:ea typeface="Arial"/>
                <a:cs typeface="Arial"/>
                <a:sym typeface="Arial"/>
              </a:rPr>
              <a:t>Utilisé via des APIs comme OpenAI.</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fr" sz="1500">
                <a:solidFill>
                  <a:srgbClr val="000000"/>
                </a:solidFill>
                <a:latin typeface="Arial"/>
                <a:ea typeface="Arial"/>
                <a:cs typeface="Arial"/>
                <a:sym typeface="Arial"/>
              </a:rPr>
              <a:t>Utilisation :</a:t>
            </a:r>
            <a:endParaRPr b="1" sz="1500">
              <a:solidFill>
                <a:srgbClr val="000000"/>
              </a:solidFill>
              <a:latin typeface="Arial"/>
              <a:ea typeface="Arial"/>
              <a:cs typeface="Arial"/>
              <a:sym typeface="Arial"/>
            </a:endParaRPr>
          </a:p>
          <a:p>
            <a:pPr indent="-323850" lvl="1" marL="914400" rtl="0" algn="l">
              <a:spcBef>
                <a:spcPts val="0"/>
              </a:spcBef>
              <a:spcAft>
                <a:spcPts val="0"/>
              </a:spcAft>
              <a:buClr>
                <a:srgbClr val="000000"/>
              </a:buClr>
              <a:buSzPts val="1500"/>
              <a:buFont typeface="Arial"/>
              <a:buChar char="○"/>
            </a:pPr>
            <a:r>
              <a:rPr lang="fr" sz="1500">
                <a:solidFill>
                  <a:srgbClr val="000000"/>
                </a:solidFill>
                <a:latin typeface="Arial"/>
                <a:ea typeface="Arial"/>
                <a:cs typeface="Arial"/>
                <a:sym typeface="Arial"/>
              </a:rPr>
              <a:t>Avec </a:t>
            </a:r>
            <a:r>
              <a:rPr lang="fr" sz="1500">
                <a:solidFill>
                  <a:srgbClr val="188038"/>
                </a:solidFill>
                <a:latin typeface="Roboto Mono"/>
                <a:ea typeface="Roboto Mono"/>
                <a:cs typeface="Roboto Mono"/>
                <a:sym typeface="Roboto Mono"/>
              </a:rPr>
              <a:t>openai</a:t>
            </a:r>
            <a:r>
              <a:rPr lang="fr" sz="1500">
                <a:solidFill>
                  <a:srgbClr val="000000"/>
                </a:solidFill>
                <a:latin typeface="Arial"/>
                <a:ea typeface="Arial"/>
                <a:cs typeface="Arial"/>
                <a:sym typeface="Arial"/>
              </a:rPr>
              <a:t> en Python pour accéder aux API.</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2200"/>
          </a:p>
        </p:txBody>
      </p:sp>
      <p:pic>
        <p:nvPicPr>
          <p:cNvPr id="183" name="Google Shape;183;p33"/>
          <p:cNvPicPr preferRelativeResize="0"/>
          <p:nvPr/>
        </p:nvPicPr>
        <p:blipFill>
          <a:blip r:embed="rId3">
            <a:alphaModFix/>
          </a:blip>
          <a:stretch>
            <a:fillRect/>
          </a:stretch>
        </p:blipFill>
        <p:spPr>
          <a:xfrm>
            <a:off x="2187975" y="3490050"/>
            <a:ext cx="4040225" cy="15309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Modèles pré-entrainés</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fr" sz="1600">
                <a:solidFill>
                  <a:srgbClr val="000000"/>
                </a:solidFill>
                <a:latin typeface="Arial"/>
                <a:ea typeface="Arial"/>
                <a:cs typeface="Arial"/>
                <a:sym typeface="Arial"/>
              </a:rPr>
              <a:t>BERT (Bidirectional Encoder Representations from Transformers)</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fr" sz="1600">
                <a:solidFill>
                  <a:srgbClr val="000000"/>
                </a:solidFill>
                <a:latin typeface="Arial"/>
                <a:ea typeface="Arial"/>
                <a:cs typeface="Arial"/>
                <a:sym typeface="Arial"/>
              </a:rPr>
              <a:t>Développé par Google.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fr" sz="1600">
                <a:solidFill>
                  <a:srgbClr val="000000"/>
                </a:solidFill>
                <a:latin typeface="Arial"/>
                <a:ea typeface="Arial"/>
                <a:cs typeface="Arial"/>
                <a:sym typeface="Arial"/>
              </a:rPr>
              <a:t>Caractéristiques :</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fr" sz="1600">
                <a:solidFill>
                  <a:srgbClr val="000000"/>
                </a:solidFill>
                <a:latin typeface="Arial"/>
                <a:ea typeface="Arial"/>
                <a:cs typeface="Arial"/>
                <a:sym typeface="Arial"/>
              </a:rPr>
              <a:t>Approche bidirectionnelle pour mieux comprendre le contexte dans les phrases.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lang="fr" sz="1600">
                <a:solidFill>
                  <a:srgbClr val="000000"/>
                </a:solidFill>
                <a:latin typeface="Arial"/>
                <a:ea typeface="Arial"/>
                <a:cs typeface="Arial"/>
                <a:sym typeface="Arial"/>
              </a:rPr>
              <a:t>Bien adapté pour les tâches de classification et de recherche.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fr" sz="1600">
                <a:solidFill>
                  <a:srgbClr val="000000"/>
                </a:solidFill>
                <a:latin typeface="Arial"/>
                <a:ea typeface="Arial"/>
                <a:cs typeface="Arial"/>
                <a:sym typeface="Arial"/>
              </a:rPr>
              <a:t>Bibliothèque Python :</a:t>
            </a:r>
            <a:r>
              <a:rPr lang="fr" sz="1600">
                <a:solidFill>
                  <a:srgbClr val="000000"/>
                </a:solidFill>
                <a:latin typeface="Arial"/>
                <a:ea typeface="Arial"/>
                <a:cs typeface="Arial"/>
                <a:sym typeface="Arial"/>
              </a:rPr>
              <a:t> </a:t>
            </a:r>
            <a:r>
              <a:rPr lang="fr" sz="1600">
                <a:solidFill>
                  <a:srgbClr val="188038"/>
                </a:solidFill>
                <a:latin typeface="Roboto Mono"/>
                <a:ea typeface="Roboto Mono"/>
                <a:cs typeface="Roboto Mono"/>
                <a:sym typeface="Roboto Mono"/>
              </a:rPr>
              <a:t>transformers</a:t>
            </a:r>
            <a:r>
              <a:rPr lang="fr" sz="1600">
                <a:solidFill>
                  <a:srgbClr val="000000"/>
                </a:solidFill>
                <a:latin typeface="Arial"/>
                <a:ea typeface="Arial"/>
                <a:cs typeface="Arial"/>
                <a:sym typeface="Arial"/>
              </a:rPr>
              <a:t> (Hugging Face)</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b="1" sz="2000">
              <a:solidFill>
                <a:srgbClr val="000000"/>
              </a:solidFill>
              <a:latin typeface="Arial"/>
              <a:ea typeface="Arial"/>
              <a:cs typeface="Arial"/>
              <a:sym typeface="Arial"/>
            </a:endParaRPr>
          </a:p>
        </p:txBody>
      </p:sp>
      <p:pic>
        <p:nvPicPr>
          <p:cNvPr id="190" name="Google Shape;190;p34"/>
          <p:cNvPicPr preferRelativeResize="0"/>
          <p:nvPr/>
        </p:nvPicPr>
        <p:blipFill>
          <a:blip r:embed="rId3">
            <a:alphaModFix/>
          </a:blip>
          <a:stretch>
            <a:fillRect/>
          </a:stretch>
        </p:blipFill>
        <p:spPr>
          <a:xfrm>
            <a:off x="1857375" y="3563613"/>
            <a:ext cx="5429250" cy="109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Modèles pré-entrainés</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1018"/>
              <a:buNone/>
            </a:pPr>
            <a:r>
              <a:rPr b="1" lang="fr" sz="1217">
                <a:solidFill>
                  <a:srgbClr val="000000"/>
                </a:solidFill>
                <a:latin typeface="Arial"/>
                <a:ea typeface="Arial"/>
                <a:cs typeface="Arial"/>
                <a:sym typeface="Arial"/>
              </a:rPr>
              <a:t>T5 (Text-to-Text Transfer Transformer)</a:t>
            </a:r>
            <a:endParaRPr b="1" sz="1217">
              <a:solidFill>
                <a:srgbClr val="000000"/>
              </a:solidFill>
              <a:latin typeface="Arial"/>
              <a:ea typeface="Arial"/>
              <a:cs typeface="Arial"/>
              <a:sym typeface="Arial"/>
            </a:endParaRPr>
          </a:p>
          <a:p>
            <a:pPr indent="-305911" lvl="0" marL="457200" rtl="0" algn="l">
              <a:lnSpc>
                <a:spcPct val="95000"/>
              </a:lnSpc>
              <a:spcBef>
                <a:spcPts val="1200"/>
              </a:spcBef>
              <a:spcAft>
                <a:spcPts val="0"/>
              </a:spcAft>
              <a:buClr>
                <a:srgbClr val="000000"/>
              </a:buClr>
              <a:buSzPts val="1218"/>
              <a:buFont typeface="Arial"/>
              <a:buChar char="●"/>
            </a:pPr>
            <a:r>
              <a:rPr lang="fr" sz="1217">
                <a:solidFill>
                  <a:srgbClr val="000000"/>
                </a:solidFill>
                <a:latin typeface="Arial"/>
                <a:ea typeface="Arial"/>
                <a:cs typeface="Arial"/>
                <a:sym typeface="Arial"/>
              </a:rPr>
              <a:t>Transforme toutes les tâches NLP en une tâche de conversion texte-à-texte.</a:t>
            </a:r>
            <a:endParaRPr sz="1217">
              <a:solidFill>
                <a:srgbClr val="000000"/>
              </a:solidFill>
              <a:latin typeface="Arial"/>
              <a:ea typeface="Arial"/>
              <a:cs typeface="Arial"/>
              <a:sym typeface="Arial"/>
            </a:endParaRPr>
          </a:p>
          <a:p>
            <a:pPr indent="-305911" lvl="0" marL="457200" rtl="0" algn="l">
              <a:lnSpc>
                <a:spcPct val="95000"/>
              </a:lnSpc>
              <a:spcBef>
                <a:spcPts val="0"/>
              </a:spcBef>
              <a:spcAft>
                <a:spcPts val="0"/>
              </a:spcAft>
              <a:buClr>
                <a:srgbClr val="000000"/>
              </a:buClr>
              <a:buSzPts val="1218"/>
              <a:buFont typeface="Arial"/>
              <a:buChar char="●"/>
            </a:pPr>
            <a:r>
              <a:rPr lang="fr" sz="1217">
                <a:solidFill>
                  <a:srgbClr val="000000"/>
                </a:solidFill>
                <a:latin typeface="Arial"/>
                <a:ea typeface="Arial"/>
                <a:cs typeface="Arial"/>
                <a:sym typeface="Arial"/>
              </a:rPr>
              <a:t>Bien adapté pour les tâches de traduction, résumé, et autres.</a:t>
            </a:r>
            <a:endParaRPr sz="1217">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b="1" lang="fr" sz="1217">
                <a:solidFill>
                  <a:srgbClr val="000000"/>
                </a:solidFill>
                <a:latin typeface="Arial"/>
                <a:ea typeface="Arial"/>
                <a:cs typeface="Arial"/>
                <a:sym typeface="Arial"/>
              </a:rPr>
              <a:t>D. RoBERTa (A Robustly Optimized BERT Pretraining Approach)</a:t>
            </a:r>
            <a:endParaRPr b="1" sz="1217">
              <a:solidFill>
                <a:srgbClr val="000000"/>
              </a:solidFill>
              <a:latin typeface="Arial"/>
              <a:ea typeface="Arial"/>
              <a:cs typeface="Arial"/>
              <a:sym typeface="Arial"/>
            </a:endParaRPr>
          </a:p>
          <a:p>
            <a:pPr indent="-305911" lvl="0" marL="457200" rtl="0" algn="l">
              <a:lnSpc>
                <a:spcPct val="95000"/>
              </a:lnSpc>
              <a:spcBef>
                <a:spcPts val="1200"/>
              </a:spcBef>
              <a:spcAft>
                <a:spcPts val="0"/>
              </a:spcAft>
              <a:buClr>
                <a:srgbClr val="000000"/>
              </a:buClr>
              <a:buSzPts val="1218"/>
              <a:buFont typeface="Arial"/>
              <a:buChar char="●"/>
            </a:pPr>
            <a:r>
              <a:rPr lang="fr" sz="1217">
                <a:solidFill>
                  <a:srgbClr val="000000"/>
                </a:solidFill>
                <a:latin typeface="Arial"/>
                <a:ea typeface="Arial"/>
                <a:cs typeface="Arial"/>
                <a:sym typeface="Arial"/>
              </a:rPr>
              <a:t>Version améliorée de BERT.</a:t>
            </a:r>
            <a:endParaRPr sz="1217">
              <a:solidFill>
                <a:srgbClr val="000000"/>
              </a:solidFill>
              <a:latin typeface="Arial"/>
              <a:ea typeface="Arial"/>
              <a:cs typeface="Arial"/>
              <a:sym typeface="Arial"/>
            </a:endParaRPr>
          </a:p>
          <a:p>
            <a:pPr indent="-305911" lvl="0" marL="457200" rtl="0" algn="l">
              <a:lnSpc>
                <a:spcPct val="95000"/>
              </a:lnSpc>
              <a:spcBef>
                <a:spcPts val="0"/>
              </a:spcBef>
              <a:spcAft>
                <a:spcPts val="0"/>
              </a:spcAft>
              <a:buClr>
                <a:srgbClr val="000000"/>
              </a:buClr>
              <a:buSzPts val="1218"/>
              <a:buFont typeface="Arial"/>
              <a:buChar char="●"/>
            </a:pPr>
            <a:r>
              <a:rPr lang="fr" sz="1217">
                <a:solidFill>
                  <a:srgbClr val="000000"/>
                </a:solidFill>
                <a:latin typeface="Arial"/>
                <a:ea typeface="Arial"/>
                <a:cs typeface="Arial"/>
                <a:sym typeface="Arial"/>
              </a:rPr>
              <a:t>Meilleure performance sur les tâches nécessitant une compréhension fine du langage.</a:t>
            </a:r>
            <a:endParaRPr sz="1217">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b="1" lang="fr" sz="1217">
                <a:solidFill>
                  <a:srgbClr val="000000"/>
                </a:solidFill>
                <a:latin typeface="Arial"/>
                <a:ea typeface="Arial"/>
                <a:cs typeface="Arial"/>
                <a:sym typeface="Arial"/>
              </a:rPr>
              <a:t>E. LLaMA (Large Language Model Meta AI)</a:t>
            </a:r>
            <a:endParaRPr b="1" sz="1217">
              <a:solidFill>
                <a:srgbClr val="000000"/>
              </a:solidFill>
              <a:latin typeface="Arial"/>
              <a:ea typeface="Arial"/>
              <a:cs typeface="Arial"/>
              <a:sym typeface="Arial"/>
            </a:endParaRPr>
          </a:p>
          <a:p>
            <a:pPr indent="-305911" lvl="0" marL="457200" rtl="0" algn="l">
              <a:lnSpc>
                <a:spcPct val="95000"/>
              </a:lnSpc>
              <a:spcBef>
                <a:spcPts val="1200"/>
              </a:spcBef>
              <a:spcAft>
                <a:spcPts val="0"/>
              </a:spcAft>
              <a:buClr>
                <a:srgbClr val="000000"/>
              </a:buClr>
              <a:buSzPts val="1218"/>
              <a:buFont typeface="Arial"/>
              <a:buChar char="●"/>
            </a:pPr>
            <a:r>
              <a:rPr lang="fr" sz="1217">
                <a:solidFill>
                  <a:srgbClr val="000000"/>
                </a:solidFill>
                <a:latin typeface="Arial"/>
                <a:ea typeface="Arial"/>
                <a:cs typeface="Arial"/>
                <a:sym typeface="Arial"/>
              </a:rPr>
              <a:t>Développé par Meta.</a:t>
            </a:r>
            <a:endParaRPr sz="1217">
              <a:solidFill>
                <a:srgbClr val="000000"/>
              </a:solidFill>
              <a:latin typeface="Arial"/>
              <a:ea typeface="Arial"/>
              <a:cs typeface="Arial"/>
              <a:sym typeface="Arial"/>
            </a:endParaRPr>
          </a:p>
          <a:p>
            <a:pPr indent="-305911" lvl="0" marL="457200" rtl="0" algn="l">
              <a:lnSpc>
                <a:spcPct val="95000"/>
              </a:lnSpc>
              <a:spcBef>
                <a:spcPts val="0"/>
              </a:spcBef>
              <a:spcAft>
                <a:spcPts val="0"/>
              </a:spcAft>
              <a:buClr>
                <a:srgbClr val="000000"/>
              </a:buClr>
              <a:buSzPts val="1218"/>
              <a:buFont typeface="Arial"/>
              <a:buChar char="●"/>
            </a:pPr>
            <a:r>
              <a:rPr lang="fr" sz="1217">
                <a:solidFill>
                  <a:srgbClr val="000000"/>
                </a:solidFill>
                <a:latin typeface="Arial"/>
                <a:ea typeface="Arial"/>
                <a:cs typeface="Arial"/>
                <a:sym typeface="Arial"/>
              </a:rPr>
              <a:t>Efficace pour les applications nécessitant des modèles plus légers.</a:t>
            </a:r>
            <a:endParaRPr sz="1217">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b="1" lang="fr" sz="1217">
                <a:solidFill>
                  <a:srgbClr val="000000"/>
                </a:solidFill>
                <a:latin typeface="Arial"/>
                <a:ea typeface="Arial"/>
                <a:cs typeface="Arial"/>
                <a:sym typeface="Arial"/>
              </a:rPr>
              <a:t>F. BLOOM</a:t>
            </a:r>
            <a:endParaRPr b="1" sz="1217">
              <a:solidFill>
                <a:srgbClr val="000000"/>
              </a:solidFill>
              <a:latin typeface="Arial"/>
              <a:ea typeface="Arial"/>
              <a:cs typeface="Arial"/>
              <a:sym typeface="Arial"/>
            </a:endParaRPr>
          </a:p>
          <a:p>
            <a:pPr indent="-305911" lvl="0" marL="457200" rtl="0" algn="l">
              <a:lnSpc>
                <a:spcPct val="95000"/>
              </a:lnSpc>
              <a:spcBef>
                <a:spcPts val="1200"/>
              </a:spcBef>
              <a:spcAft>
                <a:spcPts val="0"/>
              </a:spcAft>
              <a:buClr>
                <a:srgbClr val="000000"/>
              </a:buClr>
              <a:buSzPts val="1218"/>
              <a:buFont typeface="Arial"/>
              <a:buChar char="●"/>
            </a:pPr>
            <a:r>
              <a:rPr lang="fr" sz="1217">
                <a:solidFill>
                  <a:srgbClr val="000000"/>
                </a:solidFill>
                <a:latin typeface="Arial"/>
                <a:ea typeface="Arial"/>
                <a:cs typeface="Arial"/>
                <a:sym typeface="Arial"/>
              </a:rPr>
              <a:t>Modèle multilingue développé par BigScience.</a:t>
            </a:r>
            <a:endParaRPr sz="1217">
              <a:solidFill>
                <a:srgbClr val="000000"/>
              </a:solidFill>
              <a:latin typeface="Arial"/>
              <a:ea typeface="Arial"/>
              <a:cs typeface="Arial"/>
              <a:sym typeface="Arial"/>
            </a:endParaRPr>
          </a:p>
          <a:p>
            <a:pPr indent="-305911" lvl="0" marL="457200" rtl="0" algn="l">
              <a:lnSpc>
                <a:spcPct val="95000"/>
              </a:lnSpc>
              <a:spcBef>
                <a:spcPts val="0"/>
              </a:spcBef>
              <a:spcAft>
                <a:spcPts val="0"/>
              </a:spcAft>
              <a:buClr>
                <a:srgbClr val="000000"/>
              </a:buClr>
              <a:buSzPts val="1218"/>
              <a:buFont typeface="Arial"/>
              <a:buChar char="●"/>
            </a:pPr>
            <a:r>
              <a:rPr lang="fr" sz="1217">
                <a:solidFill>
                  <a:srgbClr val="000000"/>
                </a:solidFill>
                <a:latin typeface="Arial"/>
                <a:ea typeface="Arial"/>
                <a:cs typeface="Arial"/>
                <a:sym typeface="Arial"/>
              </a:rPr>
              <a:t>Utilisé pour des tâches dans de nombreuses langues.</a:t>
            </a:r>
            <a:endParaRPr b="1" sz="1679">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Et les RAG ?</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sz="1400">
                <a:solidFill>
                  <a:srgbClr val="000000"/>
                </a:solidFill>
                <a:latin typeface="Arial"/>
                <a:ea typeface="Arial"/>
                <a:cs typeface="Arial"/>
                <a:sym typeface="Arial"/>
              </a:rPr>
              <a:t>RAG</a:t>
            </a:r>
            <a:r>
              <a:rPr lang="fr" sz="1400">
                <a:solidFill>
                  <a:srgbClr val="000000"/>
                </a:solidFill>
                <a:latin typeface="Arial"/>
                <a:ea typeface="Arial"/>
                <a:cs typeface="Arial"/>
                <a:sym typeface="Arial"/>
              </a:rPr>
              <a:t> est une technique qui combine un modèle de langage (comme un LLM) avec un composant de récupération d'informations.</a:t>
            </a:r>
            <a:endParaRPr sz="1400">
              <a:solidFill>
                <a:srgbClr val="000000"/>
              </a:solidFill>
              <a:latin typeface="Arial"/>
              <a:ea typeface="Arial"/>
              <a:cs typeface="Arial"/>
              <a:sym typeface="Arial"/>
            </a:endParaRPr>
          </a:p>
          <a:p>
            <a:pPr indent="0" lvl="0" marL="0" rtl="0" algn="l">
              <a:spcBef>
                <a:spcPts val="1200"/>
              </a:spcBef>
              <a:spcAft>
                <a:spcPts val="0"/>
              </a:spcAft>
              <a:buNone/>
            </a:pPr>
            <a:r>
              <a:rPr lang="fr" sz="1400">
                <a:solidFill>
                  <a:srgbClr val="000000"/>
                </a:solidFill>
                <a:latin typeface="Arial"/>
                <a:ea typeface="Arial"/>
                <a:cs typeface="Arial"/>
                <a:sym typeface="Arial"/>
              </a:rPr>
              <a:t>Cette approche enrichit la génération de texte en permettant au modèle de récupérer des informations pertinentes depuis une base de données, une API ou une source externe avant de produire une réponse.</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2100"/>
          </a:p>
        </p:txBody>
      </p:sp>
      <p:pic>
        <p:nvPicPr>
          <p:cNvPr id="203" name="Google Shape;203;p36"/>
          <p:cNvPicPr preferRelativeResize="0"/>
          <p:nvPr/>
        </p:nvPicPr>
        <p:blipFill>
          <a:blip r:embed="rId3">
            <a:alphaModFix/>
          </a:blip>
          <a:stretch>
            <a:fillRect/>
          </a:stretch>
        </p:blipFill>
        <p:spPr>
          <a:xfrm>
            <a:off x="1217825" y="2571751"/>
            <a:ext cx="6462425" cy="2523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Et les RAG ?</a:t>
            </a:r>
            <a:endParaRPr/>
          </a:p>
        </p:txBody>
      </p:sp>
      <p:sp>
        <p:nvSpPr>
          <p:cNvPr id="209" name="Google Shape;209;p37"/>
          <p:cNvSpPr txBox="1"/>
          <p:nvPr/>
        </p:nvSpPr>
        <p:spPr>
          <a:xfrm>
            <a:off x="1422900" y="1364600"/>
            <a:ext cx="6298200" cy="318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fr" sz="1600"/>
              <a:t>LLM :</a:t>
            </a:r>
            <a:endParaRPr b="1" sz="1600"/>
          </a:p>
          <a:p>
            <a:pPr indent="-317500" lvl="0" marL="457200" rtl="0" algn="l">
              <a:lnSpc>
                <a:spcPct val="115000"/>
              </a:lnSpc>
              <a:spcBef>
                <a:spcPts val="1200"/>
              </a:spcBef>
              <a:spcAft>
                <a:spcPts val="0"/>
              </a:spcAft>
              <a:buSzPts val="1400"/>
              <a:buChar char="●"/>
            </a:pPr>
            <a:r>
              <a:rPr lang="fr"/>
              <a:t>Création d'histoires ou de contenu créatif</a:t>
            </a:r>
            <a:endParaRPr/>
          </a:p>
          <a:p>
            <a:pPr indent="-317500" lvl="0" marL="457200" rtl="0" algn="l">
              <a:lnSpc>
                <a:spcPct val="115000"/>
              </a:lnSpc>
              <a:spcBef>
                <a:spcPts val="0"/>
              </a:spcBef>
              <a:spcAft>
                <a:spcPts val="0"/>
              </a:spcAft>
              <a:buSzPts val="1400"/>
              <a:buChar char="●"/>
            </a:pPr>
            <a:r>
              <a:rPr lang="fr"/>
              <a:t>Résumé automatique de documents</a:t>
            </a:r>
            <a:endParaRPr/>
          </a:p>
          <a:p>
            <a:pPr indent="-317500" lvl="0" marL="457200" rtl="0" algn="l">
              <a:lnSpc>
                <a:spcPct val="115000"/>
              </a:lnSpc>
              <a:spcBef>
                <a:spcPts val="0"/>
              </a:spcBef>
              <a:spcAft>
                <a:spcPts val="0"/>
              </a:spcAft>
              <a:buSzPts val="1400"/>
              <a:buChar char="●"/>
            </a:pPr>
            <a:r>
              <a:rPr lang="fr"/>
              <a:t>Chatbots simples pour des scénarios génériques</a:t>
            </a:r>
            <a:endParaRPr/>
          </a:p>
          <a:p>
            <a:pPr indent="0" lvl="0" marL="0" rtl="0" algn="l">
              <a:lnSpc>
                <a:spcPct val="115000"/>
              </a:lnSpc>
              <a:spcBef>
                <a:spcPts val="1400"/>
              </a:spcBef>
              <a:spcAft>
                <a:spcPts val="0"/>
              </a:spcAft>
              <a:buNone/>
            </a:pPr>
            <a:r>
              <a:rPr b="1" lang="fr" sz="1600"/>
              <a:t>RAG :</a:t>
            </a:r>
            <a:endParaRPr b="1" sz="1600"/>
          </a:p>
          <a:p>
            <a:pPr indent="-317500" lvl="0" marL="457200" rtl="0" algn="l">
              <a:lnSpc>
                <a:spcPct val="115000"/>
              </a:lnSpc>
              <a:spcBef>
                <a:spcPts val="1200"/>
              </a:spcBef>
              <a:spcAft>
                <a:spcPts val="0"/>
              </a:spcAft>
              <a:buSzPts val="1400"/>
              <a:buChar char="●"/>
            </a:pPr>
            <a:r>
              <a:rPr lang="fr"/>
              <a:t>Chatbots pour les services clients utilisant une base de connaissances (FAQ, bases documentaires)</a:t>
            </a:r>
            <a:endParaRPr/>
          </a:p>
          <a:p>
            <a:pPr indent="-317500" lvl="0" marL="457200" rtl="0" algn="l">
              <a:lnSpc>
                <a:spcPct val="115000"/>
              </a:lnSpc>
              <a:spcBef>
                <a:spcPts val="0"/>
              </a:spcBef>
              <a:spcAft>
                <a:spcPts val="0"/>
              </a:spcAft>
              <a:buSzPts val="1400"/>
              <a:buChar char="●"/>
            </a:pPr>
            <a:r>
              <a:rPr lang="fr"/>
              <a:t>Systèmes d'analyse qui nécessitent des informations à jour ou spécifiques (par exemple, analyse financière ou juridique)</a:t>
            </a:r>
            <a:endParaRPr/>
          </a:p>
          <a:p>
            <a:pPr indent="-317500" lvl="0" marL="457200" rtl="0" algn="l">
              <a:lnSpc>
                <a:spcPct val="115000"/>
              </a:lnSpc>
              <a:spcBef>
                <a:spcPts val="0"/>
              </a:spcBef>
              <a:spcAft>
                <a:spcPts val="0"/>
              </a:spcAft>
              <a:buSzPts val="1400"/>
              <a:buChar char="●"/>
            </a:pPr>
            <a:r>
              <a:rPr lang="fr"/>
              <a:t>Assistants pour la recherche documentaire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1289575" y="204875"/>
            <a:ext cx="5886450" cy="451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 NLG</a:t>
            </a:r>
            <a:endParaRPr/>
          </a:p>
        </p:txBody>
      </p:sp>
      <p:pic>
        <p:nvPicPr>
          <p:cNvPr id="77" name="Google Shape;77;p16"/>
          <p:cNvPicPr preferRelativeResize="0"/>
          <p:nvPr/>
        </p:nvPicPr>
        <p:blipFill>
          <a:blip r:embed="rId3">
            <a:alphaModFix/>
          </a:blip>
          <a:stretch>
            <a:fillRect/>
          </a:stretch>
        </p:blipFill>
        <p:spPr>
          <a:xfrm>
            <a:off x="726525" y="1169850"/>
            <a:ext cx="8105775" cy="3552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modèles fondations</a:t>
            </a:r>
            <a:endParaRPr/>
          </a:p>
        </p:txBody>
      </p:sp>
      <p:pic>
        <p:nvPicPr>
          <p:cNvPr id="83" name="Google Shape;83;p17"/>
          <p:cNvPicPr preferRelativeResize="0"/>
          <p:nvPr/>
        </p:nvPicPr>
        <p:blipFill>
          <a:blip r:embed="rId3">
            <a:alphaModFix/>
          </a:blip>
          <a:stretch>
            <a:fillRect/>
          </a:stretch>
        </p:blipFill>
        <p:spPr>
          <a:xfrm>
            <a:off x="1157288" y="1017450"/>
            <a:ext cx="6829425" cy="3571875"/>
          </a:xfrm>
          <a:prstGeom prst="rect">
            <a:avLst/>
          </a:prstGeom>
          <a:noFill/>
          <a:ln>
            <a:noFill/>
          </a:ln>
        </p:spPr>
      </p:pic>
      <p:sp>
        <p:nvSpPr>
          <p:cNvPr id="84" name="Google Shape;84;p17"/>
          <p:cNvSpPr txBox="1"/>
          <p:nvPr/>
        </p:nvSpPr>
        <p:spPr>
          <a:xfrm>
            <a:off x="2501775" y="4618650"/>
            <a:ext cx="42864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sz="1800">
                <a:solidFill>
                  <a:schemeClr val="dk2"/>
                </a:solidFill>
                <a:latin typeface="Lato"/>
                <a:ea typeface="Lato"/>
                <a:cs typeface="Lato"/>
                <a:sym typeface="Lato"/>
              </a:rPr>
              <a:t>www.poe.com</a:t>
            </a: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Comment ça marche?</a:t>
            </a:r>
            <a:endParaRPr/>
          </a:p>
        </p:txBody>
      </p:sp>
      <p:sp>
        <p:nvSpPr>
          <p:cNvPr id="90" name="Google Shape;90;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Les données </a:t>
            </a:r>
            <a:r>
              <a:rPr lang="fr"/>
              <a:t>d'entraînement</a:t>
            </a:r>
            <a:endParaRPr/>
          </a:p>
        </p:txBody>
      </p:sp>
      <p:pic>
        <p:nvPicPr>
          <p:cNvPr id="96" name="Google Shape;96;p19"/>
          <p:cNvPicPr preferRelativeResize="0"/>
          <p:nvPr/>
        </p:nvPicPr>
        <p:blipFill>
          <a:blip r:embed="rId3">
            <a:alphaModFix/>
          </a:blip>
          <a:stretch>
            <a:fillRect/>
          </a:stretch>
        </p:blipFill>
        <p:spPr>
          <a:xfrm>
            <a:off x="1586975" y="1017450"/>
            <a:ext cx="6876488" cy="3821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tokenization</a:t>
            </a:r>
            <a:endParaRPr/>
          </a:p>
        </p:txBody>
      </p:sp>
      <p:pic>
        <p:nvPicPr>
          <p:cNvPr id="102" name="Google Shape;102;p20"/>
          <p:cNvPicPr preferRelativeResize="0"/>
          <p:nvPr/>
        </p:nvPicPr>
        <p:blipFill>
          <a:blip r:embed="rId3">
            <a:alphaModFix/>
          </a:blip>
          <a:stretch>
            <a:fillRect/>
          </a:stretch>
        </p:blipFill>
        <p:spPr>
          <a:xfrm>
            <a:off x="991163" y="1017450"/>
            <a:ext cx="7161680" cy="3821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De la perte de sens?</a:t>
            </a:r>
            <a:endParaRPr/>
          </a:p>
        </p:txBody>
      </p:sp>
      <p:pic>
        <p:nvPicPr>
          <p:cNvPr id="108" name="Google Shape;108;p21"/>
          <p:cNvPicPr preferRelativeResize="0"/>
          <p:nvPr/>
        </p:nvPicPr>
        <p:blipFill>
          <a:blip r:embed="rId3">
            <a:alphaModFix/>
          </a:blip>
          <a:stretch>
            <a:fillRect/>
          </a:stretch>
        </p:blipFill>
        <p:spPr>
          <a:xfrm>
            <a:off x="1103700" y="1017450"/>
            <a:ext cx="6936603" cy="3821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