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Playfair Display"/>
      <p:regular r:id="rId22"/>
      <p:bold r:id="rId23"/>
      <p:italic r:id="rId24"/>
      <p:boldItalic r:id="rId25"/>
    </p:embeddedFont>
    <p:embeddedFont>
      <p:font typeface="Lat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PlayfairDisplay-regular.fntdata"/><Relationship Id="rId21" Type="http://schemas.openxmlformats.org/officeDocument/2006/relationships/slide" Target="slides/slide16.xml"/><Relationship Id="rId24" Type="http://schemas.openxmlformats.org/officeDocument/2006/relationships/font" Target="fonts/PlayfairDisplay-italic.fntdata"/><Relationship Id="rId23" Type="http://schemas.openxmlformats.org/officeDocument/2006/relationships/font" Target="fonts/PlayfairDisplay-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regular.fntdata"/><Relationship Id="rId25" Type="http://schemas.openxmlformats.org/officeDocument/2006/relationships/font" Target="fonts/PlayfairDisplay-boldItalic.fntdata"/><Relationship Id="rId28" Type="http://schemas.openxmlformats.org/officeDocument/2006/relationships/font" Target="fonts/Lato-italic.fntdata"/><Relationship Id="rId27" Type="http://schemas.openxmlformats.org/officeDocument/2006/relationships/font" Target="fonts/La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313e711eef0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313e711eef0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3148578896a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3148578896a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3148578896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2" name="Google Shape;122;g3148578896a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3148578896a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0" name="Google Shape;130;g3148578896a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3148578896a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7" name="Google Shape;137;g3148578896a_0_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3148578896a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5" name="Google Shape;145;g3148578896a_0_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3148578896a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2" name="Google Shape;152;g3148578896a_0_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3148578896a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3148578896a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313e711eef0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313e711eef0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313e711eef0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313e711eef0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313e711eef0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313e711eef0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313e711eef0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313e711eef0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313e711eef0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313e711eef0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313e711eef0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313e711eef0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313e711eef0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313e711eef0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9050" y="748800"/>
            <a:ext cx="3645900" cy="3645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992950" y="992700"/>
            <a:ext cx="3158100" cy="3158100"/>
          </a:xfrm>
          <a:prstGeom prst="rect">
            <a:avLst/>
          </a:prstGeom>
          <a:noFill/>
          <a:ln cap="flat" cmpd="sng" w="28575">
            <a:solidFill>
              <a:schemeClr val="lt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096250" y="1627200"/>
            <a:ext cx="2951400" cy="1584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3200"/>
              <a:buFont typeface="Lato"/>
              <a:buNone/>
              <a:defRPr>
                <a:solidFill>
                  <a:schemeClr val="lt1"/>
                </a:solidFill>
                <a:latin typeface="Lato"/>
                <a:ea typeface="Lato"/>
                <a:cs typeface="Lato"/>
                <a:sym typeface="Lato"/>
              </a:defRPr>
            </a:lvl1pPr>
            <a:lvl2pPr lvl="1" algn="ctr">
              <a:spcBef>
                <a:spcPts val="0"/>
              </a:spcBef>
              <a:spcAft>
                <a:spcPts val="0"/>
              </a:spcAft>
              <a:buClr>
                <a:schemeClr val="lt1"/>
              </a:buClr>
              <a:buSzPts val="3200"/>
              <a:buFont typeface="Lato"/>
              <a:buNone/>
              <a:defRPr>
                <a:solidFill>
                  <a:schemeClr val="lt1"/>
                </a:solidFill>
                <a:latin typeface="Lato"/>
                <a:ea typeface="Lato"/>
                <a:cs typeface="Lato"/>
                <a:sym typeface="Lato"/>
              </a:defRPr>
            </a:lvl2pPr>
            <a:lvl3pPr lvl="2" algn="ctr">
              <a:spcBef>
                <a:spcPts val="0"/>
              </a:spcBef>
              <a:spcAft>
                <a:spcPts val="0"/>
              </a:spcAft>
              <a:buClr>
                <a:schemeClr val="lt1"/>
              </a:buClr>
              <a:buSzPts val="3200"/>
              <a:buFont typeface="Lato"/>
              <a:buNone/>
              <a:defRPr>
                <a:solidFill>
                  <a:schemeClr val="lt1"/>
                </a:solidFill>
                <a:latin typeface="Lato"/>
                <a:ea typeface="Lato"/>
                <a:cs typeface="Lato"/>
                <a:sym typeface="Lato"/>
              </a:defRPr>
            </a:lvl3pPr>
            <a:lvl4pPr lvl="3" algn="ctr">
              <a:spcBef>
                <a:spcPts val="0"/>
              </a:spcBef>
              <a:spcAft>
                <a:spcPts val="0"/>
              </a:spcAft>
              <a:buClr>
                <a:schemeClr val="lt1"/>
              </a:buClr>
              <a:buSzPts val="3200"/>
              <a:buFont typeface="Lato"/>
              <a:buNone/>
              <a:defRPr>
                <a:solidFill>
                  <a:schemeClr val="lt1"/>
                </a:solidFill>
                <a:latin typeface="Lato"/>
                <a:ea typeface="Lato"/>
                <a:cs typeface="Lato"/>
                <a:sym typeface="Lato"/>
              </a:defRPr>
            </a:lvl4pPr>
            <a:lvl5pPr lvl="4" algn="ctr">
              <a:spcBef>
                <a:spcPts val="0"/>
              </a:spcBef>
              <a:spcAft>
                <a:spcPts val="0"/>
              </a:spcAft>
              <a:buClr>
                <a:schemeClr val="lt1"/>
              </a:buClr>
              <a:buSzPts val="3200"/>
              <a:buFont typeface="Lato"/>
              <a:buNone/>
              <a:defRPr>
                <a:solidFill>
                  <a:schemeClr val="lt1"/>
                </a:solidFill>
                <a:latin typeface="Lato"/>
                <a:ea typeface="Lato"/>
                <a:cs typeface="Lato"/>
                <a:sym typeface="Lato"/>
              </a:defRPr>
            </a:lvl5pPr>
            <a:lvl6pPr lvl="5" algn="ctr">
              <a:spcBef>
                <a:spcPts val="0"/>
              </a:spcBef>
              <a:spcAft>
                <a:spcPts val="0"/>
              </a:spcAft>
              <a:buClr>
                <a:schemeClr val="lt1"/>
              </a:buClr>
              <a:buSzPts val="3200"/>
              <a:buFont typeface="Lato"/>
              <a:buNone/>
              <a:defRPr>
                <a:solidFill>
                  <a:schemeClr val="lt1"/>
                </a:solidFill>
                <a:latin typeface="Lato"/>
                <a:ea typeface="Lato"/>
                <a:cs typeface="Lato"/>
                <a:sym typeface="Lato"/>
              </a:defRPr>
            </a:lvl6pPr>
            <a:lvl7pPr lvl="6" algn="ctr">
              <a:spcBef>
                <a:spcPts val="0"/>
              </a:spcBef>
              <a:spcAft>
                <a:spcPts val="0"/>
              </a:spcAft>
              <a:buClr>
                <a:schemeClr val="lt1"/>
              </a:buClr>
              <a:buSzPts val="3200"/>
              <a:buFont typeface="Lato"/>
              <a:buNone/>
              <a:defRPr>
                <a:solidFill>
                  <a:schemeClr val="lt1"/>
                </a:solidFill>
                <a:latin typeface="Lato"/>
                <a:ea typeface="Lato"/>
                <a:cs typeface="Lato"/>
                <a:sym typeface="Lato"/>
              </a:defRPr>
            </a:lvl7pPr>
            <a:lvl8pPr lvl="7" algn="ctr">
              <a:spcBef>
                <a:spcPts val="0"/>
              </a:spcBef>
              <a:spcAft>
                <a:spcPts val="0"/>
              </a:spcAft>
              <a:buClr>
                <a:schemeClr val="lt1"/>
              </a:buClr>
              <a:buSzPts val="3200"/>
              <a:buFont typeface="Lato"/>
              <a:buNone/>
              <a:defRPr>
                <a:solidFill>
                  <a:schemeClr val="lt1"/>
                </a:solidFill>
                <a:latin typeface="Lato"/>
                <a:ea typeface="Lato"/>
                <a:cs typeface="Lato"/>
                <a:sym typeface="Lato"/>
              </a:defRPr>
            </a:lvl8pPr>
            <a:lvl9pPr lvl="8" algn="ctr">
              <a:spcBef>
                <a:spcPts val="0"/>
              </a:spcBef>
              <a:spcAft>
                <a:spcPts val="0"/>
              </a:spcAft>
              <a:buClr>
                <a:schemeClr val="lt1"/>
              </a:buClr>
              <a:buSzPts val="3200"/>
              <a:buFont typeface="Lato"/>
              <a:buNone/>
              <a:defRPr>
                <a:solidFill>
                  <a:schemeClr val="lt1"/>
                </a:solidFill>
                <a:latin typeface="Lato"/>
                <a:ea typeface="Lato"/>
                <a:cs typeface="Lato"/>
                <a:sym typeface="Lato"/>
              </a:defRPr>
            </a:lvl9pPr>
          </a:lstStyle>
          <a:p/>
        </p:txBody>
      </p:sp>
      <p:sp>
        <p:nvSpPr>
          <p:cNvPr id="13" name="Google Shape;13;p2"/>
          <p:cNvSpPr txBox="1"/>
          <p:nvPr>
            <p:ph idx="1" type="subTitle"/>
          </p:nvPr>
        </p:nvSpPr>
        <p:spPr>
          <a:xfrm>
            <a:off x="3096363" y="3266930"/>
            <a:ext cx="2951400" cy="701400"/>
          </a:xfrm>
          <a:prstGeom prst="rect">
            <a:avLst/>
          </a:prstGeom>
        </p:spPr>
        <p:txBody>
          <a:bodyPr anchorCtr="0" anchor="b" bIns="91425" lIns="91425" spcFirstLastPara="1" rIns="91425" wrap="square" tIns="91425">
            <a:normAutofit/>
          </a:bodyPr>
          <a:lstStyle>
            <a:lvl1pPr lvl="0" algn="ctr">
              <a:lnSpc>
                <a:spcPct val="100000"/>
              </a:lnSpc>
              <a:spcBef>
                <a:spcPts val="0"/>
              </a:spcBef>
              <a:spcAft>
                <a:spcPts val="0"/>
              </a:spcAft>
              <a:buClr>
                <a:schemeClr val="lt1"/>
              </a:buClr>
              <a:buSzPts val="1800"/>
              <a:buFont typeface="Playfair Display"/>
              <a:buNone/>
              <a:defRPr b="1">
                <a:solidFill>
                  <a:schemeClr val="lt1"/>
                </a:solidFill>
                <a:latin typeface="Playfair Display"/>
                <a:ea typeface="Playfair Display"/>
                <a:cs typeface="Playfair Display"/>
                <a:sym typeface="Playfair Display"/>
              </a:defRPr>
            </a:lvl1pPr>
            <a:lvl2pPr lvl="1"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2pPr>
            <a:lvl3pPr lvl="2"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3pPr>
            <a:lvl4pPr lvl="3"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4pPr>
            <a:lvl5pPr lvl="4"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5pPr>
            <a:lvl6pPr lvl="5"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6pPr>
            <a:lvl7pPr lvl="6"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7pPr>
            <a:lvl8pPr lvl="7"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8pPr>
            <a:lvl9pPr lvl="8"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9pPr>
          </a:lstStyle>
          <a:p/>
        </p:txBody>
      </p:sp>
      <p:sp>
        <p:nvSpPr>
          <p:cNvPr id="14" name="Google Shape;14;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1233100"/>
            <a:ext cx="8520600" cy="161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10000"/>
              <a:buFont typeface="Lato"/>
              <a:buNone/>
              <a:defRPr sz="10000">
                <a:latin typeface="Lato"/>
                <a:ea typeface="Lato"/>
                <a:cs typeface="Lato"/>
                <a:sym typeface="Lato"/>
              </a:defRPr>
            </a:lvl1pPr>
            <a:lvl2pPr lvl="1" algn="ctr">
              <a:spcBef>
                <a:spcPts val="0"/>
              </a:spcBef>
              <a:spcAft>
                <a:spcPts val="0"/>
              </a:spcAft>
              <a:buSzPts val="10000"/>
              <a:buFont typeface="Lato"/>
              <a:buNone/>
              <a:defRPr sz="10000">
                <a:latin typeface="Lato"/>
                <a:ea typeface="Lato"/>
                <a:cs typeface="Lato"/>
                <a:sym typeface="Lato"/>
              </a:defRPr>
            </a:lvl2pPr>
            <a:lvl3pPr lvl="2" algn="ctr">
              <a:spcBef>
                <a:spcPts val="0"/>
              </a:spcBef>
              <a:spcAft>
                <a:spcPts val="0"/>
              </a:spcAft>
              <a:buSzPts val="10000"/>
              <a:buFont typeface="Lato"/>
              <a:buNone/>
              <a:defRPr sz="10000">
                <a:latin typeface="Lato"/>
                <a:ea typeface="Lato"/>
                <a:cs typeface="Lato"/>
                <a:sym typeface="Lato"/>
              </a:defRPr>
            </a:lvl3pPr>
            <a:lvl4pPr lvl="3" algn="ctr">
              <a:spcBef>
                <a:spcPts val="0"/>
              </a:spcBef>
              <a:spcAft>
                <a:spcPts val="0"/>
              </a:spcAft>
              <a:buSzPts val="10000"/>
              <a:buFont typeface="Lato"/>
              <a:buNone/>
              <a:defRPr sz="10000">
                <a:latin typeface="Lato"/>
                <a:ea typeface="Lato"/>
                <a:cs typeface="Lato"/>
                <a:sym typeface="Lato"/>
              </a:defRPr>
            </a:lvl4pPr>
            <a:lvl5pPr lvl="4" algn="ctr">
              <a:spcBef>
                <a:spcPts val="0"/>
              </a:spcBef>
              <a:spcAft>
                <a:spcPts val="0"/>
              </a:spcAft>
              <a:buSzPts val="10000"/>
              <a:buFont typeface="Lato"/>
              <a:buNone/>
              <a:defRPr sz="10000">
                <a:latin typeface="Lato"/>
                <a:ea typeface="Lato"/>
                <a:cs typeface="Lato"/>
                <a:sym typeface="Lato"/>
              </a:defRPr>
            </a:lvl5pPr>
            <a:lvl6pPr lvl="5" algn="ctr">
              <a:spcBef>
                <a:spcPts val="0"/>
              </a:spcBef>
              <a:spcAft>
                <a:spcPts val="0"/>
              </a:spcAft>
              <a:buSzPts val="10000"/>
              <a:buFont typeface="Lato"/>
              <a:buNone/>
              <a:defRPr sz="10000">
                <a:latin typeface="Lato"/>
                <a:ea typeface="Lato"/>
                <a:cs typeface="Lato"/>
                <a:sym typeface="Lato"/>
              </a:defRPr>
            </a:lvl6pPr>
            <a:lvl7pPr lvl="6" algn="ctr">
              <a:spcBef>
                <a:spcPts val="0"/>
              </a:spcBef>
              <a:spcAft>
                <a:spcPts val="0"/>
              </a:spcAft>
              <a:buSzPts val="10000"/>
              <a:buFont typeface="Lato"/>
              <a:buNone/>
              <a:defRPr sz="10000">
                <a:latin typeface="Lato"/>
                <a:ea typeface="Lato"/>
                <a:cs typeface="Lato"/>
                <a:sym typeface="Lato"/>
              </a:defRPr>
            </a:lvl7pPr>
            <a:lvl8pPr lvl="7" algn="ctr">
              <a:spcBef>
                <a:spcPts val="0"/>
              </a:spcBef>
              <a:spcAft>
                <a:spcPts val="0"/>
              </a:spcAft>
              <a:buSzPts val="10000"/>
              <a:buFont typeface="Lato"/>
              <a:buNone/>
              <a:defRPr sz="10000">
                <a:latin typeface="Lato"/>
                <a:ea typeface="Lato"/>
                <a:cs typeface="Lato"/>
                <a:sym typeface="Lato"/>
              </a:defRPr>
            </a:lvl8pPr>
            <a:lvl9pPr lvl="8" algn="ctr">
              <a:spcBef>
                <a:spcPts val="0"/>
              </a:spcBef>
              <a:spcAft>
                <a:spcPts val="0"/>
              </a:spcAft>
              <a:buSzPts val="10000"/>
              <a:buFont typeface="Lato"/>
              <a:buNone/>
              <a:defRPr sz="10000">
                <a:latin typeface="Lato"/>
                <a:ea typeface="Lato"/>
                <a:cs typeface="Lato"/>
                <a:sym typeface="Lato"/>
              </a:defRPr>
            </a:lvl9pPr>
          </a:lstStyle>
          <a:p>
            <a:r>
              <a:t>xx%</a:t>
            </a:r>
          </a:p>
        </p:txBody>
      </p:sp>
      <p:sp>
        <p:nvSpPr>
          <p:cNvPr id="51" name="Google Shape;51;p11"/>
          <p:cNvSpPr txBox="1"/>
          <p:nvPr>
            <p:ph idx="1" type="body"/>
          </p:nvPr>
        </p:nvSpPr>
        <p:spPr>
          <a:xfrm>
            <a:off x="311700" y="29194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sp>
        <p:nvSpPr>
          <p:cNvPr id="16" name="Google Shape;16;p3"/>
          <p:cNvSpPr txBox="1"/>
          <p:nvPr>
            <p:ph type="title"/>
          </p:nvPr>
        </p:nvSpPr>
        <p:spPr>
          <a:xfrm>
            <a:off x="509550" y="1423875"/>
            <a:ext cx="8124900" cy="17982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17" name="Google Shape;17;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0" name="Google Shape;30;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91378"/>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37" name="Google Shape;37;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1" name="Google Shape;41;p9"/>
          <p:cNvSpPr txBox="1"/>
          <p:nvPr>
            <p:ph type="title"/>
          </p:nvPr>
        </p:nvSpPr>
        <p:spPr>
          <a:xfrm>
            <a:off x="265500" y="1107950"/>
            <a:ext cx="4045200" cy="1683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7" name="Google Shape;47;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coral">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1.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9.png"/><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www.github.com"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3096250" y="1627200"/>
            <a:ext cx="2951400" cy="15843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fr"/>
              <a:t>GitHub</a:t>
            </a:r>
            <a:endParaRPr/>
          </a:p>
        </p:txBody>
      </p:sp>
      <p:sp>
        <p:nvSpPr>
          <p:cNvPr id="60" name="Google Shape;60;p13"/>
          <p:cNvSpPr txBox="1"/>
          <p:nvPr>
            <p:ph idx="1" type="subTitle"/>
          </p:nvPr>
        </p:nvSpPr>
        <p:spPr>
          <a:xfrm>
            <a:off x="3096363" y="3266930"/>
            <a:ext cx="2951400" cy="701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fr"/>
              <a:t>Présentation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2"/>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GitHub</a:t>
            </a:r>
            <a:endParaRPr/>
          </a:p>
        </p:txBody>
      </p:sp>
      <p:pic>
        <p:nvPicPr>
          <p:cNvPr id="114" name="Google Shape;114;p22"/>
          <p:cNvPicPr preferRelativeResize="0"/>
          <p:nvPr/>
        </p:nvPicPr>
        <p:blipFill>
          <a:blip r:embed="rId3">
            <a:alphaModFix/>
          </a:blip>
          <a:stretch>
            <a:fillRect/>
          </a:stretch>
        </p:blipFill>
        <p:spPr>
          <a:xfrm>
            <a:off x="152400" y="1170125"/>
            <a:ext cx="8839200" cy="359596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3"/>
          <p:cNvSpPr txBox="1"/>
          <p:nvPr>
            <p:ph type="title"/>
          </p:nvPr>
        </p:nvSpPr>
        <p:spPr>
          <a:xfrm>
            <a:off x="509550" y="1423875"/>
            <a:ext cx="8124900" cy="17982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fr"/>
              <a:t>Exécuter un script </a:t>
            </a:r>
            <a:endParaRPr/>
          </a:p>
          <a:p>
            <a:pPr indent="0" lvl="0" marL="0" rtl="0" algn="ctr">
              <a:spcBef>
                <a:spcPts val="0"/>
              </a:spcBef>
              <a:spcAft>
                <a:spcPts val="0"/>
              </a:spcAft>
              <a:buNone/>
            </a:pPr>
            <a:r>
              <a:rPr lang="fr"/>
              <a:t>Python x Colab</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4"/>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75000"/>
              <a:buNone/>
            </a:pPr>
            <a:r>
              <a:rPr b="1" lang="fr"/>
              <a:t>Colab</a:t>
            </a:r>
            <a:endParaRPr b="1"/>
          </a:p>
        </p:txBody>
      </p:sp>
      <p:sp>
        <p:nvSpPr>
          <p:cNvPr id="125" name="Google Shape;125;p24"/>
          <p:cNvSpPr txBox="1"/>
          <p:nvPr>
            <p:ph idx="1" type="body"/>
          </p:nvPr>
        </p:nvSpPr>
        <p:spPr>
          <a:xfrm>
            <a:off x="2512200" y="1396450"/>
            <a:ext cx="4609500" cy="14421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300"/>
              <a:buNone/>
            </a:pPr>
            <a:r>
              <a:rPr lang="fr" sz="1600"/>
              <a:t>En tapant le code ci-dessous, nous donnons accès à colab pour qu'il se connecte à votre Google Drive.  Ainsi, nous pouvons télécharger les scripts sur Google Drive.</a:t>
            </a:r>
            <a:endParaRPr sz="1600"/>
          </a:p>
        </p:txBody>
      </p:sp>
      <p:pic>
        <p:nvPicPr>
          <p:cNvPr id="126" name="Google Shape;126;p24"/>
          <p:cNvPicPr preferRelativeResize="0"/>
          <p:nvPr/>
        </p:nvPicPr>
        <p:blipFill rotWithShape="1">
          <a:blip r:embed="rId3">
            <a:alphaModFix/>
          </a:blip>
          <a:srcRect b="0" l="0" r="0" t="0"/>
          <a:stretch/>
        </p:blipFill>
        <p:spPr>
          <a:xfrm>
            <a:off x="2409275" y="2927150"/>
            <a:ext cx="4815338" cy="914100"/>
          </a:xfrm>
          <a:prstGeom prst="rect">
            <a:avLst/>
          </a:prstGeom>
          <a:noFill/>
          <a:ln>
            <a:noFill/>
          </a:ln>
        </p:spPr>
      </p:pic>
      <p:pic>
        <p:nvPicPr>
          <p:cNvPr id="127" name="Google Shape;127;p24"/>
          <p:cNvPicPr preferRelativeResize="0"/>
          <p:nvPr/>
        </p:nvPicPr>
        <p:blipFill rotWithShape="1">
          <a:blip r:embed="rId4">
            <a:alphaModFix/>
          </a:blip>
          <a:srcRect b="0" l="0" r="0" t="0"/>
          <a:stretch/>
        </p:blipFill>
        <p:spPr>
          <a:xfrm>
            <a:off x="385800" y="3022375"/>
            <a:ext cx="1790700" cy="16764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5"/>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75000"/>
              <a:buNone/>
            </a:pPr>
            <a:r>
              <a:rPr b="1" lang="fr"/>
              <a:t>Github</a:t>
            </a:r>
            <a:endParaRPr b="1"/>
          </a:p>
        </p:txBody>
      </p:sp>
      <p:sp>
        <p:nvSpPr>
          <p:cNvPr id="133" name="Google Shape;133;p25"/>
          <p:cNvSpPr txBox="1"/>
          <p:nvPr>
            <p:ph idx="1" type="body"/>
          </p:nvPr>
        </p:nvSpPr>
        <p:spPr>
          <a:xfrm>
            <a:off x="2771400" y="1307850"/>
            <a:ext cx="3735000" cy="1464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1200"/>
              </a:spcAft>
              <a:buSzPts val="1300"/>
              <a:buNone/>
            </a:pPr>
            <a:r>
              <a:rPr lang="fr" sz="1600"/>
              <a:t>Tout d'abord, nous trouvons l'adresse du dépôt que nous voulons atteindre</a:t>
            </a:r>
            <a:endParaRPr sz="1600"/>
          </a:p>
        </p:txBody>
      </p:sp>
      <p:pic>
        <p:nvPicPr>
          <p:cNvPr id="134" name="Google Shape;134;p25"/>
          <p:cNvPicPr preferRelativeResize="0"/>
          <p:nvPr/>
        </p:nvPicPr>
        <p:blipFill rotWithShape="1">
          <a:blip r:embed="rId3">
            <a:alphaModFix/>
          </a:blip>
          <a:srcRect b="0" l="0" r="0" t="0"/>
          <a:stretch/>
        </p:blipFill>
        <p:spPr>
          <a:xfrm>
            <a:off x="2278225" y="2907475"/>
            <a:ext cx="5077425" cy="5824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6"/>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75000"/>
              <a:buNone/>
            </a:pPr>
            <a:r>
              <a:rPr b="1" lang="fr"/>
              <a:t>Colab</a:t>
            </a:r>
            <a:endParaRPr b="1"/>
          </a:p>
        </p:txBody>
      </p:sp>
      <p:sp>
        <p:nvSpPr>
          <p:cNvPr id="140" name="Google Shape;140;p26"/>
          <p:cNvSpPr txBox="1"/>
          <p:nvPr>
            <p:ph idx="1" type="body"/>
          </p:nvPr>
        </p:nvSpPr>
        <p:spPr>
          <a:xfrm>
            <a:off x="507150" y="1829750"/>
            <a:ext cx="4605000" cy="29652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300"/>
              <a:buNone/>
            </a:pPr>
            <a:r>
              <a:rPr lang="fr" sz="1600"/>
              <a:t>Pour changer le répertoire dans lequel nous avons cloné nos scripts.</a:t>
            </a:r>
            <a:endParaRPr sz="1600"/>
          </a:p>
          <a:p>
            <a:pPr indent="0" lvl="0" marL="0" rtl="0" algn="l">
              <a:lnSpc>
                <a:spcPct val="115000"/>
              </a:lnSpc>
              <a:spcBef>
                <a:spcPts val="1200"/>
              </a:spcBef>
              <a:spcAft>
                <a:spcPts val="0"/>
              </a:spcAft>
              <a:buSzPts val="1300"/>
              <a:buNone/>
            </a:pPr>
            <a:r>
              <a:t/>
            </a:r>
            <a:endParaRPr sz="1600"/>
          </a:p>
          <a:p>
            <a:pPr indent="0" lvl="0" marL="0" rtl="0" algn="l">
              <a:lnSpc>
                <a:spcPct val="115000"/>
              </a:lnSpc>
              <a:spcBef>
                <a:spcPts val="1200"/>
              </a:spcBef>
              <a:spcAft>
                <a:spcPts val="1200"/>
              </a:spcAft>
              <a:buSzPts val="1300"/>
              <a:buNone/>
            </a:pPr>
            <a:r>
              <a:rPr lang="fr" sz="1600"/>
              <a:t>Pour voir ce que contient ce dossier.</a:t>
            </a:r>
            <a:endParaRPr sz="1600"/>
          </a:p>
        </p:txBody>
      </p:sp>
      <p:pic>
        <p:nvPicPr>
          <p:cNvPr id="141" name="Google Shape;141;p26"/>
          <p:cNvPicPr preferRelativeResize="0"/>
          <p:nvPr/>
        </p:nvPicPr>
        <p:blipFill rotWithShape="1">
          <a:blip r:embed="rId3">
            <a:alphaModFix/>
          </a:blip>
          <a:srcRect b="0" l="0" r="0" t="0"/>
          <a:stretch/>
        </p:blipFill>
        <p:spPr>
          <a:xfrm>
            <a:off x="5840525" y="1786363"/>
            <a:ext cx="2238375" cy="828675"/>
          </a:xfrm>
          <a:prstGeom prst="rect">
            <a:avLst/>
          </a:prstGeom>
          <a:noFill/>
          <a:ln>
            <a:noFill/>
          </a:ln>
        </p:spPr>
      </p:pic>
      <p:pic>
        <p:nvPicPr>
          <p:cNvPr id="142" name="Google Shape;142;p26"/>
          <p:cNvPicPr preferRelativeResize="0"/>
          <p:nvPr/>
        </p:nvPicPr>
        <p:blipFill rotWithShape="1">
          <a:blip r:embed="rId4">
            <a:alphaModFix/>
          </a:blip>
          <a:srcRect b="0" l="0" r="0" t="0"/>
          <a:stretch/>
        </p:blipFill>
        <p:spPr>
          <a:xfrm>
            <a:off x="696163" y="3596450"/>
            <a:ext cx="7877175" cy="12573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7"/>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75000"/>
              <a:buNone/>
            </a:pPr>
            <a:r>
              <a:rPr b="1" lang="fr"/>
              <a:t>Colab</a:t>
            </a:r>
            <a:endParaRPr b="1"/>
          </a:p>
        </p:txBody>
      </p:sp>
      <p:sp>
        <p:nvSpPr>
          <p:cNvPr id="148" name="Google Shape;148;p27"/>
          <p:cNvSpPr txBox="1"/>
          <p:nvPr>
            <p:ph idx="1" type="body"/>
          </p:nvPr>
        </p:nvSpPr>
        <p:spPr>
          <a:xfrm>
            <a:off x="1297500" y="1567550"/>
            <a:ext cx="3990000" cy="25356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300"/>
              <a:buNone/>
            </a:pPr>
            <a:r>
              <a:rPr lang="fr" sz="1600"/>
              <a:t>Nous pouvons maintenant naviguer vers le dossier que nous avons choisi et, de la même manière, nous utilisons « %ls » pour voir son contenu.</a:t>
            </a:r>
            <a:endParaRPr sz="1600"/>
          </a:p>
        </p:txBody>
      </p:sp>
      <p:pic>
        <p:nvPicPr>
          <p:cNvPr id="149" name="Google Shape;149;p27"/>
          <p:cNvPicPr preferRelativeResize="0"/>
          <p:nvPr/>
        </p:nvPicPr>
        <p:blipFill rotWithShape="1">
          <a:blip r:embed="rId3">
            <a:alphaModFix/>
          </a:blip>
          <a:srcRect b="0" l="0" r="0" t="0"/>
          <a:stretch/>
        </p:blipFill>
        <p:spPr>
          <a:xfrm>
            <a:off x="5646138" y="1567550"/>
            <a:ext cx="3038475" cy="15621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8"/>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75000"/>
              <a:buNone/>
            </a:pPr>
            <a:r>
              <a:rPr b="1" lang="fr"/>
              <a:t>Colab</a:t>
            </a:r>
            <a:endParaRPr b="1"/>
          </a:p>
        </p:txBody>
      </p:sp>
      <p:sp>
        <p:nvSpPr>
          <p:cNvPr id="155" name="Google Shape;155;p28"/>
          <p:cNvSpPr txBox="1"/>
          <p:nvPr>
            <p:ph idx="1" type="body"/>
          </p:nvPr>
        </p:nvSpPr>
        <p:spPr>
          <a:xfrm>
            <a:off x="657800" y="1878750"/>
            <a:ext cx="4543200" cy="1550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300"/>
              <a:buNone/>
            </a:pPr>
            <a:r>
              <a:rPr lang="fr" sz="1600"/>
              <a:t>Et maintenant, nous pouvons exécuter notre script !!!</a:t>
            </a:r>
            <a:endParaRPr sz="1600"/>
          </a:p>
        </p:txBody>
      </p:sp>
      <p:pic>
        <p:nvPicPr>
          <p:cNvPr id="156" name="Google Shape;156;p28"/>
          <p:cNvPicPr preferRelativeResize="0"/>
          <p:nvPr/>
        </p:nvPicPr>
        <p:blipFill rotWithShape="1">
          <a:blip r:embed="rId3">
            <a:alphaModFix/>
          </a:blip>
          <a:srcRect b="0" l="0" r="0" t="0"/>
          <a:stretch/>
        </p:blipFill>
        <p:spPr>
          <a:xfrm>
            <a:off x="5269975" y="2008250"/>
            <a:ext cx="3190875" cy="4095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509550" y="1423875"/>
            <a:ext cx="8124900" cy="17982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fr"/>
              <a:t>Présentation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Plateforme git</a:t>
            </a:r>
            <a:endParaRPr/>
          </a:p>
        </p:txBody>
      </p:sp>
      <p:pic>
        <p:nvPicPr>
          <p:cNvPr id="71" name="Google Shape;71;p15"/>
          <p:cNvPicPr preferRelativeResize="0"/>
          <p:nvPr/>
        </p:nvPicPr>
        <p:blipFill>
          <a:blip r:embed="rId3">
            <a:alphaModFix/>
          </a:blip>
          <a:stretch>
            <a:fillRect/>
          </a:stretch>
        </p:blipFill>
        <p:spPr>
          <a:xfrm>
            <a:off x="1335988" y="1564725"/>
            <a:ext cx="6472025" cy="3426375"/>
          </a:xfrm>
          <a:prstGeom prst="rect">
            <a:avLst/>
          </a:prstGeom>
          <a:noFill/>
          <a:ln>
            <a:noFill/>
          </a:ln>
        </p:spPr>
      </p:pic>
      <p:sp>
        <p:nvSpPr>
          <p:cNvPr id="72" name="Google Shape;72;p15"/>
          <p:cNvSpPr txBox="1"/>
          <p:nvPr/>
        </p:nvSpPr>
        <p:spPr>
          <a:xfrm>
            <a:off x="155850" y="1106575"/>
            <a:ext cx="8832300" cy="415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sz="1500">
                <a:solidFill>
                  <a:srgbClr val="F0F6FC"/>
                </a:solidFill>
              </a:rPr>
              <a:t>Git est un logiciel de versioning créé en 2005 par Linus Torvalds, le créateur de Linux</a:t>
            </a:r>
            <a:endParaRPr sz="1700">
              <a:solidFill>
                <a:srgbClr val="F0F6FC"/>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Terminologie</a:t>
            </a:r>
            <a:endParaRPr/>
          </a:p>
        </p:txBody>
      </p:sp>
      <p:sp>
        <p:nvSpPr>
          <p:cNvPr id="78" name="Google Shape;78;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Font typeface="Average"/>
              <a:buChar char="●"/>
            </a:pPr>
            <a:r>
              <a:rPr lang="fr">
                <a:solidFill>
                  <a:schemeClr val="dk1"/>
                </a:solidFill>
              </a:rPr>
              <a:t>Repository (dépôt): espace de stockage du code source, local ou distant (remote)</a:t>
            </a:r>
            <a:endParaRPr>
              <a:solidFill>
                <a:schemeClr val="dk1"/>
              </a:solidFill>
            </a:endParaRPr>
          </a:p>
          <a:p>
            <a:pPr indent="-342900" lvl="0" marL="457200" rtl="0" algn="l">
              <a:spcBef>
                <a:spcPts val="0"/>
              </a:spcBef>
              <a:spcAft>
                <a:spcPts val="0"/>
              </a:spcAft>
              <a:buClr>
                <a:schemeClr val="dk1"/>
              </a:buClr>
              <a:buSzPts val="1800"/>
              <a:buFont typeface="Average"/>
              <a:buChar char="●"/>
            </a:pPr>
            <a:r>
              <a:rPr lang="fr">
                <a:solidFill>
                  <a:schemeClr val="dk1"/>
                </a:solidFill>
              </a:rPr>
              <a:t>Staging (index): une mise à jour en cours d'assemblage</a:t>
            </a:r>
            <a:endParaRPr>
              <a:solidFill>
                <a:schemeClr val="dk1"/>
              </a:solidFill>
            </a:endParaRPr>
          </a:p>
          <a:p>
            <a:pPr indent="-342900" lvl="0" marL="457200" rtl="0" algn="l">
              <a:spcBef>
                <a:spcPts val="0"/>
              </a:spcBef>
              <a:spcAft>
                <a:spcPts val="0"/>
              </a:spcAft>
              <a:buClr>
                <a:schemeClr val="dk1"/>
              </a:buClr>
              <a:buSzPts val="1800"/>
              <a:buFont typeface="Average"/>
              <a:buChar char="●"/>
            </a:pPr>
            <a:r>
              <a:rPr lang="fr">
                <a:solidFill>
                  <a:schemeClr val="dk1"/>
                </a:solidFill>
              </a:rPr>
              <a:t>Commit: une mise à jour du code source: lignes de code de fichier(s)</a:t>
            </a:r>
            <a:endParaRPr>
              <a:solidFill>
                <a:schemeClr val="dk1"/>
              </a:solidFill>
            </a:endParaRPr>
          </a:p>
          <a:p>
            <a:pPr indent="-342900" lvl="0" marL="457200" rtl="0" algn="l">
              <a:spcBef>
                <a:spcPts val="0"/>
              </a:spcBef>
              <a:spcAft>
                <a:spcPts val="0"/>
              </a:spcAft>
              <a:buClr>
                <a:schemeClr val="dk1"/>
              </a:buClr>
              <a:buSzPts val="1800"/>
              <a:buFont typeface="Average"/>
              <a:buChar char="●"/>
            </a:pPr>
            <a:r>
              <a:rPr lang="fr">
                <a:solidFill>
                  <a:schemeClr val="dk1"/>
                </a:solidFill>
              </a:rPr>
              <a:t>Branch: une suite de commits liés entre eux</a:t>
            </a:r>
            <a:endParaRPr>
              <a:solidFill>
                <a:schemeClr val="dk1"/>
              </a:solidFill>
            </a:endParaRPr>
          </a:p>
          <a:p>
            <a:pPr indent="-342900" lvl="0" marL="457200" rtl="0" algn="l">
              <a:spcBef>
                <a:spcPts val="0"/>
              </a:spcBef>
              <a:spcAft>
                <a:spcPts val="0"/>
              </a:spcAft>
              <a:buClr>
                <a:schemeClr val="dk1"/>
              </a:buClr>
              <a:buSzPts val="1800"/>
              <a:buFont typeface="Average"/>
              <a:buChar char="●"/>
            </a:pPr>
            <a:r>
              <a:rPr lang="fr">
                <a:solidFill>
                  <a:schemeClr val="dk1"/>
                </a:solidFill>
              </a:rPr>
              <a:t>Merge (fusion): intégrer les mises à jour d'une branche dans une autre</a:t>
            </a:r>
            <a:endParaRPr>
              <a:solidFill>
                <a:schemeClr val="dk1"/>
              </a:solidFill>
            </a:endParaRPr>
          </a:p>
          <a:p>
            <a:pPr indent="0" lvl="0" marL="0" rtl="0" algn="l">
              <a:spcBef>
                <a:spcPts val="0"/>
              </a:spcBef>
              <a:spcAft>
                <a:spcPts val="1200"/>
              </a:spcAft>
              <a:buNone/>
            </a:pPr>
            <a:r>
              <a:t/>
            </a:r>
            <a:endParaRPr sz="24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Gestionnaire de versions</a:t>
            </a:r>
            <a:endParaRPr/>
          </a:p>
        </p:txBody>
      </p:sp>
      <p:pic>
        <p:nvPicPr>
          <p:cNvPr id="84" name="Google Shape;84;p17"/>
          <p:cNvPicPr preferRelativeResize="0"/>
          <p:nvPr/>
        </p:nvPicPr>
        <p:blipFill>
          <a:blip r:embed="rId3">
            <a:alphaModFix/>
          </a:blip>
          <a:stretch>
            <a:fillRect/>
          </a:stretch>
        </p:blipFill>
        <p:spPr>
          <a:xfrm>
            <a:off x="762000" y="1170125"/>
            <a:ext cx="7620000" cy="32004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Pourquoi Git ?</a:t>
            </a:r>
            <a:endParaRPr/>
          </a:p>
        </p:txBody>
      </p:sp>
      <p:sp>
        <p:nvSpPr>
          <p:cNvPr id="90" name="Google Shape;90;p18"/>
          <p:cNvSpPr txBox="1"/>
          <p:nvPr/>
        </p:nvSpPr>
        <p:spPr>
          <a:xfrm>
            <a:off x="472375" y="1640275"/>
            <a:ext cx="8450100" cy="1976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fr" sz="1900">
                <a:solidFill>
                  <a:schemeClr val="dk1"/>
                </a:solidFill>
              </a:rPr>
              <a:t>T</a:t>
            </a:r>
            <a:r>
              <a:rPr lang="fr" sz="1900">
                <a:solidFill>
                  <a:schemeClr val="dk1"/>
                </a:solidFill>
              </a:rPr>
              <a:t>rois grandes fonctionnalités :</a:t>
            </a:r>
            <a:endParaRPr sz="1900">
              <a:solidFill>
                <a:schemeClr val="dk1"/>
              </a:solidFill>
            </a:endParaRPr>
          </a:p>
          <a:p>
            <a:pPr indent="-349250" lvl="0" marL="457200" rtl="0" algn="l">
              <a:lnSpc>
                <a:spcPct val="115000"/>
              </a:lnSpc>
              <a:spcBef>
                <a:spcPts val="1200"/>
              </a:spcBef>
              <a:spcAft>
                <a:spcPts val="0"/>
              </a:spcAft>
              <a:buClr>
                <a:schemeClr val="dk1"/>
              </a:buClr>
              <a:buSzPts val="1900"/>
              <a:buAutoNum type="arabicPeriod"/>
            </a:pPr>
            <a:r>
              <a:rPr lang="fr" sz="1900">
                <a:solidFill>
                  <a:schemeClr val="dk1"/>
                </a:solidFill>
              </a:rPr>
              <a:t>Revenir à une version précédente de votre code en cas de problème.</a:t>
            </a:r>
            <a:endParaRPr sz="1900">
              <a:solidFill>
                <a:schemeClr val="dk1"/>
              </a:solidFill>
            </a:endParaRPr>
          </a:p>
          <a:p>
            <a:pPr indent="-349250" lvl="0" marL="457200" rtl="0" algn="l">
              <a:lnSpc>
                <a:spcPct val="115000"/>
              </a:lnSpc>
              <a:spcBef>
                <a:spcPts val="0"/>
              </a:spcBef>
              <a:spcAft>
                <a:spcPts val="0"/>
              </a:spcAft>
              <a:buClr>
                <a:schemeClr val="dk1"/>
              </a:buClr>
              <a:buSzPts val="1900"/>
              <a:buAutoNum type="arabicPeriod"/>
            </a:pPr>
            <a:r>
              <a:rPr lang="fr" sz="1900">
                <a:solidFill>
                  <a:schemeClr val="dk1"/>
                </a:solidFill>
              </a:rPr>
              <a:t>Suivre l’évolution de votre code étape par étape.</a:t>
            </a:r>
            <a:endParaRPr sz="1900">
              <a:solidFill>
                <a:schemeClr val="dk1"/>
              </a:solidFill>
            </a:endParaRPr>
          </a:p>
          <a:p>
            <a:pPr indent="-349250" lvl="0" marL="457200" rtl="0" algn="l">
              <a:lnSpc>
                <a:spcPct val="115000"/>
              </a:lnSpc>
              <a:spcBef>
                <a:spcPts val="0"/>
              </a:spcBef>
              <a:spcAft>
                <a:spcPts val="0"/>
              </a:spcAft>
              <a:buClr>
                <a:schemeClr val="dk1"/>
              </a:buClr>
              <a:buSzPts val="1900"/>
              <a:buAutoNum type="arabicPeriod"/>
            </a:pPr>
            <a:r>
              <a:rPr lang="fr" sz="1900">
                <a:solidFill>
                  <a:schemeClr val="dk1"/>
                </a:solidFill>
              </a:rPr>
              <a:t>Travailler à plusieurs sans risquer de supprimer les modifications des autres collaborateurs. </a:t>
            </a:r>
            <a:endParaRPr sz="19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Git vs GitHub</a:t>
            </a:r>
            <a:endParaRPr/>
          </a:p>
        </p:txBody>
      </p:sp>
      <p:sp>
        <p:nvSpPr>
          <p:cNvPr id="96" name="Google Shape;96;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just">
              <a:spcBef>
                <a:spcPts val="0"/>
              </a:spcBef>
              <a:spcAft>
                <a:spcPts val="0"/>
              </a:spcAft>
              <a:buNone/>
            </a:pPr>
            <a:r>
              <a:t/>
            </a:r>
            <a:endParaRPr>
              <a:solidFill>
                <a:schemeClr val="dk1"/>
              </a:solidFill>
            </a:endParaRPr>
          </a:p>
          <a:p>
            <a:pPr indent="0" lvl="0" marL="0" rtl="0" algn="just">
              <a:spcBef>
                <a:spcPts val="1800"/>
              </a:spcBef>
              <a:spcAft>
                <a:spcPts val="0"/>
              </a:spcAft>
              <a:buNone/>
            </a:pPr>
            <a:r>
              <a:rPr b="1" lang="fr">
                <a:solidFill>
                  <a:schemeClr val="dk1"/>
                </a:solidFill>
              </a:rPr>
              <a:t>Git </a:t>
            </a:r>
            <a:r>
              <a:rPr lang="fr">
                <a:solidFill>
                  <a:schemeClr val="dk1"/>
                </a:solidFill>
              </a:rPr>
              <a:t>est un logiciel de gestion de version. Git va nous permettre d’enregistrer les différentes modifications effectuées sur un projet et de pouvoir retourner à une version précédente du projet.</a:t>
            </a:r>
            <a:endParaRPr>
              <a:solidFill>
                <a:schemeClr val="dk1"/>
              </a:solidFill>
            </a:endParaRPr>
          </a:p>
          <a:p>
            <a:pPr indent="0" lvl="0" marL="0" rtl="0" algn="just">
              <a:spcBef>
                <a:spcPts val="1800"/>
              </a:spcBef>
              <a:spcAft>
                <a:spcPts val="0"/>
              </a:spcAft>
              <a:buNone/>
            </a:pPr>
            <a:r>
              <a:rPr b="1" lang="fr">
                <a:solidFill>
                  <a:schemeClr val="dk1"/>
                </a:solidFill>
              </a:rPr>
              <a:t>GitHub </a:t>
            </a:r>
            <a:r>
              <a:rPr lang="fr">
                <a:solidFill>
                  <a:schemeClr val="dk1"/>
                </a:solidFill>
              </a:rPr>
              <a:t>est un service en ligne qui permet d’héberger des dépôts ou repo Git. C’est le plus grand hébergeur de dépôts Git du monde. </a:t>
            </a:r>
            <a:br>
              <a:rPr lang="fr">
                <a:solidFill>
                  <a:schemeClr val="dk1"/>
                </a:solidFill>
              </a:rPr>
            </a:br>
            <a:r>
              <a:rPr lang="fr">
                <a:solidFill>
                  <a:schemeClr val="dk1"/>
                </a:solidFill>
              </a:rPr>
              <a:t>Une grande partie des dépôts hébergés sur GitHub sont publics, ce qui signifie que n’importe qui peut télécharger le code de ces dépôts et contribuer à leur développement en proposant de nouvelles fonctionnalités.</a:t>
            </a:r>
            <a:endParaRPr>
              <a:solidFill>
                <a:schemeClr val="dk1"/>
              </a:solidFill>
            </a:endParaRPr>
          </a:p>
          <a:p>
            <a:pPr indent="0" lvl="0" marL="0" rtl="0" algn="l">
              <a:spcBef>
                <a:spcPts val="1800"/>
              </a:spcBef>
              <a:spcAft>
                <a:spcPts val="1200"/>
              </a:spcAft>
              <a:buNone/>
            </a:pPr>
            <a:r>
              <a:t/>
            </a:r>
            <a:endParaRPr sz="24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GitHub</a:t>
            </a:r>
            <a:endParaRPr/>
          </a:p>
        </p:txBody>
      </p:sp>
      <p:sp>
        <p:nvSpPr>
          <p:cNvPr id="102" name="Google Shape;102;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just">
              <a:lnSpc>
                <a:spcPct val="95000"/>
              </a:lnSpc>
              <a:spcBef>
                <a:spcPts val="0"/>
              </a:spcBef>
              <a:spcAft>
                <a:spcPts val="0"/>
              </a:spcAft>
              <a:buSzPts val="935"/>
              <a:buNone/>
            </a:pPr>
            <a:r>
              <a:rPr lang="fr" sz="1770">
                <a:solidFill>
                  <a:schemeClr val="dk1"/>
                </a:solidFill>
              </a:rPr>
              <a:t>Sur GitHub, nous allons pouvoir contribuer aux projets publics d’autres personnes ou créer nos propres dépôts publics afin que d’autres personnes contribuent à nos propres projets. Commençons déjà par nous familiariser avec l’aspect contributeur de GitHub.</a:t>
            </a:r>
            <a:endParaRPr sz="1770">
              <a:solidFill>
                <a:schemeClr val="dk1"/>
              </a:solidFill>
            </a:endParaRPr>
          </a:p>
          <a:p>
            <a:pPr indent="0" lvl="0" marL="0" rtl="0" algn="just">
              <a:lnSpc>
                <a:spcPct val="95000"/>
              </a:lnSpc>
              <a:spcBef>
                <a:spcPts val="1800"/>
              </a:spcBef>
              <a:spcAft>
                <a:spcPts val="0"/>
              </a:spcAft>
              <a:buSzPts val="935"/>
              <a:buNone/>
            </a:pPr>
            <a:r>
              <a:rPr lang="fr" sz="1770">
                <a:solidFill>
                  <a:schemeClr val="dk1"/>
                </a:solidFill>
              </a:rPr>
              <a:t>GitHub est une gigantesque plateforme collaborative qui héberge des dépôts Git. Pour rechercher des dépôts auxquels contribuer ou pour rechercher des fonctionnalités intéressantes qu’on aimerait récupérer, on peut aller dans l’onglet “explore” ou chercher un dépôt en particulier grâce à la barre de recherche en haut du site.</a:t>
            </a:r>
            <a:endParaRPr sz="1770">
              <a:solidFill>
                <a:schemeClr val="dk1"/>
              </a:solidFill>
            </a:endParaRPr>
          </a:p>
          <a:p>
            <a:pPr indent="0" lvl="0" marL="0" rtl="0" algn="just">
              <a:lnSpc>
                <a:spcPct val="95000"/>
              </a:lnSpc>
              <a:spcBef>
                <a:spcPts val="1800"/>
              </a:spcBef>
              <a:spcAft>
                <a:spcPts val="0"/>
              </a:spcAft>
              <a:buSzPts val="935"/>
              <a:buNone/>
            </a:pPr>
            <a:r>
              <a:t/>
            </a:r>
            <a:endParaRPr sz="1770">
              <a:solidFill>
                <a:schemeClr val="dk1"/>
              </a:solidFill>
            </a:endParaRPr>
          </a:p>
          <a:p>
            <a:pPr indent="0" lvl="0" marL="0" rtl="0" algn="ctr">
              <a:lnSpc>
                <a:spcPct val="95000"/>
              </a:lnSpc>
              <a:spcBef>
                <a:spcPts val="1800"/>
              </a:spcBef>
              <a:spcAft>
                <a:spcPts val="1200"/>
              </a:spcAft>
              <a:buSzPts val="935"/>
              <a:buNone/>
            </a:pPr>
            <a:r>
              <a:rPr lang="fr" sz="1770" u="sng">
                <a:solidFill>
                  <a:schemeClr val="hlink"/>
                </a:solidFill>
                <a:hlinkClick r:id="rId3"/>
              </a:rPr>
              <a:t>www.github.com</a:t>
            </a:r>
            <a:endParaRPr sz="177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GitHub</a:t>
            </a:r>
            <a:endParaRPr/>
          </a:p>
        </p:txBody>
      </p:sp>
      <p:pic>
        <p:nvPicPr>
          <p:cNvPr id="108" name="Google Shape;108;p21"/>
          <p:cNvPicPr preferRelativeResize="0"/>
          <p:nvPr/>
        </p:nvPicPr>
        <p:blipFill>
          <a:blip r:embed="rId3">
            <a:alphaModFix/>
          </a:blip>
          <a:stretch>
            <a:fillRect/>
          </a:stretch>
        </p:blipFill>
        <p:spPr>
          <a:xfrm>
            <a:off x="152400" y="1170125"/>
            <a:ext cx="8839199" cy="365663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