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32"/>
  </p:notesMasterIdLst>
  <p:sldIdLst>
    <p:sldId id="256" r:id="rId3"/>
    <p:sldId id="257" r:id="rId4"/>
    <p:sldId id="258" r:id="rId5"/>
    <p:sldId id="283" r:id="rId6"/>
    <p:sldId id="284" r:id="rId7"/>
    <p:sldId id="259" r:id="rId8"/>
    <p:sldId id="260" r:id="rId9"/>
    <p:sldId id="261" r:id="rId10"/>
    <p:sldId id="262" r:id="rId11"/>
    <p:sldId id="263" r:id="rId12"/>
    <p:sldId id="264" r:id="rId13"/>
    <p:sldId id="265" r:id="rId14"/>
    <p:sldId id="266" r:id="rId15"/>
    <p:sldId id="267" r:id="rId16"/>
    <p:sldId id="285"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embeddedFontLst>
    <p:embeddedFont>
      <p:font typeface="Bookman Old Style" panose="02050604050505020204" pitchFamily="18"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Libre Franklin"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EMtney4Fqiu33fDd75Fq20bvu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68bf0d29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68bf0d29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68bf0d29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1268bf0d297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68bf0d29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268bf0d297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269a946a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269a946a0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69a946a0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269a946a0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268bf0d297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268bf0d29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68bf0d29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68bf0d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lower values total spent usually associated with kid home</a:t>
            </a:r>
            <a:endParaRPr/>
          </a:p>
          <a:p>
            <a:pPr marL="0" lvl="0" indent="0" algn="l" rtl="0">
              <a:spcBef>
                <a:spcPts val="0"/>
              </a:spcBef>
              <a:spcAft>
                <a:spcPts val="0"/>
              </a:spcAft>
              <a:buNone/>
            </a:pPr>
            <a:r>
              <a:rPr lang="en-US"/>
              <a:t>deals purchases </a:t>
            </a:r>
            <a:endParaRPr/>
          </a:p>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69a946a0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69a946a0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3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1"/>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31"/>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 name="Google Shape;18;p3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3"/>
        <p:cNvGrpSpPr/>
        <p:nvPr/>
      </p:nvGrpSpPr>
      <p:grpSpPr>
        <a:xfrm>
          <a:off x="0" y="0"/>
          <a:ext cx="0" cy="0"/>
          <a:chOff x="0" y="0"/>
          <a:chExt cx="0" cy="0"/>
        </a:xfrm>
      </p:grpSpPr>
      <p:sp>
        <p:nvSpPr>
          <p:cNvPr id="84" name="Google Shape;84;p39"/>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9"/>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9"/>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39"/>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8" name="Google Shape;88;p39"/>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9"/>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1"/>
        <p:cNvGrpSpPr/>
        <p:nvPr/>
      </p:nvGrpSpPr>
      <p:grpSpPr>
        <a:xfrm>
          <a:off x="0" y="0"/>
          <a:ext cx="0" cy="0"/>
          <a:chOff x="0" y="0"/>
          <a:chExt cx="0" cy="0"/>
        </a:xfrm>
      </p:grpSpPr>
      <p:sp>
        <p:nvSpPr>
          <p:cNvPr id="92" name="Google Shape;92;p40"/>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0"/>
          <p:cNvSpPr>
            <a:spLocks noGrp="1"/>
          </p:cNvSpPr>
          <p:nvPr>
            <p:ph type="pic" idx="2"/>
          </p:nvPr>
        </p:nvSpPr>
        <p:spPr>
          <a:xfrm>
            <a:off x="15" y="0"/>
            <a:ext cx="12191985" cy="4578350"/>
          </a:xfrm>
          <a:prstGeom prst="rect">
            <a:avLst/>
          </a:prstGeom>
          <a:solidFill>
            <a:srgbClr val="D8D8D8"/>
          </a:solidFill>
          <a:ln>
            <a:noFill/>
          </a:ln>
        </p:spPr>
      </p:sp>
      <p:sp>
        <p:nvSpPr>
          <p:cNvPr id="94" name="Google Shape;94;p40"/>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0"/>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6" name="Google Shape;96;p4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3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1"/>
        <p:cNvGrpSpPr/>
        <p:nvPr/>
      </p:nvGrpSpPr>
      <p:grpSpPr>
        <a:xfrm>
          <a:off x="0" y="0"/>
          <a:ext cx="0" cy="0"/>
          <a:chOff x="0" y="0"/>
          <a:chExt cx="0" cy="0"/>
        </a:xfrm>
      </p:grpSpPr>
      <p:sp>
        <p:nvSpPr>
          <p:cNvPr id="42" name="Google Shape;42;p3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6"/>
        <p:cNvGrpSpPr/>
        <p:nvPr/>
      </p:nvGrpSpPr>
      <p:grpSpPr>
        <a:xfrm>
          <a:off x="0" y="0"/>
          <a:ext cx="0" cy="0"/>
          <a:chOff x="0" y="0"/>
          <a:chExt cx="0" cy="0"/>
        </a:xfrm>
      </p:grpSpPr>
      <p:sp>
        <p:nvSpPr>
          <p:cNvPr id="47" name="Google Shape;47;p3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0"/>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50" name="Google Shape;50;p30"/>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51" name="Google Shape;51;p3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4"/>
        <p:cNvGrpSpPr/>
        <p:nvPr/>
      </p:nvGrpSpPr>
      <p:grpSpPr>
        <a:xfrm>
          <a:off x="0" y="0"/>
          <a:ext cx="0" cy="0"/>
          <a:chOff x="0" y="0"/>
          <a:chExt cx="0" cy="0"/>
        </a:xfrm>
      </p:grpSpPr>
      <p:sp>
        <p:nvSpPr>
          <p:cNvPr id="55" name="Google Shape;55;p3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5"/>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8" name="Google Shape;58;p35"/>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9" name="Google Shape;59;p3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6"/>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36"/>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3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7"/>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2" name="Google Shape;72;p37"/>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37"/>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4" name="Google Shape;74;p37"/>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3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2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2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2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29"/>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28"/>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31" name="Google Shape;31;p2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2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2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34" name="Google Shape;34;p28"/>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original_variables.xlsx"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
          <p:cNvSpPr/>
          <p:nvPr/>
        </p:nvSpPr>
        <p:spPr>
          <a:xfrm>
            <a:off x="0" y="1"/>
            <a:ext cx="12192001"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04" name="Google Shape;104;p1"/>
          <p:cNvSpPr txBox="1">
            <a:spLocks noGrp="1"/>
          </p:cNvSpPr>
          <p:nvPr>
            <p:ph type="ctrTitle"/>
          </p:nvPr>
        </p:nvSpPr>
        <p:spPr>
          <a:xfrm>
            <a:off x="155275" y="569355"/>
            <a:ext cx="7134046" cy="375575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sz="8000"/>
              <a:t>Customer Classification</a:t>
            </a:r>
            <a:endParaRPr/>
          </a:p>
        </p:txBody>
      </p:sp>
      <p:sp>
        <p:nvSpPr>
          <p:cNvPr id="105" name="Google Shape;105;p1"/>
          <p:cNvSpPr txBox="1">
            <a:spLocks noGrp="1"/>
          </p:cNvSpPr>
          <p:nvPr>
            <p:ph type="subTitle" idx="1"/>
          </p:nvPr>
        </p:nvSpPr>
        <p:spPr>
          <a:xfrm>
            <a:off x="632899" y="4672738"/>
            <a:ext cx="6269347" cy="1728057"/>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1400"/>
              </a:spcBef>
              <a:spcAft>
                <a:spcPts val="0"/>
              </a:spcAft>
              <a:buSzPct val="100000"/>
              <a:buNone/>
            </a:pPr>
            <a:r>
              <a:rPr lang="en-US" sz="2400"/>
              <a:t>KATHRYN </a:t>
            </a:r>
            <a:r>
              <a:rPr lang="en-US" sz="2400" dirty="0"/>
              <a:t>WALSH</a:t>
            </a:r>
            <a:endParaRPr dirty="0"/>
          </a:p>
        </p:txBody>
      </p:sp>
      <p:cxnSp>
        <p:nvCxnSpPr>
          <p:cNvPr id="106" name="Google Shape;106;p1"/>
          <p:cNvCxnSpPr/>
          <p:nvPr/>
        </p:nvCxnSpPr>
        <p:spPr>
          <a:xfrm>
            <a:off x="744179" y="4498925"/>
            <a:ext cx="5636107" cy="0"/>
          </a:xfrm>
          <a:prstGeom prst="straightConnector1">
            <a:avLst/>
          </a:prstGeom>
          <a:noFill/>
          <a:ln w="12700" cap="flat" cmpd="sng">
            <a:solidFill>
              <a:srgbClr val="3F3F3F"/>
            </a:solidFill>
            <a:prstDash val="solid"/>
            <a:round/>
            <a:headEnd type="none" w="sm" len="sm"/>
            <a:tailEnd type="none" w="sm" len="sm"/>
          </a:ln>
        </p:spPr>
      </p:cxnSp>
      <p:pic>
        <p:nvPicPr>
          <p:cNvPr id="107" name="Google Shape;107;p1"/>
          <p:cNvPicPr preferRelativeResize="0"/>
          <p:nvPr/>
        </p:nvPicPr>
        <p:blipFill rotWithShape="1">
          <a:blip r:embed="rId3">
            <a:alphaModFix/>
          </a:blip>
          <a:srcRect/>
          <a:stretch/>
        </p:blipFill>
        <p:spPr>
          <a:xfrm>
            <a:off x="7556686" y="1"/>
            <a:ext cx="4635315" cy="685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Bookman Old Style"/>
              <a:buNone/>
            </a:pPr>
            <a:r>
              <a:rPr lang="en-US" sz="4800"/>
              <a:t>One Hot Encoding </a:t>
            </a:r>
            <a:endParaRPr/>
          </a:p>
        </p:txBody>
      </p:sp>
      <p:sp>
        <p:nvSpPr>
          <p:cNvPr id="153" name="Google Shape;153;p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77800" algn="l" rtl="0">
              <a:lnSpc>
                <a:spcPct val="110000"/>
              </a:lnSpc>
              <a:spcBef>
                <a:spcPts val="0"/>
              </a:spcBef>
              <a:spcAft>
                <a:spcPts val="0"/>
              </a:spcAft>
              <a:buSzPts val="2800"/>
              <a:buFont typeface="Arial"/>
              <a:buChar char="•"/>
            </a:pPr>
            <a:r>
              <a:rPr lang="en-US" sz="2800"/>
              <a:t>Education, Marital Status, Kidhome were encoded to dummy variables using the get_dummies function of pandas.</a:t>
            </a:r>
            <a:endParaRPr/>
          </a:p>
          <a:p>
            <a:pPr marL="91440" lvl="0" indent="0" algn="l" rtl="0">
              <a:lnSpc>
                <a:spcPct val="110000"/>
              </a:lnSpc>
              <a:spcBef>
                <a:spcPts val="1400"/>
              </a:spcBef>
              <a:spcAft>
                <a:spcPts val="0"/>
              </a:spcAft>
              <a:buSzPts val="2800"/>
              <a:buFont typeface="Arial"/>
              <a:buNone/>
            </a:pPr>
            <a:endParaRPr sz="2800"/>
          </a:p>
          <a:p>
            <a:pPr marL="0" lvl="0" indent="0" algn="l" rtl="0">
              <a:lnSpc>
                <a:spcPct val="110000"/>
              </a:lnSpc>
              <a:spcBef>
                <a:spcPts val="1400"/>
              </a:spcBef>
              <a:spcAft>
                <a:spcPts val="0"/>
              </a:spcAft>
              <a:buSzPts val="19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Normalization Technique</a:t>
            </a:r>
            <a:endParaRPr/>
          </a:p>
        </p:txBody>
      </p:sp>
      <p:sp>
        <p:nvSpPr>
          <p:cNvPr id="159" name="Google Shape;159;p1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228600" algn="l" rtl="0">
              <a:lnSpc>
                <a:spcPct val="110000"/>
              </a:lnSpc>
              <a:spcBef>
                <a:spcPts val="0"/>
              </a:spcBef>
              <a:spcAft>
                <a:spcPts val="0"/>
              </a:spcAft>
              <a:buSzPts val="3600"/>
              <a:buFont typeface="Arial"/>
              <a:buChar char="•"/>
            </a:pPr>
            <a:r>
              <a:rPr lang="en-US" sz="3600"/>
              <a:t>It was not necessary to normalize for XGBoost.</a:t>
            </a:r>
            <a:endParaRPr sz="3600"/>
          </a:p>
          <a:p>
            <a:pPr marL="91440" lvl="0" indent="-228600" algn="l" rtl="0">
              <a:lnSpc>
                <a:spcPct val="110000"/>
              </a:lnSpc>
              <a:spcBef>
                <a:spcPts val="0"/>
              </a:spcBef>
              <a:spcAft>
                <a:spcPts val="0"/>
              </a:spcAft>
              <a:buSzPts val="3600"/>
              <a:buFont typeface="Arial"/>
              <a:buChar char="•"/>
            </a:pPr>
            <a:r>
              <a:rPr lang="en-US" sz="3600"/>
              <a:t>We used the MinMax scaler from Sklearn to normalize the data for Neural networks and linear models.</a:t>
            </a:r>
            <a:endParaRPr/>
          </a:p>
          <a:p>
            <a:pPr marL="91440" lvl="0" indent="0" algn="l" rtl="0">
              <a:lnSpc>
                <a:spcPct val="110000"/>
              </a:lnSpc>
              <a:spcBef>
                <a:spcPts val="1400"/>
              </a:spcBef>
              <a:spcAft>
                <a:spcPts val="0"/>
              </a:spcAft>
              <a:buSzPts val="1900"/>
              <a:buFont typeface="Arial"/>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Observation Exclusions</a:t>
            </a:r>
            <a:endParaRPr/>
          </a:p>
        </p:txBody>
      </p:sp>
      <p:sp>
        <p:nvSpPr>
          <p:cNvPr id="165" name="Google Shape;165;p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fontScale="92500" lnSpcReduction="10000"/>
          </a:bodyPr>
          <a:lstStyle/>
          <a:p>
            <a:pPr marL="91440" lvl="0" indent="-134937" algn="l" rtl="0">
              <a:lnSpc>
                <a:spcPct val="110000"/>
              </a:lnSpc>
              <a:spcBef>
                <a:spcPts val="0"/>
              </a:spcBef>
              <a:spcAft>
                <a:spcPts val="0"/>
              </a:spcAft>
              <a:buSzPct val="100000"/>
              <a:buFont typeface="Arial"/>
              <a:buChar char="•"/>
            </a:pPr>
            <a:r>
              <a:rPr lang="en-US" sz="2500"/>
              <a:t>For XGBoost:</a:t>
            </a:r>
            <a:endParaRPr sz="2500"/>
          </a:p>
          <a:p>
            <a:pPr marL="384048" lvl="1" indent="-203517" algn="l" rtl="0">
              <a:lnSpc>
                <a:spcPct val="110000"/>
              </a:lnSpc>
              <a:spcBef>
                <a:spcPts val="0"/>
              </a:spcBef>
              <a:spcAft>
                <a:spcPts val="0"/>
              </a:spcAft>
              <a:buSzPct val="100000"/>
              <a:buFont typeface="Arial"/>
              <a:buChar char="◦"/>
            </a:pPr>
            <a:r>
              <a:rPr lang="en-US" sz="2500"/>
              <a:t> We did not exclude observations with missing income since XGBoost will treat this internally. We tested both methods and the accuracy is not affected.</a:t>
            </a:r>
            <a:endParaRPr sz="2500"/>
          </a:p>
          <a:p>
            <a:pPr marL="91440" lvl="0" indent="0" algn="l" rtl="0">
              <a:lnSpc>
                <a:spcPct val="110000"/>
              </a:lnSpc>
              <a:spcBef>
                <a:spcPts val="0"/>
              </a:spcBef>
              <a:spcAft>
                <a:spcPts val="0"/>
              </a:spcAft>
              <a:buNone/>
            </a:pPr>
            <a:endParaRPr sz="2500"/>
          </a:p>
          <a:p>
            <a:pPr marL="91440" lvl="0" indent="-134937" algn="l" rtl="0">
              <a:lnSpc>
                <a:spcPct val="110000"/>
              </a:lnSpc>
              <a:spcBef>
                <a:spcPts val="0"/>
              </a:spcBef>
              <a:spcAft>
                <a:spcPts val="0"/>
              </a:spcAft>
              <a:buSzPct val="100000"/>
              <a:buChar char="•"/>
            </a:pPr>
            <a:r>
              <a:rPr lang="en-US" sz="2500"/>
              <a:t>For Neural Net:</a:t>
            </a:r>
            <a:endParaRPr sz="2500"/>
          </a:p>
          <a:p>
            <a:pPr marL="384048" lvl="1" indent="-203517" algn="l" rtl="0">
              <a:lnSpc>
                <a:spcPct val="110000"/>
              </a:lnSpc>
              <a:spcBef>
                <a:spcPts val="1400"/>
              </a:spcBef>
              <a:spcAft>
                <a:spcPts val="0"/>
              </a:spcAft>
              <a:buSzPct val="100000"/>
              <a:buFont typeface="Arial"/>
              <a:buChar char="◦"/>
            </a:pPr>
            <a:r>
              <a:rPr lang="en-US" sz="2500"/>
              <a:t>We dropped the date the customer enrolled as there is a recency indicator that gives the days since the customer enrolled. </a:t>
            </a:r>
            <a:endParaRPr sz="2500"/>
          </a:p>
          <a:p>
            <a:pPr marL="384048" lvl="1" indent="-203517" algn="l" rtl="0">
              <a:lnSpc>
                <a:spcPct val="110000"/>
              </a:lnSpc>
              <a:spcBef>
                <a:spcPts val="1400"/>
              </a:spcBef>
              <a:spcAft>
                <a:spcPts val="0"/>
              </a:spcAft>
              <a:buSzPct val="100000"/>
              <a:buChar char="◦"/>
            </a:pPr>
            <a:r>
              <a:rPr lang="en-US" sz="2500"/>
              <a:t>We dropped missing values of income. </a:t>
            </a:r>
            <a:endParaRPr sz="2500"/>
          </a:p>
          <a:p>
            <a:pPr marL="91440" lvl="0" indent="0" algn="l" rtl="0">
              <a:lnSpc>
                <a:spcPct val="110000"/>
              </a:lnSpc>
              <a:spcBef>
                <a:spcPts val="1400"/>
              </a:spcBef>
              <a:spcAft>
                <a:spcPts val="0"/>
              </a:spcAft>
              <a:buSzPct val="100000"/>
              <a:buFont typeface="Arial"/>
              <a:buNone/>
            </a:pPr>
            <a:endParaRPr/>
          </a:p>
          <a:p>
            <a:pPr marL="91440" lvl="0" indent="0" algn="l" rtl="0">
              <a:lnSpc>
                <a:spcPct val="110000"/>
              </a:lnSpc>
              <a:spcBef>
                <a:spcPts val="1400"/>
              </a:spcBef>
              <a:spcAft>
                <a:spcPts val="0"/>
              </a:spcAft>
              <a:buSzPct val="1000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Outlier Treatment</a:t>
            </a:r>
            <a:endParaRPr/>
          </a:p>
        </p:txBody>
      </p:sp>
      <p:sp>
        <p:nvSpPr>
          <p:cNvPr id="171" name="Google Shape;171;p11"/>
          <p:cNvSpPr txBox="1">
            <a:spLocks noGrp="1"/>
          </p:cNvSpPr>
          <p:nvPr>
            <p:ph type="body" idx="1"/>
          </p:nvPr>
        </p:nvSpPr>
        <p:spPr>
          <a:xfrm>
            <a:off x="1097278" y="2108200"/>
            <a:ext cx="10893000" cy="3760800"/>
          </a:xfrm>
          <a:prstGeom prst="rect">
            <a:avLst/>
          </a:prstGeom>
          <a:noFill/>
          <a:ln>
            <a:noFill/>
          </a:ln>
        </p:spPr>
        <p:txBody>
          <a:bodyPr spcFirstLastPara="1" wrap="square" lIns="0" tIns="45700" rIns="0" bIns="45700" anchor="t" anchorCtr="0">
            <a:normAutofit lnSpcReduction="10000"/>
          </a:bodyPr>
          <a:lstStyle/>
          <a:p>
            <a:pPr marL="457200" lvl="0" indent="-412750" algn="l" rtl="0">
              <a:lnSpc>
                <a:spcPct val="110000"/>
              </a:lnSpc>
              <a:spcBef>
                <a:spcPts val="0"/>
              </a:spcBef>
              <a:spcAft>
                <a:spcPts val="0"/>
              </a:spcAft>
              <a:buSzPts val="2900"/>
              <a:buChar char="●"/>
            </a:pPr>
            <a:r>
              <a:rPr lang="en-US" sz="3000"/>
              <a:t>Outliers were not removed for our XGBoost Model</a:t>
            </a:r>
            <a:endParaRPr sz="3000"/>
          </a:p>
          <a:p>
            <a:pPr marL="457200" lvl="0" indent="-412750" algn="l" rtl="0">
              <a:lnSpc>
                <a:spcPct val="110000"/>
              </a:lnSpc>
              <a:spcBef>
                <a:spcPts val="0"/>
              </a:spcBef>
              <a:spcAft>
                <a:spcPts val="0"/>
              </a:spcAft>
              <a:buSzPts val="2900"/>
              <a:buChar char="●"/>
            </a:pPr>
            <a:r>
              <a:rPr lang="en-US" sz="3000"/>
              <a:t>We used the capping method for our Neural Network model. </a:t>
            </a:r>
            <a:endParaRPr sz="3000"/>
          </a:p>
          <a:p>
            <a:pPr marL="914400" lvl="1" indent="-412750" algn="l" rtl="0">
              <a:lnSpc>
                <a:spcPct val="110000"/>
              </a:lnSpc>
              <a:spcBef>
                <a:spcPts val="0"/>
              </a:spcBef>
              <a:spcAft>
                <a:spcPts val="0"/>
              </a:spcAft>
              <a:buSzPts val="2900"/>
              <a:buChar char="○"/>
            </a:pPr>
            <a:r>
              <a:rPr lang="en-US" sz="2800"/>
              <a:t>Values below the bottom 1% and above the top 99% were capped at those values to minimize the impact of extreme observations.</a:t>
            </a:r>
            <a:endParaRPr sz="2800"/>
          </a:p>
          <a:p>
            <a:pPr marL="914400" lvl="1" indent="-406400" algn="l" rtl="0">
              <a:lnSpc>
                <a:spcPct val="110000"/>
              </a:lnSpc>
              <a:spcBef>
                <a:spcPts val="0"/>
              </a:spcBef>
              <a:spcAft>
                <a:spcPts val="0"/>
              </a:spcAft>
              <a:buSzPts val="2800"/>
              <a:buChar char="○"/>
            </a:pPr>
            <a:r>
              <a:rPr lang="en-US" sz="2800"/>
              <a:t>Capping decreased AUC on our logistic regression, so we did non cap for this model.</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Missing Value Imputation</a:t>
            </a:r>
            <a:endParaRPr/>
          </a:p>
        </p:txBody>
      </p:sp>
      <p:sp>
        <p:nvSpPr>
          <p:cNvPr id="177" name="Google Shape;177;p12"/>
          <p:cNvSpPr txBox="1">
            <a:spLocks noGrp="1"/>
          </p:cNvSpPr>
          <p:nvPr>
            <p:ph type="body" idx="1"/>
          </p:nvPr>
        </p:nvSpPr>
        <p:spPr>
          <a:xfrm>
            <a:off x="1097275" y="1868725"/>
            <a:ext cx="10058400" cy="4354200"/>
          </a:xfrm>
          <a:prstGeom prst="rect">
            <a:avLst/>
          </a:prstGeom>
          <a:noFill/>
          <a:ln>
            <a:noFill/>
          </a:ln>
        </p:spPr>
        <p:txBody>
          <a:bodyPr spcFirstLastPara="1" wrap="square" lIns="0" tIns="45700" rIns="0" bIns="45700" anchor="t" anchorCtr="0">
            <a:normAutofit/>
          </a:bodyPr>
          <a:lstStyle/>
          <a:p>
            <a:pPr marL="91440" lvl="0" indent="-203200" algn="l" rtl="0">
              <a:lnSpc>
                <a:spcPct val="110000"/>
              </a:lnSpc>
              <a:spcBef>
                <a:spcPts val="0"/>
              </a:spcBef>
              <a:spcAft>
                <a:spcPts val="0"/>
              </a:spcAft>
              <a:buSzPts val="3200"/>
              <a:buFont typeface="Arial"/>
              <a:buChar char="•"/>
            </a:pPr>
            <a:r>
              <a:rPr lang="en-US" sz="3200" dirty="0"/>
              <a:t>For the neural network and logistic regression models, we dropped the observations with missing income.</a:t>
            </a:r>
            <a:endParaRPr dirty="0"/>
          </a:p>
          <a:p>
            <a:pPr marL="384048" lvl="1" indent="-203200" algn="l" rtl="0">
              <a:lnSpc>
                <a:spcPct val="100000"/>
              </a:lnSpc>
              <a:spcBef>
                <a:spcPts val="400"/>
              </a:spcBef>
              <a:spcAft>
                <a:spcPts val="0"/>
              </a:spcAft>
              <a:buClr>
                <a:srgbClr val="3F3F3F"/>
              </a:buClr>
              <a:buSzPts val="3200"/>
              <a:buChar char="◦"/>
            </a:pPr>
            <a:r>
              <a:rPr lang="en-US" sz="3200" dirty="0"/>
              <a:t>Since there could be something about a certain income level (high or low) that is correlated with a customer not reporting income, we chose not to impute a value such as an average or minimum to avoid bias.</a:t>
            </a:r>
            <a:endParaRPr dirty="0"/>
          </a:p>
          <a:p>
            <a:pPr marL="91440" lvl="0" indent="0" algn="l" rtl="0">
              <a:lnSpc>
                <a:spcPct val="110000"/>
              </a:lnSpc>
              <a:spcBef>
                <a:spcPts val="1600"/>
              </a:spcBef>
              <a:spcAft>
                <a:spcPts val="0"/>
              </a:spcAft>
              <a:buSzPts val="19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1D15F-2CA1-263B-1967-D8ED19305E67}"/>
              </a:ext>
            </a:extLst>
          </p:cNvPr>
          <p:cNvPicPr>
            <a:picLocks noChangeAspect="1"/>
          </p:cNvPicPr>
          <p:nvPr/>
        </p:nvPicPr>
        <p:blipFill>
          <a:blip r:embed="rId2"/>
          <a:stretch>
            <a:fillRect/>
          </a:stretch>
        </p:blipFill>
        <p:spPr>
          <a:xfrm>
            <a:off x="4374979" y="0"/>
            <a:ext cx="6892789" cy="6325310"/>
          </a:xfrm>
          <a:prstGeom prst="rect">
            <a:avLst/>
          </a:prstGeom>
        </p:spPr>
      </p:pic>
      <p:sp>
        <p:nvSpPr>
          <p:cNvPr id="4" name="Google Shape;182;p14">
            <a:extLst>
              <a:ext uri="{FF2B5EF4-FFF2-40B4-BE49-F238E27FC236}">
                <a16:creationId xmlns:a16="http://schemas.microsoft.com/office/drawing/2014/main" id="{71473874-D88B-543B-EFAA-C3D13A62EA44}"/>
              </a:ext>
            </a:extLst>
          </p:cNvPr>
          <p:cNvSpPr txBox="1">
            <a:spLocks/>
          </p:cNvSpPr>
          <p:nvPr/>
        </p:nvSpPr>
        <p:spPr>
          <a:xfrm>
            <a:off x="383457" y="-844107"/>
            <a:ext cx="3785419" cy="2328778"/>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rgbClr val="3F3F3F"/>
              </a:buClr>
              <a:buSzPts val="4700"/>
              <a:buFont typeface="Bookman Old Style"/>
              <a:buNone/>
            </a:pPr>
            <a:r>
              <a:rPr lang="en-US" sz="3600" dirty="0">
                <a:solidFill>
                  <a:schemeClr val="bg2"/>
                </a:solidFill>
                <a:latin typeface="Bookman Old Style" panose="02050604050505020204" pitchFamily="18" charset="0"/>
              </a:rPr>
              <a:t>Summary Stats for Final Data</a:t>
            </a:r>
          </a:p>
        </p:txBody>
      </p:sp>
    </p:spTree>
    <p:extLst>
      <p:ext uri="{BB962C8B-B14F-4D97-AF65-F5344CB8AC3E}">
        <p14:creationId xmlns:p14="http://schemas.microsoft.com/office/powerpoint/2010/main" val="41431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Decision Tree </a:t>
            </a:r>
            <a:endParaRPr/>
          </a:p>
        </p:txBody>
      </p:sp>
      <p:sp>
        <p:nvSpPr>
          <p:cNvPr id="190" name="Google Shape;190;p17"/>
          <p:cNvSpPr txBox="1"/>
          <p:nvPr/>
        </p:nvSpPr>
        <p:spPr>
          <a:xfrm>
            <a:off x="205085" y="5608203"/>
            <a:ext cx="5113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**utilizing plot_tree() function of XGBoost</a:t>
            </a:r>
            <a:endParaRPr sz="1800">
              <a:solidFill>
                <a:schemeClr val="dk1"/>
              </a:solidFill>
              <a:latin typeface="Libre Franklin"/>
              <a:ea typeface="Libre Franklin"/>
              <a:cs typeface="Libre Franklin"/>
              <a:sym typeface="Libre Franklin"/>
            </a:endParaRPr>
          </a:p>
        </p:txBody>
      </p:sp>
      <p:pic>
        <p:nvPicPr>
          <p:cNvPr id="191" name="Google Shape;191;p17"/>
          <p:cNvPicPr preferRelativeResize="0"/>
          <p:nvPr/>
        </p:nvPicPr>
        <p:blipFill>
          <a:blip r:embed="rId3">
            <a:alphaModFix/>
          </a:blip>
          <a:stretch>
            <a:fillRect/>
          </a:stretch>
        </p:blipFill>
        <p:spPr>
          <a:xfrm>
            <a:off x="152400" y="1889760"/>
            <a:ext cx="11741568" cy="35660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68bf0d297_0_13"/>
          <p:cNvSpPr txBox="1">
            <a:spLocks noGrp="1"/>
          </p:cNvSpPr>
          <p:nvPr>
            <p:ph type="title"/>
          </p:nvPr>
        </p:nvSpPr>
        <p:spPr>
          <a:xfrm>
            <a:off x="1198130" y="3"/>
            <a:ext cx="10058400" cy="1450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Logistic Regression Model</a:t>
            </a:r>
            <a:endParaRPr/>
          </a:p>
        </p:txBody>
      </p:sp>
      <p:sp>
        <p:nvSpPr>
          <p:cNvPr id="197" name="Google Shape;197;g1268bf0d297_0_13"/>
          <p:cNvSpPr txBox="1"/>
          <p:nvPr/>
        </p:nvSpPr>
        <p:spPr>
          <a:xfrm>
            <a:off x="10" y="6104853"/>
            <a:ext cx="511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**utilizing statsmodels package</a:t>
            </a:r>
            <a:endParaRPr sz="1800">
              <a:solidFill>
                <a:schemeClr val="dk1"/>
              </a:solidFill>
              <a:latin typeface="Libre Franklin"/>
              <a:ea typeface="Libre Franklin"/>
              <a:cs typeface="Libre Franklin"/>
              <a:sym typeface="Libre Franklin"/>
            </a:endParaRPr>
          </a:p>
        </p:txBody>
      </p:sp>
      <p:pic>
        <p:nvPicPr>
          <p:cNvPr id="198" name="Google Shape;198;g1268bf0d297_0_13"/>
          <p:cNvPicPr preferRelativeResize="0"/>
          <p:nvPr/>
        </p:nvPicPr>
        <p:blipFill>
          <a:blip r:embed="rId3">
            <a:alphaModFix/>
          </a:blip>
          <a:stretch>
            <a:fillRect/>
          </a:stretch>
        </p:blipFill>
        <p:spPr>
          <a:xfrm>
            <a:off x="1953675" y="2157900"/>
            <a:ext cx="9302843" cy="3795675"/>
          </a:xfrm>
          <a:prstGeom prst="rect">
            <a:avLst/>
          </a:prstGeom>
          <a:noFill/>
          <a:ln>
            <a:noFill/>
          </a:ln>
        </p:spPr>
      </p:pic>
      <p:sp>
        <p:nvSpPr>
          <p:cNvPr id="199" name="Google Shape;199;g1268bf0d297_0_13"/>
          <p:cNvSpPr txBox="1"/>
          <p:nvPr/>
        </p:nvSpPr>
        <p:spPr>
          <a:xfrm>
            <a:off x="655550" y="1891000"/>
            <a:ext cx="30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Libre Franklin"/>
                <a:ea typeface="Libre Franklin"/>
                <a:cs typeface="Libre Franklin"/>
                <a:sym typeface="Libre Franklin"/>
              </a:rPr>
              <a:t>AUC= .927</a:t>
            </a:r>
            <a:endParaRPr>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p:nvPr/>
        </p:nvSpPr>
        <p:spPr>
          <a:xfrm>
            <a:off x="97400" y="1173150"/>
            <a:ext cx="5762100" cy="4710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pandas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read_csv</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xgboost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XGBClassifier</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sklearn.model_selection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GridSearchCV</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sklearn.model_selection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StratifiedKFold</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sklearn.preprocessing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LabelEncoder</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matplotlib</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matplotlib.use(</a:t>
            </a:r>
            <a:r>
              <a:rPr lang="en-US" sz="1300" b="0">
                <a:solidFill>
                  <a:srgbClr val="A31515"/>
                </a:solidFill>
                <a:latin typeface="Courier New"/>
                <a:ea typeface="Courier New"/>
                <a:cs typeface="Courier New"/>
                <a:sym typeface="Courier New"/>
              </a:rPr>
              <a:t>'Agg'</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from</a:t>
            </a:r>
            <a:r>
              <a:rPr lang="en-US" sz="1300" b="0">
                <a:solidFill>
                  <a:srgbClr val="000000"/>
                </a:solidFill>
                <a:latin typeface="Courier New"/>
                <a:ea typeface="Courier New"/>
                <a:cs typeface="Courier New"/>
                <a:sym typeface="Courier New"/>
              </a:rPr>
              <a:t> matplotlib </a:t>
            </a: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pyplot</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AF00DB"/>
                </a:solidFill>
                <a:latin typeface="Courier New"/>
                <a:ea typeface="Courier New"/>
                <a:cs typeface="Courier New"/>
                <a:sym typeface="Courier New"/>
              </a:rPr>
              <a:t>import</a:t>
            </a:r>
            <a:r>
              <a:rPr lang="en-US" sz="1300" b="0">
                <a:solidFill>
                  <a:srgbClr val="000000"/>
                </a:solidFill>
                <a:latin typeface="Courier New"/>
                <a:ea typeface="Courier New"/>
                <a:cs typeface="Courier New"/>
                <a:sym typeface="Courier New"/>
              </a:rPr>
              <a:t> numpy</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008000"/>
                </a:solidFill>
                <a:latin typeface="Courier New"/>
                <a:ea typeface="Courier New"/>
                <a:cs typeface="Courier New"/>
                <a:sym typeface="Courier New"/>
              </a:rPr>
              <a:t># grid search</a:t>
            </a:r>
            <a:endParaRPr sz="1300" b="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model = XGBClassifier()</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n_estimators = [</a:t>
            </a:r>
            <a:r>
              <a:rPr lang="en-US" sz="1300" b="0">
                <a:solidFill>
                  <a:srgbClr val="09885A"/>
                </a:solidFill>
                <a:latin typeface="Courier New"/>
                <a:ea typeface="Courier New"/>
                <a:cs typeface="Courier New"/>
                <a:sym typeface="Courier New"/>
              </a:rPr>
              <a:t>50</a:t>
            </a:r>
            <a:r>
              <a:rPr lang="en-US" sz="1300" b="0">
                <a:solidFill>
                  <a:srgbClr val="000000"/>
                </a:solidFill>
                <a:latin typeface="Courier New"/>
                <a:ea typeface="Courier New"/>
                <a:cs typeface="Courier New"/>
                <a:sym typeface="Courier New"/>
              </a:rPr>
              <a:t>, </a:t>
            </a:r>
            <a:r>
              <a:rPr lang="en-US" sz="1300" b="0">
                <a:solidFill>
                  <a:srgbClr val="09885A"/>
                </a:solidFill>
                <a:latin typeface="Courier New"/>
                <a:ea typeface="Courier New"/>
                <a:cs typeface="Courier New"/>
                <a:sym typeface="Courier New"/>
              </a:rPr>
              <a:t>100</a:t>
            </a:r>
            <a:r>
              <a:rPr lang="en-US" sz="1300" b="0">
                <a:solidFill>
                  <a:srgbClr val="000000"/>
                </a:solidFill>
                <a:latin typeface="Courier New"/>
                <a:ea typeface="Courier New"/>
                <a:cs typeface="Courier New"/>
                <a:sym typeface="Courier New"/>
              </a:rPr>
              <a:t>, </a:t>
            </a:r>
            <a:r>
              <a:rPr lang="en-US" sz="1300" b="0">
                <a:solidFill>
                  <a:srgbClr val="09885A"/>
                </a:solidFill>
                <a:latin typeface="Courier New"/>
                <a:ea typeface="Courier New"/>
                <a:cs typeface="Courier New"/>
                <a:sym typeface="Courier New"/>
              </a:rPr>
              <a:t>150</a:t>
            </a:r>
            <a:r>
              <a:rPr lang="en-US" sz="1300" b="0">
                <a:solidFill>
                  <a:srgbClr val="000000"/>
                </a:solidFill>
                <a:latin typeface="Courier New"/>
                <a:ea typeface="Courier New"/>
                <a:cs typeface="Courier New"/>
                <a:sym typeface="Courier New"/>
              </a:rPr>
              <a:t>, </a:t>
            </a:r>
            <a:r>
              <a:rPr lang="en-US" sz="1300" b="0">
                <a:solidFill>
                  <a:srgbClr val="09885A"/>
                </a:solidFill>
                <a:latin typeface="Courier New"/>
                <a:ea typeface="Courier New"/>
                <a:cs typeface="Courier New"/>
                <a:sym typeface="Courier New"/>
              </a:rPr>
              <a:t>200</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max_depth = [</a:t>
            </a:r>
            <a:r>
              <a:rPr lang="en-US" sz="1300" b="0">
                <a:solidFill>
                  <a:srgbClr val="09885A"/>
                </a:solidFill>
                <a:latin typeface="Courier New"/>
                <a:ea typeface="Courier New"/>
                <a:cs typeface="Courier New"/>
                <a:sym typeface="Courier New"/>
              </a:rPr>
              <a:t>4</a:t>
            </a:r>
            <a:r>
              <a:rPr lang="en-US" sz="1300" b="0">
                <a:solidFill>
                  <a:srgbClr val="000000"/>
                </a:solidFill>
                <a:latin typeface="Courier New"/>
                <a:ea typeface="Courier New"/>
                <a:cs typeface="Courier New"/>
                <a:sym typeface="Courier New"/>
              </a:rPr>
              <a:t>, </a:t>
            </a:r>
            <a:r>
              <a:rPr lang="en-US" sz="1300" b="0">
                <a:solidFill>
                  <a:srgbClr val="09885A"/>
                </a:solidFill>
                <a:latin typeface="Courier New"/>
                <a:ea typeface="Courier New"/>
                <a:cs typeface="Courier New"/>
                <a:sym typeface="Courier New"/>
              </a:rPr>
              <a:t>8</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learning_rate=[</a:t>
            </a:r>
            <a:r>
              <a:rPr lang="en-US" sz="1300" b="0">
                <a:solidFill>
                  <a:srgbClr val="09885A"/>
                </a:solidFill>
                <a:latin typeface="Courier New"/>
                <a:ea typeface="Courier New"/>
                <a:cs typeface="Courier New"/>
                <a:sym typeface="Courier New"/>
              </a:rPr>
              <a:t>.01</a:t>
            </a:r>
            <a:r>
              <a:rPr lang="en-US" sz="1300" b="0">
                <a:solidFill>
                  <a:srgbClr val="000000"/>
                </a:solidFill>
                <a:latin typeface="Courier New"/>
                <a:ea typeface="Courier New"/>
                <a:cs typeface="Courier New"/>
                <a:sym typeface="Courier New"/>
              </a:rPr>
              <a:t>,</a:t>
            </a:r>
            <a:r>
              <a:rPr lang="en-US" sz="1300" b="0">
                <a:solidFill>
                  <a:srgbClr val="09885A"/>
                </a:solidFill>
                <a:latin typeface="Courier New"/>
                <a:ea typeface="Courier New"/>
                <a:cs typeface="Courier New"/>
                <a:sym typeface="Courier New"/>
              </a:rPr>
              <a:t>.1</a:t>
            </a:r>
            <a:r>
              <a:rPr lang="en-US" sz="1300" b="0">
                <a:solidFill>
                  <a:srgbClr val="000000"/>
                </a:solidFill>
                <a:latin typeface="Courier New"/>
                <a:ea typeface="Courier New"/>
                <a:cs typeface="Courier New"/>
                <a:sym typeface="Courier New"/>
              </a:rPr>
              <a:t>,</a:t>
            </a:r>
            <a:r>
              <a:rPr lang="en-US" sz="1300" b="0">
                <a:solidFill>
                  <a:srgbClr val="09885A"/>
                </a:solidFill>
                <a:latin typeface="Courier New"/>
                <a:ea typeface="Courier New"/>
                <a:cs typeface="Courier New"/>
                <a:sym typeface="Courier New"/>
              </a:rPr>
              <a:t>.25</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795E26"/>
                </a:solidFill>
                <a:latin typeface="Courier New"/>
                <a:ea typeface="Courier New"/>
                <a:cs typeface="Courier New"/>
                <a:sym typeface="Courier New"/>
              </a:rPr>
              <a:t>print</a:t>
            </a:r>
            <a:r>
              <a:rPr lang="en-US" sz="1300" b="0">
                <a:solidFill>
                  <a:srgbClr val="000000"/>
                </a:solidFill>
                <a:latin typeface="Courier New"/>
                <a:ea typeface="Courier New"/>
                <a:cs typeface="Courier New"/>
                <a:sym typeface="Courier New"/>
              </a:rPr>
              <a:t>(max_depth)</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param_grid = </a:t>
            </a:r>
            <a:r>
              <a:rPr lang="en-US" sz="1300" b="0">
                <a:solidFill>
                  <a:srgbClr val="267F99"/>
                </a:solidFill>
                <a:latin typeface="Courier New"/>
                <a:ea typeface="Courier New"/>
                <a:cs typeface="Courier New"/>
                <a:sym typeface="Courier New"/>
              </a:rPr>
              <a:t>dict</a:t>
            </a:r>
            <a:r>
              <a:rPr lang="en-US" sz="1300" b="0">
                <a:solidFill>
                  <a:srgbClr val="000000"/>
                </a:solidFill>
                <a:latin typeface="Courier New"/>
                <a:ea typeface="Courier New"/>
                <a:cs typeface="Courier New"/>
                <a:sym typeface="Courier New"/>
              </a:rPr>
              <a:t>(max_depth=max_depth, n_estimators=n_estimators, learning_rate=learning_rate)</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kfold = StratifiedKFold(n_splits=</a:t>
            </a:r>
            <a:r>
              <a:rPr lang="en-US" sz="1300" b="0">
                <a:solidFill>
                  <a:srgbClr val="09885A"/>
                </a:solidFill>
                <a:latin typeface="Courier New"/>
                <a:ea typeface="Courier New"/>
                <a:cs typeface="Courier New"/>
                <a:sym typeface="Courier New"/>
              </a:rPr>
              <a:t>10</a:t>
            </a:r>
            <a:r>
              <a:rPr lang="en-US" sz="1300" b="0">
                <a:solidFill>
                  <a:srgbClr val="000000"/>
                </a:solidFill>
                <a:latin typeface="Courier New"/>
                <a:ea typeface="Courier New"/>
                <a:cs typeface="Courier New"/>
                <a:sym typeface="Courier New"/>
              </a:rPr>
              <a:t>, shuffle=</a:t>
            </a:r>
            <a:r>
              <a:rPr lang="en-US" sz="1300" b="0">
                <a:solidFill>
                  <a:srgbClr val="0000FF"/>
                </a:solidFill>
                <a:latin typeface="Courier New"/>
                <a:ea typeface="Courier New"/>
                <a:cs typeface="Courier New"/>
                <a:sym typeface="Courier New"/>
              </a:rPr>
              <a:t>True</a:t>
            </a:r>
            <a:r>
              <a:rPr lang="en-US" sz="1300" b="0">
                <a:solidFill>
                  <a:srgbClr val="000000"/>
                </a:solidFill>
                <a:latin typeface="Courier New"/>
                <a:ea typeface="Courier New"/>
                <a:cs typeface="Courier New"/>
                <a:sym typeface="Courier New"/>
              </a:rPr>
              <a:t>, random_state=</a:t>
            </a:r>
            <a:r>
              <a:rPr lang="en-US" sz="1300" b="0">
                <a:solidFill>
                  <a:srgbClr val="09885A"/>
                </a:solidFill>
                <a:latin typeface="Courier New"/>
                <a:ea typeface="Courier New"/>
                <a:cs typeface="Courier New"/>
                <a:sym typeface="Courier New"/>
              </a:rPr>
              <a:t>7</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grid_search = GridSearchCV(model, param_grid, scoring=</a:t>
            </a:r>
            <a:r>
              <a:rPr lang="en-US" sz="1300" b="0">
                <a:solidFill>
                  <a:srgbClr val="A31515"/>
                </a:solidFill>
                <a:latin typeface="Courier New"/>
                <a:ea typeface="Courier New"/>
                <a:cs typeface="Courier New"/>
                <a:sym typeface="Courier New"/>
              </a:rPr>
              <a:t>"roc_auc"</a:t>
            </a:r>
            <a:r>
              <a:rPr lang="en-US" sz="1300" b="0">
                <a:solidFill>
                  <a:srgbClr val="000000"/>
                </a:solidFill>
                <a:latin typeface="Courier New"/>
                <a:ea typeface="Courier New"/>
                <a:cs typeface="Courier New"/>
                <a:sym typeface="Courier New"/>
              </a:rPr>
              <a:t>, n_jobs=</a:t>
            </a:r>
            <a:r>
              <a:rPr lang="en-US" sz="1300" b="0">
                <a:solidFill>
                  <a:srgbClr val="09885A"/>
                </a:solidFill>
                <a:latin typeface="Courier New"/>
                <a:ea typeface="Courier New"/>
                <a:cs typeface="Courier New"/>
                <a:sym typeface="Courier New"/>
              </a:rPr>
              <a:t>-1</a:t>
            </a:r>
            <a:r>
              <a:rPr lang="en-US" sz="1300" b="0">
                <a:solidFill>
                  <a:srgbClr val="000000"/>
                </a:solidFill>
                <a:latin typeface="Courier New"/>
                <a:ea typeface="Courier New"/>
                <a:cs typeface="Courier New"/>
                <a:sym typeface="Courier New"/>
              </a:rPr>
              <a:t>, cv=kfold, verbose=</a:t>
            </a:r>
            <a:r>
              <a:rPr lang="en-US" sz="1300" b="0">
                <a:solidFill>
                  <a:srgbClr val="09885A"/>
                </a:solidFill>
                <a:latin typeface="Courier New"/>
                <a:ea typeface="Courier New"/>
                <a:cs typeface="Courier New"/>
                <a:sym typeface="Courier New"/>
              </a:rPr>
              <a:t>1</a:t>
            </a:r>
            <a:r>
              <a:rPr lang="en-US" sz="1300" b="0">
                <a:solidFill>
                  <a:srgbClr val="000000"/>
                </a:solidFill>
                <a:latin typeface="Courier New"/>
                <a:ea typeface="Courier New"/>
                <a:cs typeface="Courier New"/>
                <a:sym typeface="Courier New"/>
              </a:rPr>
              <a:t>)</a:t>
            </a:r>
            <a:endParaRPr sz="1700"/>
          </a:p>
          <a:p>
            <a:pPr marL="0" marR="0" lvl="0" indent="0" algn="l" rtl="0">
              <a:spcBef>
                <a:spcPts val="0"/>
              </a:spcBef>
              <a:spcAft>
                <a:spcPts val="0"/>
              </a:spcAft>
              <a:buNone/>
            </a:pPr>
            <a:r>
              <a:rPr lang="en-US" sz="1300" b="0">
                <a:solidFill>
                  <a:srgbClr val="000000"/>
                </a:solidFill>
                <a:latin typeface="Courier New"/>
                <a:ea typeface="Courier New"/>
                <a:cs typeface="Courier New"/>
                <a:sym typeface="Courier New"/>
              </a:rPr>
              <a:t>grid_result = grid_search.fit(X, y)</a:t>
            </a:r>
            <a:endParaRPr sz="1700"/>
          </a:p>
          <a:p>
            <a:pPr marL="0" marR="0" lvl="0" indent="0" algn="l" rtl="0">
              <a:spcBef>
                <a:spcPts val="0"/>
              </a:spcBef>
              <a:spcAft>
                <a:spcPts val="0"/>
              </a:spcAft>
              <a:buNone/>
            </a:pPr>
            <a:endParaRPr/>
          </a:p>
        </p:txBody>
      </p:sp>
      <p:sp>
        <p:nvSpPr>
          <p:cNvPr id="205" name="Google Shape;205;p19"/>
          <p:cNvSpPr txBox="1"/>
          <p:nvPr/>
        </p:nvSpPr>
        <p:spPr>
          <a:xfrm>
            <a:off x="720150" y="169928"/>
            <a:ext cx="10058400" cy="1450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F3F3F"/>
              </a:buClr>
              <a:buSzPts val="4700"/>
              <a:buFont typeface="Bookman Old Style"/>
              <a:buNone/>
            </a:pPr>
            <a:r>
              <a:rPr lang="en-US" sz="4700" i="0">
                <a:solidFill>
                  <a:srgbClr val="3F3F3F"/>
                </a:solidFill>
                <a:latin typeface="Bookman Old Style"/>
                <a:ea typeface="Bookman Old Style"/>
                <a:cs typeface="Bookman Old Style"/>
                <a:sym typeface="Bookman Old Style"/>
              </a:rPr>
              <a:t>XGB Grid Search Code</a:t>
            </a:r>
            <a:endParaRPr/>
          </a:p>
        </p:txBody>
      </p:sp>
      <p:sp>
        <p:nvSpPr>
          <p:cNvPr id="206" name="Google Shape;206;p19"/>
          <p:cNvSpPr txBox="1"/>
          <p:nvPr/>
        </p:nvSpPr>
        <p:spPr>
          <a:xfrm>
            <a:off x="6154025" y="1173150"/>
            <a:ext cx="57621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a:solidFill>
                  <a:srgbClr val="008000"/>
                </a:solidFill>
                <a:latin typeface="Courier New"/>
                <a:ea typeface="Courier New"/>
                <a:cs typeface="Courier New"/>
                <a:sym typeface="Courier New"/>
              </a:rPr>
              <a:t># summarize results</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US">
                <a:solidFill>
                  <a:srgbClr val="795E26"/>
                </a:solidFill>
                <a:latin typeface="Courier New"/>
                <a:ea typeface="Courier New"/>
                <a:cs typeface="Courier New"/>
                <a:sym typeface="Courier New"/>
              </a:rPr>
              <a:t>print</a:t>
            </a:r>
            <a:r>
              <a:rPr lang="en-US">
                <a:solidFill>
                  <a:schemeClr val="dk1"/>
                </a:solidFill>
                <a:latin typeface="Courier New"/>
                <a:ea typeface="Courier New"/>
                <a:cs typeface="Courier New"/>
                <a:sym typeface="Courier New"/>
              </a:rPr>
              <a:t>(</a:t>
            </a:r>
            <a:r>
              <a:rPr lang="en-US">
                <a:solidFill>
                  <a:srgbClr val="A31515"/>
                </a:solidFill>
                <a:latin typeface="Courier New"/>
                <a:ea typeface="Courier New"/>
                <a:cs typeface="Courier New"/>
                <a:sym typeface="Courier New"/>
              </a:rPr>
              <a:t>"Best: %f using %s"</a:t>
            </a:r>
            <a:r>
              <a:rPr lang="en-US">
                <a:solidFill>
                  <a:schemeClr val="dk1"/>
                </a:solidFill>
                <a:latin typeface="Courier New"/>
                <a:ea typeface="Courier New"/>
                <a:cs typeface="Courier New"/>
                <a:sym typeface="Courier New"/>
              </a:rPr>
              <a:t> % (grid_result.best_score_, grid_result.best_params_))</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means = grid_result.cv_results_[</a:t>
            </a:r>
            <a:r>
              <a:rPr lang="en-US">
                <a:solidFill>
                  <a:srgbClr val="A31515"/>
                </a:solidFill>
                <a:latin typeface="Courier New"/>
                <a:ea typeface="Courier New"/>
                <a:cs typeface="Courier New"/>
                <a:sym typeface="Courier New"/>
              </a:rPr>
              <a:t>'mean_test_score'</a:t>
            </a:r>
            <a:r>
              <a:rPr lang="en-US">
                <a:solidFill>
                  <a:schemeClr val="dk1"/>
                </a:solidFill>
                <a:latin typeface="Courier New"/>
                <a:ea typeface="Courier New"/>
                <a:cs typeface="Courier New"/>
                <a:sym typeface="Courier New"/>
              </a:rPr>
              <a:t>]</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stds = grid_result.cv_results_[</a:t>
            </a:r>
            <a:r>
              <a:rPr lang="en-US">
                <a:solidFill>
                  <a:srgbClr val="A31515"/>
                </a:solidFill>
                <a:latin typeface="Courier New"/>
                <a:ea typeface="Courier New"/>
                <a:cs typeface="Courier New"/>
                <a:sym typeface="Courier New"/>
              </a:rPr>
              <a:t>'std_test_score'</a:t>
            </a:r>
            <a:r>
              <a:rPr lang="en-US">
                <a:solidFill>
                  <a:schemeClr val="dk1"/>
                </a:solidFill>
                <a:latin typeface="Courier New"/>
                <a:ea typeface="Courier New"/>
                <a:cs typeface="Courier New"/>
                <a:sym typeface="Courier New"/>
              </a:rPr>
              <a:t>]</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params = grid_result.cv_results_[</a:t>
            </a:r>
            <a:r>
              <a:rPr lang="en-US">
                <a:solidFill>
                  <a:srgbClr val="A31515"/>
                </a:solidFill>
                <a:latin typeface="Courier New"/>
                <a:ea typeface="Courier New"/>
                <a:cs typeface="Courier New"/>
                <a:sym typeface="Courier New"/>
              </a:rPr>
              <a:t>'params'</a:t>
            </a:r>
            <a:r>
              <a:rPr lang="en-US">
                <a:solidFill>
                  <a:schemeClr val="dk1"/>
                </a:solidFill>
                <a:latin typeface="Courier New"/>
                <a:ea typeface="Courier New"/>
                <a:cs typeface="Courier New"/>
                <a:sym typeface="Courier New"/>
              </a:rPr>
              <a:t>]</a:t>
            </a:r>
            <a:endParaRPr sz="1800">
              <a:solidFill>
                <a:schemeClr val="dk1"/>
              </a:solidFill>
            </a:endParaRPr>
          </a:p>
          <a:p>
            <a:pPr marL="0" lvl="0" indent="0" algn="l" rtl="0">
              <a:spcBef>
                <a:spcPts val="0"/>
              </a:spcBef>
              <a:spcAft>
                <a:spcPts val="0"/>
              </a:spcAft>
              <a:buClr>
                <a:schemeClr val="dk1"/>
              </a:buClr>
              <a:buFont typeface="Arial"/>
              <a:buNone/>
            </a:pPr>
            <a:r>
              <a:rPr lang="en-US">
                <a:solidFill>
                  <a:srgbClr val="AF00DB"/>
                </a:solidFill>
                <a:latin typeface="Courier New"/>
                <a:ea typeface="Courier New"/>
                <a:cs typeface="Courier New"/>
                <a:sym typeface="Courier New"/>
              </a:rPr>
              <a:t>for</a:t>
            </a:r>
            <a:r>
              <a:rPr lang="en-US">
                <a:solidFill>
                  <a:schemeClr val="dk1"/>
                </a:solidFill>
                <a:latin typeface="Courier New"/>
                <a:ea typeface="Courier New"/>
                <a:cs typeface="Courier New"/>
                <a:sym typeface="Courier New"/>
              </a:rPr>
              <a:t> mean, stdev, param </a:t>
            </a:r>
            <a:r>
              <a:rPr lang="en-US">
                <a:solidFill>
                  <a:srgbClr val="0000FF"/>
                </a:solidFill>
                <a:latin typeface="Courier New"/>
                <a:ea typeface="Courier New"/>
                <a:cs typeface="Courier New"/>
                <a:sym typeface="Courier New"/>
              </a:rPr>
              <a:t>in</a:t>
            </a:r>
            <a:r>
              <a:rPr lang="en-US">
                <a:solidFill>
                  <a:schemeClr val="dk1"/>
                </a:solidFill>
                <a:latin typeface="Courier New"/>
                <a:ea typeface="Courier New"/>
                <a:cs typeface="Courier New"/>
                <a:sym typeface="Courier New"/>
              </a:rPr>
              <a:t> </a:t>
            </a:r>
            <a:r>
              <a:rPr lang="en-US">
                <a:solidFill>
                  <a:srgbClr val="795E26"/>
                </a:solidFill>
                <a:latin typeface="Courier New"/>
                <a:ea typeface="Courier New"/>
                <a:cs typeface="Courier New"/>
                <a:sym typeface="Courier New"/>
              </a:rPr>
              <a:t>zip</a:t>
            </a:r>
            <a:r>
              <a:rPr lang="en-US">
                <a:solidFill>
                  <a:schemeClr val="dk1"/>
                </a:solidFill>
                <a:latin typeface="Courier New"/>
                <a:ea typeface="Courier New"/>
                <a:cs typeface="Courier New"/>
                <a:sym typeface="Courier New"/>
              </a:rPr>
              <a:t>(means, stds, params):</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  </a:t>
            </a:r>
            <a:r>
              <a:rPr lang="en-US">
                <a:solidFill>
                  <a:srgbClr val="795E26"/>
                </a:solidFill>
                <a:latin typeface="Courier New"/>
                <a:ea typeface="Courier New"/>
                <a:cs typeface="Courier New"/>
                <a:sym typeface="Courier New"/>
              </a:rPr>
              <a:t>print</a:t>
            </a:r>
            <a:r>
              <a:rPr lang="en-US">
                <a:solidFill>
                  <a:schemeClr val="dk1"/>
                </a:solidFill>
                <a:latin typeface="Courier New"/>
                <a:ea typeface="Courier New"/>
                <a:cs typeface="Courier New"/>
                <a:sym typeface="Courier New"/>
              </a:rPr>
              <a:t>(</a:t>
            </a:r>
            <a:r>
              <a:rPr lang="en-US">
                <a:solidFill>
                  <a:srgbClr val="A31515"/>
                </a:solidFill>
                <a:latin typeface="Courier New"/>
                <a:ea typeface="Courier New"/>
                <a:cs typeface="Courier New"/>
                <a:sym typeface="Courier New"/>
              </a:rPr>
              <a:t>"%f (%f) with: %r"</a:t>
            </a:r>
            <a:r>
              <a:rPr lang="en-US">
                <a:solidFill>
                  <a:schemeClr val="dk1"/>
                </a:solidFill>
                <a:latin typeface="Courier New"/>
                <a:ea typeface="Courier New"/>
                <a:cs typeface="Courier New"/>
                <a:sym typeface="Courier New"/>
              </a:rPr>
              <a:t> % (mean, stdev, param))</a:t>
            </a:r>
            <a:endParaRPr sz="1800">
              <a:solidFill>
                <a:schemeClr val="dk1"/>
              </a:solidFill>
            </a:endParaRPr>
          </a:p>
          <a:p>
            <a:pPr marL="0" lvl="0" indent="0" algn="l" rtl="0">
              <a:spcBef>
                <a:spcPts val="0"/>
              </a:spcBef>
              <a:spcAft>
                <a:spcPts val="0"/>
              </a:spcAft>
              <a:buClr>
                <a:schemeClr val="dk1"/>
              </a:buClr>
              <a:buFont typeface="Arial"/>
              <a:buNone/>
            </a:pPr>
            <a:r>
              <a:rPr lang="en-US">
                <a:solidFill>
                  <a:srgbClr val="008000"/>
                </a:solidFill>
                <a:latin typeface="Courier New"/>
                <a:ea typeface="Courier New"/>
                <a:cs typeface="Courier New"/>
                <a:sym typeface="Courier New"/>
              </a:rPr>
              <a:t># plot results</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scores = numpy.array(means).reshape(</a:t>
            </a:r>
            <a:r>
              <a:rPr lang="en-US">
                <a:solidFill>
                  <a:srgbClr val="795E26"/>
                </a:solidFill>
                <a:latin typeface="Courier New"/>
                <a:ea typeface="Courier New"/>
                <a:cs typeface="Courier New"/>
                <a:sym typeface="Courier New"/>
              </a:rPr>
              <a:t>len</a:t>
            </a:r>
            <a:r>
              <a:rPr lang="en-US">
                <a:solidFill>
                  <a:schemeClr val="dk1"/>
                </a:solidFill>
                <a:latin typeface="Courier New"/>
                <a:ea typeface="Courier New"/>
                <a:cs typeface="Courier New"/>
                <a:sym typeface="Courier New"/>
              </a:rPr>
              <a:t>(max_depth), </a:t>
            </a:r>
            <a:r>
              <a:rPr lang="en-US">
                <a:solidFill>
                  <a:srgbClr val="795E26"/>
                </a:solidFill>
                <a:latin typeface="Courier New"/>
                <a:ea typeface="Courier New"/>
                <a:cs typeface="Courier New"/>
                <a:sym typeface="Courier New"/>
              </a:rPr>
              <a:t>len</a:t>
            </a:r>
            <a:r>
              <a:rPr lang="en-US">
                <a:solidFill>
                  <a:schemeClr val="dk1"/>
                </a:solidFill>
                <a:latin typeface="Courier New"/>
                <a:ea typeface="Courier New"/>
                <a:cs typeface="Courier New"/>
                <a:sym typeface="Courier New"/>
              </a:rPr>
              <a:t>(n_estimators), </a:t>
            </a:r>
            <a:r>
              <a:rPr lang="en-US">
                <a:solidFill>
                  <a:srgbClr val="795E26"/>
                </a:solidFill>
                <a:latin typeface="Courier New"/>
                <a:ea typeface="Courier New"/>
                <a:cs typeface="Courier New"/>
                <a:sym typeface="Courier New"/>
              </a:rPr>
              <a:t>len</a:t>
            </a:r>
            <a:r>
              <a:rPr lang="en-US">
                <a:solidFill>
                  <a:schemeClr val="dk1"/>
                </a:solidFill>
                <a:latin typeface="Courier New"/>
                <a:ea typeface="Courier New"/>
                <a:cs typeface="Courier New"/>
                <a:sym typeface="Courier New"/>
              </a:rPr>
              <a:t>(learning_rate))</a:t>
            </a:r>
            <a:endParaRPr sz="1800">
              <a:solidFill>
                <a:schemeClr val="dk1"/>
              </a:solidFill>
            </a:endParaRPr>
          </a:p>
          <a:p>
            <a:pPr marL="0" lvl="0" indent="0" algn="l" rtl="0">
              <a:spcBef>
                <a:spcPts val="0"/>
              </a:spcBef>
              <a:spcAft>
                <a:spcPts val="0"/>
              </a:spcAft>
              <a:buClr>
                <a:schemeClr val="dk1"/>
              </a:buClr>
              <a:buFont typeface="Arial"/>
              <a:buNone/>
            </a:pPr>
            <a:r>
              <a:rPr lang="en-US">
                <a:solidFill>
                  <a:srgbClr val="AF00DB"/>
                </a:solidFill>
                <a:latin typeface="Courier New"/>
                <a:ea typeface="Courier New"/>
                <a:cs typeface="Courier New"/>
                <a:sym typeface="Courier New"/>
              </a:rPr>
              <a:t>for</a:t>
            </a:r>
            <a:r>
              <a:rPr lang="en-US">
                <a:solidFill>
                  <a:schemeClr val="dk1"/>
                </a:solidFill>
                <a:latin typeface="Courier New"/>
                <a:ea typeface="Courier New"/>
                <a:cs typeface="Courier New"/>
                <a:sym typeface="Courier New"/>
              </a:rPr>
              <a:t> i, value </a:t>
            </a:r>
            <a:r>
              <a:rPr lang="en-US">
                <a:solidFill>
                  <a:srgbClr val="0000FF"/>
                </a:solidFill>
                <a:latin typeface="Courier New"/>
                <a:ea typeface="Courier New"/>
                <a:cs typeface="Courier New"/>
                <a:sym typeface="Courier New"/>
              </a:rPr>
              <a:t>in</a:t>
            </a:r>
            <a:r>
              <a:rPr lang="en-US">
                <a:solidFill>
                  <a:schemeClr val="dk1"/>
                </a:solidFill>
                <a:latin typeface="Courier New"/>
                <a:ea typeface="Courier New"/>
                <a:cs typeface="Courier New"/>
                <a:sym typeface="Courier New"/>
              </a:rPr>
              <a:t> </a:t>
            </a:r>
            <a:r>
              <a:rPr lang="en-US">
                <a:solidFill>
                  <a:srgbClr val="795E26"/>
                </a:solidFill>
                <a:latin typeface="Courier New"/>
                <a:ea typeface="Courier New"/>
                <a:cs typeface="Courier New"/>
                <a:sym typeface="Courier New"/>
              </a:rPr>
              <a:t>enumerate</a:t>
            </a:r>
            <a:r>
              <a:rPr lang="en-US">
                <a:solidFill>
                  <a:schemeClr val="dk1"/>
                </a:solidFill>
                <a:latin typeface="Courier New"/>
                <a:ea typeface="Courier New"/>
                <a:cs typeface="Courier New"/>
                <a:sym typeface="Courier New"/>
              </a:rPr>
              <a:t>(max_depth):</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    pyplot.plot(n_estimators, scores[i], label=</a:t>
            </a:r>
            <a:r>
              <a:rPr lang="en-US">
                <a:solidFill>
                  <a:srgbClr val="A31515"/>
                </a:solidFill>
                <a:latin typeface="Courier New"/>
                <a:ea typeface="Courier New"/>
                <a:cs typeface="Courier New"/>
                <a:sym typeface="Courier New"/>
              </a:rPr>
              <a:t>'depth: '</a:t>
            </a:r>
            <a:r>
              <a:rPr lang="en-US">
                <a:solidFill>
                  <a:schemeClr val="dk1"/>
                </a:solidFill>
                <a:latin typeface="Courier New"/>
                <a:ea typeface="Courier New"/>
                <a:cs typeface="Courier New"/>
                <a:sym typeface="Courier New"/>
              </a:rPr>
              <a:t> + </a:t>
            </a:r>
            <a:r>
              <a:rPr lang="en-US">
                <a:solidFill>
                  <a:srgbClr val="267F99"/>
                </a:solidFill>
                <a:latin typeface="Courier New"/>
                <a:ea typeface="Courier New"/>
                <a:cs typeface="Courier New"/>
                <a:sym typeface="Courier New"/>
              </a:rPr>
              <a:t>str</a:t>
            </a:r>
            <a:r>
              <a:rPr lang="en-US">
                <a:solidFill>
                  <a:schemeClr val="dk1"/>
                </a:solidFill>
                <a:latin typeface="Courier New"/>
                <a:ea typeface="Courier New"/>
                <a:cs typeface="Courier New"/>
                <a:sym typeface="Courier New"/>
              </a:rPr>
              <a:t>(value))</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pyplot.legend()</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pyplot.xlabel(</a:t>
            </a:r>
            <a:r>
              <a:rPr lang="en-US">
                <a:solidFill>
                  <a:srgbClr val="A31515"/>
                </a:solidFill>
                <a:latin typeface="Courier New"/>
                <a:ea typeface="Courier New"/>
                <a:cs typeface="Courier New"/>
                <a:sym typeface="Courier New"/>
              </a:rPr>
              <a:t>'n_estimators'</a:t>
            </a:r>
            <a:r>
              <a:rPr lang="en-US">
                <a:solidFill>
                  <a:schemeClr val="dk1"/>
                </a:solidFill>
                <a:latin typeface="Courier New"/>
                <a:ea typeface="Courier New"/>
                <a:cs typeface="Courier New"/>
                <a:sym typeface="Courier New"/>
              </a:rPr>
              <a:t>)</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pyplot.ylabel(</a:t>
            </a:r>
            <a:r>
              <a:rPr lang="en-US">
                <a:solidFill>
                  <a:srgbClr val="A31515"/>
                </a:solidFill>
                <a:latin typeface="Courier New"/>
                <a:ea typeface="Courier New"/>
                <a:cs typeface="Courier New"/>
                <a:sym typeface="Courier New"/>
              </a:rPr>
              <a:t>'AUC'</a:t>
            </a:r>
            <a:r>
              <a:rPr lang="en-US">
                <a:solidFill>
                  <a:schemeClr val="dk1"/>
                </a:solidFill>
                <a:latin typeface="Courier New"/>
                <a:ea typeface="Courier New"/>
                <a:cs typeface="Courier New"/>
                <a:sym typeface="Courier New"/>
              </a:rPr>
              <a:t>)</a:t>
            </a:r>
            <a:endParaRPr sz="1800">
              <a:solidFill>
                <a:schemeClr val="dk1"/>
              </a:solidFill>
            </a:endParaRPr>
          </a:p>
          <a:p>
            <a:pPr marL="0" lvl="0" indent="0" algn="l" rtl="0">
              <a:spcBef>
                <a:spcPts val="0"/>
              </a:spcBef>
              <a:spcAft>
                <a:spcPts val="0"/>
              </a:spcAft>
              <a:buClr>
                <a:schemeClr val="dk1"/>
              </a:buClr>
              <a:buFont typeface="Arial"/>
              <a:buNone/>
            </a:pPr>
            <a:r>
              <a:rPr lang="en-US">
                <a:solidFill>
                  <a:schemeClr val="dk1"/>
                </a:solidFill>
                <a:latin typeface="Courier New"/>
                <a:ea typeface="Courier New"/>
                <a:cs typeface="Courier New"/>
                <a:sym typeface="Courier New"/>
              </a:rPr>
              <a:t>pyplot.savefig(</a:t>
            </a:r>
            <a:r>
              <a:rPr lang="en-US">
                <a:solidFill>
                  <a:srgbClr val="A31515"/>
                </a:solidFill>
                <a:latin typeface="Courier New"/>
                <a:ea typeface="Courier New"/>
                <a:cs typeface="Courier New"/>
                <a:sym typeface="Courier New"/>
              </a:rPr>
              <a:t>'n_estimators_vs_max_depth.png'</a:t>
            </a:r>
            <a:r>
              <a:rPr lang="en-US">
                <a:solidFill>
                  <a:schemeClr val="dk1"/>
                </a:solidFill>
                <a:latin typeface="Courier New"/>
                <a:ea typeface="Courier New"/>
                <a:cs typeface="Courier New"/>
                <a:sym typeface="Courier New"/>
              </a:rPr>
              <a:t>)</a:t>
            </a:r>
            <a:endParaRPr sz="1800">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Grid Search Results </a:t>
            </a:r>
            <a:endParaRPr/>
          </a:p>
        </p:txBody>
      </p:sp>
      <p:pic>
        <p:nvPicPr>
          <p:cNvPr id="212" name="Google Shape;212;p4"/>
          <p:cNvPicPr preferRelativeResize="0"/>
          <p:nvPr/>
        </p:nvPicPr>
        <p:blipFill rotWithShape="1">
          <a:blip r:embed="rId3">
            <a:alphaModFix/>
          </a:blip>
          <a:srcRect/>
          <a:stretch/>
        </p:blipFill>
        <p:spPr>
          <a:xfrm>
            <a:off x="931824" y="3226550"/>
            <a:ext cx="3862326" cy="3182425"/>
          </a:xfrm>
          <a:prstGeom prst="rect">
            <a:avLst/>
          </a:prstGeom>
          <a:noFill/>
          <a:ln>
            <a:noFill/>
          </a:ln>
        </p:spPr>
      </p:pic>
      <p:pic>
        <p:nvPicPr>
          <p:cNvPr id="213" name="Google Shape;213;p4"/>
          <p:cNvPicPr preferRelativeResize="0"/>
          <p:nvPr/>
        </p:nvPicPr>
        <p:blipFill rotWithShape="1">
          <a:blip r:embed="rId4">
            <a:alphaModFix/>
          </a:blip>
          <a:srcRect/>
          <a:stretch/>
        </p:blipFill>
        <p:spPr>
          <a:xfrm>
            <a:off x="6859200" y="3318775"/>
            <a:ext cx="3750400" cy="3090200"/>
          </a:xfrm>
          <a:prstGeom prst="rect">
            <a:avLst/>
          </a:prstGeom>
          <a:noFill/>
          <a:ln>
            <a:noFill/>
          </a:ln>
        </p:spPr>
      </p:pic>
      <p:sp>
        <p:nvSpPr>
          <p:cNvPr id="214" name="Google Shape;214;p4"/>
          <p:cNvSpPr txBox="1"/>
          <p:nvPr/>
        </p:nvSpPr>
        <p:spPr>
          <a:xfrm>
            <a:off x="1641409" y="2517654"/>
            <a:ext cx="227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Libre Franklin"/>
                <a:ea typeface="Libre Franklin"/>
                <a:cs typeface="Libre Franklin"/>
                <a:sym typeface="Libre Franklin"/>
              </a:rPr>
              <a:t>Original XGB Model</a:t>
            </a:r>
            <a:endParaRPr/>
          </a:p>
        </p:txBody>
      </p:sp>
      <p:sp>
        <p:nvSpPr>
          <p:cNvPr id="215" name="Google Shape;215;p4"/>
          <p:cNvSpPr txBox="1"/>
          <p:nvPr/>
        </p:nvSpPr>
        <p:spPr>
          <a:xfrm>
            <a:off x="6993100" y="2517650"/>
            <a:ext cx="3616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Post Grid-Search XGB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Bookman Old Style"/>
              <a:buNone/>
            </a:pPr>
            <a:r>
              <a:rPr lang="en-US" sz="4800"/>
              <a:t>Model Context</a:t>
            </a:r>
            <a:endParaRPr/>
          </a:p>
        </p:txBody>
      </p:sp>
      <p:sp>
        <p:nvSpPr>
          <p:cNvPr id="113" name="Google Shape;113;p2"/>
          <p:cNvSpPr txBox="1">
            <a:spLocks noGrp="1"/>
          </p:cNvSpPr>
          <p:nvPr>
            <p:ph type="body" idx="1"/>
          </p:nvPr>
        </p:nvSpPr>
        <p:spPr>
          <a:xfrm>
            <a:off x="983325" y="1991850"/>
            <a:ext cx="10172400" cy="4437600"/>
          </a:xfrm>
          <a:prstGeom prst="rect">
            <a:avLst/>
          </a:prstGeom>
          <a:noFill/>
          <a:ln>
            <a:noFill/>
          </a:ln>
        </p:spPr>
        <p:txBody>
          <a:bodyPr spcFirstLastPara="1" wrap="square" lIns="0" tIns="45700" rIns="0" bIns="45700" anchor="t" anchorCtr="0">
            <a:normAutofit fontScale="85000" lnSpcReduction="10000"/>
          </a:bodyPr>
          <a:lstStyle/>
          <a:p>
            <a:pPr marL="91440" lvl="0" indent="-148551" algn="l" rtl="0">
              <a:lnSpc>
                <a:spcPct val="110000"/>
              </a:lnSpc>
              <a:spcBef>
                <a:spcPts val="0"/>
              </a:spcBef>
              <a:spcAft>
                <a:spcPts val="0"/>
              </a:spcAft>
              <a:buSzPct val="100000"/>
              <a:buFont typeface="Arial"/>
              <a:buChar char="•"/>
            </a:pPr>
            <a:r>
              <a:rPr lang="en-US" sz="3018"/>
              <a:t>A grocery store is interested in predicting if a household/customer has  children at home (binary classification) in order to target these households for special promotions. </a:t>
            </a:r>
            <a:endParaRPr sz="3018"/>
          </a:p>
          <a:p>
            <a:pPr marL="91440" lvl="0" indent="0" algn="l" rtl="0">
              <a:lnSpc>
                <a:spcPct val="110000"/>
              </a:lnSpc>
              <a:spcBef>
                <a:spcPts val="0"/>
              </a:spcBef>
              <a:spcAft>
                <a:spcPts val="0"/>
              </a:spcAft>
              <a:buNone/>
            </a:pPr>
            <a:endParaRPr sz="3018"/>
          </a:p>
          <a:p>
            <a:pPr marL="91440" lvl="0" indent="-148551" algn="l" rtl="0">
              <a:lnSpc>
                <a:spcPct val="110000"/>
              </a:lnSpc>
              <a:spcBef>
                <a:spcPts val="1400"/>
              </a:spcBef>
              <a:spcAft>
                <a:spcPts val="0"/>
              </a:spcAft>
              <a:buSzPct val="100000"/>
              <a:buFont typeface="Arial"/>
              <a:buChar char="•"/>
            </a:pPr>
            <a:r>
              <a:rPr lang="en-US" sz="3018"/>
              <a:t>Our dataset includes customer demographics and purchasing history. </a:t>
            </a:r>
            <a:endParaRPr sz="3018"/>
          </a:p>
          <a:p>
            <a:pPr marL="91440" lvl="0" indent="0" algn="l" rtl="0">
              <a:lnSpc>
                <a:spcPct val="110000"/>
              </a:lnSpc>
              <a:spcBef>
                <a:spcPts val="1400"/>
              </a:spcBef>
              <a:spcAft>
                <a:spcPts val="0"/>
              </a:spcAft>
              <a:buNone/>
            </a:pPr>
            <a:endParaRPr sz="3018"/>
          </a:p>
          <a:p>
            <a:pPr marL="91440" lvl="0" indent="-148551" algn="l" rtl="0">
              <a:lnSpc>
                <a:spcPct val="110000"/>
              </a:lnSpc>
              <a:spcBef>
                <a:spcPts val="1400"/>
              </a:spcBef>
              <a:spcAft>
                <a:spcPts val="0"/>
              </a:spcAft>
              <a:buSzPct val="100000"/>
              <a:buFont typeface="Arial"/>
              <a:buChar char="•"/>
            </a:pPr>
            <a:r>
              <a:rPr lang="en-US" sz="3018"/>
              <a:t>The output will be a binary prediction of whether the household has a child, “Kidhome” attribute. </a:t>
            </a:r>
            <a:endParaRPr sz="2918"/>
          </a:p>
          <a:p>
            <a:pPr marL="0" lvl="0" indent="0" algn="l" rtl="0">
              <a:lnSpc>
                <a:spcPct val="110000"/>
              </a:lnSpc>
              <a:spcBef>
                <a:spcPts val="1400"/>
              </a:spcBef>
              <a:spcAft>
                <a:spcPts val="0"/>
              </a:spcAft>
              <a:buNone/>
            </a:pPr>
            <a:endParaRPr/>
          </a:p>
          <a:p>
            <a:pPr marL="0" lvl="0" indent="0" algn="l" rtl="0">
              <a:lnSpc>
                <a:spcPct val="110000"/>
              </a:lnSpc>
              <a:spcBef>
                <a:spcPts val="1400"/>
              </a:spcBef>
              <a:spcAft>
                <a:spcPts val="0"/>
              </a:spcAft>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Grid Search Results</a:t>
            </a:r>
            <a:endParaRPr/>
          </a:p>
        </p:txBody>
      </p:sp>
      <p:sp>
        <p:nvSpPr>
          <p:cNvPr id="221" name="Google Shape;221;p20"/>
          <p:cNvSpPr/>
          <p:nvPr/>
        </p:nvSpPr>
        <p:spPr>
          <a:xfrm>
            <a:off x="3724200" y="2100525"/>
            <a:ext cx="4019400" cy="2191500"/>
          </a:xfrm>
          <a:prstGeom prst="rect">
            <a:avLst/>
          </a:prstGeom>
          <a:no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22" name="Google Shape;222;p20"/>
          <p:cNvPicPr preferRelativeResize="0"/>
          <p:nvPr/>
        </p:nvPicPr>
        <p:blipFill>
          <a:blip r:embed="rId3">
            <a:alphaModFix/>
          </a:blip>
          <a:stretch>
            <a:fillRect/>
          </a:stretch>
        </p:blipFill>
        <p:spPr>
          <a:xfrm>
            <a:off x="3904900" y="1912457"/>
            <a:ext cx="3658250" cy="48158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Bookman Old Style"/>
              <a:buNone/>
            </a:pPr>
            <a:r>
              <a:rPr lang="en-US" sz="4800"/>
              <a:t>Most Impactful Features </a:t>
            </a:r>
            <a:endParaRPr/>
          </a:p>
        </p:txBody>
      </p:sp>
      <p:pic>
        <p:nvPicPr>
          <p:cNvPr id="228" name="Google Shape;228;p15"/>
          <p:cNvPicPr preferRelativeResize="0"/>
          <p:nvPr/>
        </p:nvPicPr>
        <p:blipFill rotWithShape="1">
          <a:blip r:embed="rId3">
            <a:alphaModFix/>
          </a:blip>
          <a:srcRect/>
          <a:stretch/>
        </p:blipFill>
        <p:spPr>
          <a:xfrm>
            <a:off x="1159687" y="2403500"/>
            <a:ext cx="9933575" cy="3278437"/>
          </a:xfrm>
          <a:prstGeom prst="rect">
            <a:avLst/>
          </a:prstGeom>
          <a:noFill/>
          <a:ln>
            <a:noFill/>
          </a:ln>
        </p:spPr>
      </p:pic>
      <p:sp>
        <p:nvSpPr>
          <p:cNvPr id="229" name="Google Shape;229;p15"/>
          <p:cNvSpPr txBox="1"/>
          <p:nvPr/>
        </p:nvSpPr>
        <p:spPr>
          <a:xfrm>
            <a:off x="4626425" y="1886000"/>
            <a:ext cx="5292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SHAP Summary Plot</a:t>
            </a:r>
            <a:endParaRPr sz="18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68bf0d297_0_34"/>
          <p:cNvSpPr txBox="1">
            <a:spLocks noGrp="1"/>
          </p:cNvSpPr>
          <p:nvPr>
            <p:ph type="title"/>
          </p:nvPr>
        </p:nvSpPr>
        <p:spPr>
          <a:xfrm>
            <a:off x="1066800" y="-84872"/>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SHAP Analysis Continued</a:t>
            </a:r>
            <a:endParaRPr/>
          </a:p>
        </p:txBody>
      </p:sp>
      <p:sp>
        <p:nvSpPr>
          <p:cNvPr id="235" name="Google Shape;235;g1268bf0d297_0_34"/>
          <p:cNvSpPr txBox="1"/>
          <p:nvPr/>
        </p:nvSpPr>
        <p:spPr>
          <a:xfrm>
            <a:off x="3832546" y="1365885"/>
            <a:ext cx="534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Libre Franklin"/>
                <a:ea typeface="Libre Franklin"/>
                <a:cs typeface="Libre Franklin"/>
                <a:sym typeface="Libre Franklin"/>
              </a:rPr>
              <a:t>SHAP Dependence Plot for Top 3 Attributes</a:t>
            </a:r>
            <a:endParaRPr/>
          </a:p>
        </p:txBody>
      </p:sp>
      <p:sp>
        <p:nvSpPr>
          <p:cNvPr id="236" name="Google Shape;236;g1268bf0d297_0_34"/>
          <p:cNvSpPr txBox="1"/>
          <p:nvPr/>
        </p:nvSpPr>
        <p:spPr>
          <a:xfrm>
            <a:off x="7000875" y="1843774"/>
            <a:ext cx="398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rPr>
              <a:t>Total Spent</a:t>
            </a:r>
            <a:endParaRPr sz="1800">
              <a:solidFill>
                <a:schemeClr val="dk1"/>
              </a:solidFill>
            </a:endParaRPr>
          </a:p>
        </p:txBody>
      </p:sp>
      <p:pic>
        <p:nvPicPr>
          <p:cNvPr id="237" name="Google Shape;237;g1268bf0d297_0_34"/>
          <p:cNvPicPr preferRelativeResize="0"/>
          <p:nvPr/>
        </p:nvPicPr>
        <p:blipFill>
          <a:blip r:embed="rId3">
            <a:alphaModFix/>
          </a:blip>
          <a:stretch>
            <a:fillRect/>
          </a:stretch>
        </p:blipFill>
        <p:spPr>
          <a:xfrm>
            <a:off x="4931453" y="2305475"/>
            <a:ext cx="5603175" cy="3785325"/>
          </a:xfrm>
          <a:prstGeom prst="rect">
            <a:avLst/>
          </a:prstGeom>
          <a:noFill/>
          <a:ln>
            <a:noFill/>
          </a:ln>
        </p:spPr>
      </p:pic>
      <p:sp>
        <p:nvSpPr>
          <p:cNvPr id="238" name="Google Shape;238;g1268bf0d297_0_34"/>
          <p:cNvSpPr txBox="1">
            <a:spLocks noGrp="1"/>
          </p:cNvSpPr>
          <p:nvPr>
            <p:ph type="body" idx="1"/>
          </p:nvPr>
        </p:nvSpPr>
        <p:spPr>
          <a:xfrm>
            <a:off x="1097274" y="2108200"/>
            <a:ext cx="3340200" cy="3867300"/>
          </a:xfrm>
          <a:prstGeom prst="rect">
            <a:avLst/>
          </a:prstGeom>
          <a:noFill/>
          <a:ln>
            <a:noFill/>
          </a:ln>
        </p:spPr>
        <p:txBody>
          <a:bodyPr spcFirstLastPara="1" wrap="square" lIns="0" tIns="45700" rIns="0" bIns="45700" anchor="t" anchorCtr="0">
            <a:normAutofit/>
          </a:bodyPr>
          <a:lstStyle/>
          <a:p>
            <a:pPr marL="91440" lvl="0" indent="-120650" algn="l" rtl="0">
              <a:lnSpc>
                <a:spcPct val="100000"/>
              </a:lnSpc>
              <a:spcBef>
                <a:spcPts val="0"/>
              </a:spcBef>
              <a:spcAft>
                <a:spcPts val="0"/>
              </a:spcAft>
              <a:buSzPts val="1900"/>
              <a:buFont typeface="Arial"/>
              <a:buChar char="•"/>
            </a:pPr>
            <a:r>
              <a:rPr lang="en-US" sz="1600">
                <a:solidFill>
                  <a:schemeClr val="dk1"/>
                </a:solidFill>
              </a:rPr>
              <a:t>Shows the marginal dependence Kidhome has on the plotted variable, total spent.</a:t>
            </a:r>
            <a:endParaRPr sz="1600">
              <a:solidFill>
                <a:schemeClr val="dk1"/>
              </a:solidFill>
            </a:endParaRPr>
          </a:p>
          <a:p>
            <a:pPr marL="0" lvl="0" indent="0" algn="l" rtl="0">
              <a:lnSpc>
                <a:spcPct val="100000"/>
              </a:lnSpc>
              <a:spcBef>
                <a:spcPts val="0"/>
              </a:spcBef>
              <a:spcAft>
                <a:spcPts val="0"/>
              </a:spcAft>
              <a:buNone/>
            </a:pPr>
            <a:endParaRPr sz="1600">
              <a:solidFill>
                <a:schemeClr val="dk1"/>
              </a:solidFill>
            </a:endParaRPr>
          </a:p>
          <a:p>
            <a:pPr marL="384048" lvl="0" indent="0" algn="l" rtl="0">
              <a:lnSpc>
                <a:spcPct val="100000"/>
              </a:lnSpc>
              <a:spcBef>
                <a:spcPts val="0"/>
              </a:spcBef>
              <a:spcAft>
                <a:spcPts val="0"/>
              </a:spcAft>
              <a:buNone/>
            </a:pPr>
            <a:endParaRPr sz="1600">
              <a:solidFill>
                <a:schemeClr val="dk1"/>
              </a:solidFill>
            </a:endParaRPr>
          </a:p>
          <a:p>
            <a:pPr marL="91440" lvl="0" indent="-120650" algn="l" rtl="0">
              <a:lnSpc>
                <a:spcPct val="100000"/>
              </a:lnSpc>
              <a:spcBef>
                <a:spcPts val="0"/>
              </a:spcBef>
              <a:spcAft>
                <a:spcPts val="0"/>
              </a:spcAft>
              <a:buSzPts val="1900"/>
              <a:buFont typeface="Arial"/>
              <a:buChar char="•"/>
            </a:pPr>
            <a:r>
              <a:rPr lang="en-US" sz="1600">
                <a:solidFill>
                  <a:schemeClr val="dk1"/>
                </a:solidFill>
              </a:rPr>
              <a:t>Red/Blue:</a:t>
            </a:r>
            <a:endParaRPr sz="1600">
              <a:solidFill>
                <a:schemeClr val="dk1"/>
              </a:solidFill>
            </a:endParaRPr>
          </a:p>
          <a:p>
            <a:pPr marL="384048" lvl="1" indent="-170180" algn="l" rtl="0">
              <a:lnSpc>
                <a:spcPct val="100000"/>
              </a:lnSpc>
              <a:spcBef>
                <a:spcPts val="0"/>
              </a:spcBef>
              <a:spcAft>
                <a:spcPts val="0"/>
              </a:spcAft>
              <a:buClr>
                <a:schemeClr val="dk1"/>
              </a:buClr>
              <a:buSzPts val="1600"/>
              <a:buChar char="◦"/>
            </a:pPr>
            <a:r>
              <a:rPr lang="en-US" sz="1600">
                <a:solidFill>
                  <a:schemeClr val="dk1"/>
                </a:solidFill>
              </a:rPr>
              <a:t>Blue indicates values that drive the predicted value lower.</a:t>
            </a:r>
            <a:endParaRPr sz="1600">
              <a:solidFill>
                <a:schemeClr val="dk1"/>
              </a:solidFill>
            </a:endParaRPr>
          </a:p>
          <a:p>
            <a:pPr marL="384048" lvl="1" indent="-170180" algn="l" rtl="0">
              <a:spcBef>
                <a:spcPts val="0"/>
              </a:spcBef>
              <a:spcAft>
                <a:spcPts val="0"/>
              </a:spcAft>
              <a:buClr>
                <a:schemeClr val="dk1"/>
              </a:buClr>
              <a:buSzPts val="1600"/>
              <a:buChar char="◦"/>
            </a:pPr>
            <a:r>
              <a:rPr lang="en-US" sz="1600">
                <a:solidFill>
                  <a:schemeClr val="dk1"/>
                </a:solidFill>
              </a:rPr>
              <a:t>Red indicates values that drive the predicted value higher.</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1066800" y="-84872"/>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SHAP Analysis Continued</a:t>
            </a:r>
            <a:endParaRPr/>
          </a:p>
        </p:txBody>
      </p:sp>
      <p:sp>
        <p:nvSpPr>
          <p:cNvPr id="244" name="Google Shape;244;p22"/>
          <p:cNvSpPr txBox="1"/>
          <p:nvPr/>
        </p:nvSpPr>
        <p:spPr>
          <a:xfrm>
            <a:off x="1789725" y="1365875"/>
            <a:ext cx="8291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2"/>
                </a:solidFill>
                <a:latin typeface="Libre Franklin"/>
                <a:ea typeface="Libre Franklin"/>
                <a:cs typeface="Libre Franklin"/>
                <a:sym typeface="Libre Franklin"/>
              </a:rPr>
              <a:t>SHAP Dependence Plot for Top 3 Attributes</a:t>
            </a:r>
            <a:endParaRPr/>
          </a:p>
        </p:txBody>
      </p:sp>
      <p:pic>
        <p:nvPicPr>
          <p:cNvPr id="245" name="Google Shape;245;p22"/>
          <p:cNvPicPr preferRelativeResize="0"/>
          <p:nvPr/>
        </p:nvPicPr>
        <p:blipFill>
          <a:blip r:embed="rId3">
            <a:alphaModFix/>
          </a:blip>
          <a:stretch>
            <a:fillRect/>
          </a:stretch>
        </p:blipFill>
        <p:spPr>
          <a:xfrm>
            <a:off x="2361000" y="2288775"/>
            <a:ext cx="5942975" cy="4040725"/>
          </a:xfrm>
          <a:prstGeom prst="rect">
            <a:avLst/>
          </a:prstGeom>
          <a:noFill/>
          <a:ln>
            <a:noFill/>
          </a:ln>
        </p:spPr>
      </p:pic>
      <p:sp>
        <p:nvSpPr>
          <p:cNvPr id="246" name="Google Shape;246;p22"/>
          <p:cNvSpPr txBox="1"/>
          <p:nvPr/>
        </p:nvSpPr>
        <p:spPr>
          <a:xfrm>
            <a:off x="3578750" y="1855625"/>
            <a:ext cx="5388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1800">
                <a:solidFill>
                  <a:schemeClr val="dk2"/>
                </a:solidFill>
                <a:latin typeface="Libre Franklin"/>
                <a:ea typeface="Libre Franklin"/>
                <a:cs typeface="Libre Franklin"/>
                <a:sym typeface="Libre Franklin"/>
              </a:rPr>
              <a:t> Number of Deals Purchased</a:t>
            </a:r>
            <a:endParaRPr>
              <a:solidFill>
                <a:schemeClr val="dk1"/>
              </a:solidFill>
            </a:endParaRPr>
          </a:p>
          <a:p>
            <a:pPr marL="0" lvl="0" indent="0" algn="l"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268bf0d297_0_27"/>
          <p:cNvSpPr txBox="1">
            <a:spLocks noGrp="1"/>
          </p:cNvSpPr>
          <p:nvPr>
            <p:ph type="title"/>
          </p:nvPr>
        </p:nvSpPr>
        <p:spPr>
          <a:xfrm>
            <a:off x="1066800" y="-84872"/>
            <a:ext cx="10058400" cy="1450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SHAP Analysis Continued</a:t>
            </a:r>
            <a:endParaRPr/>
          </a:p>
        </p:txBody>
      </p:sp>
      <p:sp>
        <p:nvSpPr>
          <p:cNvPr id="252" name="Google Shape;252;g1268bf0d297_0_27"/>
          <p:cNvSpPr txBox="1"/>
          <p:nvPr/>
        </p:nvSpPr>
        <p:spPr>
          <a:xfrm>
            <a:off x="3832546" y="1365885"/>
            <a:ext cx="534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Libre Franklin"/>
                <a:ea typeface="Libre Franklin"/>
                <a:cs typeface="Libre Franklin"/>
                <a:sym typeface="Libre Franklin"/>
              </a:rPr>
              <a:t>SHAP Dependence Plot for Top 3 Attributes</a:t>
            </a:r>
            <a:endParaRPr/>
          </a:p>
        </p:txBody>
      </p:sp>
      <p:sp>
        <p:nvSpPr>
          <p:cNvPr id="253" name="Google Shape;253;g1268bf0d297_0_27"/>
          <p:cNvSpPr txBox="1"/>
          <p:nvPr/>
        </p:nvSpPr>
        <p:spPr>
          <a:xfrm>
            <a:off x="4921125" y="1907075"/>
            <a:ext cx="398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rPr>
              <a:t>Year of Birth</a:t>
            </a:r>
            <a:endParaRPr sz="1800">
              <a:solidFill>
                <a:schemeClr val="dk1"/>
              </a:solidFill>
            </a:endParaRPr>
          </a:p>
        </p:txBody>
      </p:sp>
      <p:pic>
        <p:nvPicPr>
          <p:cNvPr id="254" name="Google Shape;254;g1268bf0d297_0_27"/>
          <p:cNvPicPr preferRelativeResize="0"/>
          <p:nvPr/>
        </p:nvPicPr>
        <p:blipFill>
          <a:blip r:embed="rId3">
            <a:alphaModFix/>
          </a:blip>
          <a:stretch>
            <a:fillRect/>
          </a:stretch>
        </p:blipFill>
        <p:spPr>
          <a:xfrm>
            <a:off x="3189713" y="2368775"/>
            <a:ext cx="5812575" cy="392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1097280" y="-147225"/>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SHAP Analysis Continued</a:t>
            </a:r>
            <a:endParaRPr/>
          </a:p>
        </p:txBody>
      </p:sp>
      <p:sp>
        <p:nvSpPr>
          <p:cNvPr id="260" name="Google Shape;260;p23"/>
          <p:cNvSpPr txBox="1"/>
          <p:nvPr/>
        </p:nvSpPr>
        <p:spPr>
          <a:xfrm>
            <a:off x="3478601" y="1336534"/>
            <a:ext cx="60945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Libre Franklin"/>
                <a:ea typeface="Libre Franklin"/>
                <a:cs typeface="Libre Franklin"/>
                <a:sym typeface="Libre Franklin"/>
              </a:rPr>
              <a:t>Individual SHAP Value Plot — Local Interpretability</a:t>
            </a:r>
            <a:endParaRPr sz="1800">
              <a:solidFill>
                <a:schemeClr val="dk1"/>
              </a:solidFill>
              <a:latin typeface="Libre Franklin"/>
              <a:ea typeface="Libre Franklin"/>
              <a:cs typeface="Libre Franklin"/>
              <a:sym typeface="Libre Franklin"/>
            </a:endParaRPr>
          </a:p>
        </p:txBody>
      </p:sp>
      <p:pic>
        <p:nvPicPr>
          <p:cNvPr id="261" name="Google Shape;261;p23"/>
          <p:cNvPicPr preferRelativeResize="0"/>
          <p:nvPr/>
        </p:nvPicPr>
        <p:blipFill>
          <a:blip r:embed="rId3">
            <a:alphaModFix/>
          </a:blip>
          <a:stretch>
            <a:fillRect/>
          </a:stretch>
        </p:blipFill>
        <p:spPr>
          <a:xfrm>
            <a:off x="304800" y="2382441"/>
            <a:ext cx="11887199" cy="13950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269a946a09_0_21"/>
          <p:cNvSpPr txBox="1"/>
          <p:nvPr/>
        </p:nvSpPr>
        <p:spPr>
          <a:xfrm>
            <a:off x="720150" y="169925"/>
            <a:ext cx="10884000" cy="145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F3F3F"/>
              </a:buClr>
              <a:buSzPts val="4700"/>
              <a:buFont typeface="Bookman Old Style"/>
              <a:buNone/>
            </a:pPr>
            <a:r>
              <a:rPr lang="en-US" sz="4700">
                <a:solidFill>
                  <a:srgbClr val="3F3F3F"/>
                </a:solidFill>
                <a:latin typeface="Bookman Old Style"/>
                <a:ea typeface="Bookman Old Style"/>
                <a:cs typeface="Bookman Old Style"/>
                <a:sym typeface="Bookman Old Style"/>
              </a:rPr>
              <a:t>Neural Network</a:t>
            </a:r>
            <a:r>
              <a:rPr lang="en-US" sz="4700" i="0">
                <a:solidFill>
                  <a:srgbClr val="3F3F3F"/>
                </a:solidFill>
                <a:latin typeface="Bookman Old Style"/>
                <a:ea typeface="Bookman Old Style"/>
                <a:cs typeface="Bookman Old Style"/>
                <a:sym typeface="Bookman Old Style"/>
              </a:rPr>
              <a:t> Grid Search Code</a:t>
            </a:r>
            <a:endParaRPr/>
          </a:p>
        </p:txBody>
      </p:sp>
      <p:sp>
        <p:nvSpPr>
          <p:cNvPr id="267" name="Google Shape;267;g1269a946a09_0_21"/>
          <p:cNvSpPr txBox="1">
            <a:spLocks noGrp="1"/>
          </p:cNvSpPr>
          <p:nvPr>
            <p:ph type="body" idx="4294967295"/>
          </p:nvPr>
        </p:nvSpPr>
        <p:spPr>
          <a:xfrm>
            <a:off x="386025" y="1084500"/>
            <a:ext cx="5223000" cy="5183100"/>
          </a:xfrm>
          <a:prstGeom prst="rect">
            <a:avLst/>
          </a:prstGeom>
        </p:spPr>
        <p:txBody>
          <a:bodyPr spcFirstLastPara="1" wrap="square" lIns="0" tIns="45700" rIns="0" bIns="45700" anchor="t" anchorCtr="0">
            <a:normAutofit fontScale="92500"/>
          </a:bodyPr>
          <a:lstStyle/>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from</a:t>
            </a:r>
            <a:r>
              <a:rPr lang="en-US" sz="1050">
                <a:solidFill>
                  <a:schemeClr val="dk1"/>
                </a:solidFill>
                <a:highlight>
                  <a:srgbClr val="FFFFFE"/>
                </a:highlight>
                <a:latin typeface="Courier New"/>
                <a:ea typeface="Courier New"/>
                <a:cs typeface="Courier New"/>
                <a:sym typeface="Courier New"/>
              </a:rPr>
              <a:t> sklearn.metrics </a:t>
            </a: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roc_auc_score, auc, accuracy_score, confusion_matrix, mean_squared_error, classification_report, confusion_matrix</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from</a:t>
            </a:r>
            <a:r>
              <a:rPr lang="en-US" sz="1050">
                <a:solidFill>
                  <a:schemeClr val="dk1"/>
                </a:solidFill>
                <a:highlight>
                  <a:srgbClr val="FFFFFE"/>
                </a:highlight>
                <a:latin typeface="Courier New"/>
                <a:ea typeface="Courier New"/>
                <a:cs typeface="Courier New"/>
                <a:sym typeface="Courier New"/>
              </a:rPr>
              <a:t> keras.wrappers.scikit_learn </a:t>
            </a: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KerasClassifier</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from</a:t>
            </a:r>
            <a:r>
              <a:rPr lang="en-US" sz="1050">
                <a:solidFill>
                  <a:schemeClr val="dk1"/>
                </a:solidFill>
                <a:highlight>
                  <a:srgbClr val="FFFFFE"/>
                </a:highlight>
                <a:latin typeface="Courier New"/>
                <a:ea typeface="Courier New"/>
                <a:cs typeface="Courier New"/>
                <a:sym typeface="Courier New"/>
              </a:rPr>
              <a:t> sklearn.model_selection </a:t>
            </a: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GridSearchCV </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tensorflow </a:t>
            </a:r>
            <a:r>
              <a:rPr lang="en-US" sz="1050">
                <a:solidFill>
                  <a:srgbClr val="AF00DB"/>
                </a:solidFill>
                <a:highlight>
                  <a:srgbClr val="FFFFFE"/>
                </a:highlight>
                <a:latin typeface="Courier New"/>
                <a:ea typeface="Courier New"/>
                <a:cs typeface="Courier New"/>
                <a:sym typeface="Courier New"/>
              </a:rPr>
              <a:t>as</a:t>
            </a:r>
            <a:r>
              <a:rPr lang="en-US" sz="1050">
                <a:solidFill>
                  <a:schemeClr val="dk1"/>
                </a:solidFill>
                <a:highlight>
                  <a:srgbClr val="FFFFFE"/>
                </a:highlight>
                <a:latin typeface="Courier New"/>
                <a:ea typeface="Courier New"/>
                <a:cs typeface="Courier New"/>
                <a:sym typeface="Courier New"/>
              </a:rPr>
              <a:t> tf</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tensorflow.keras </a:t>
            </a:r>
            <a:r>
              <a:rPr lang="en-US" sz="1050">
                <a:solidFill>
                  <a:srgbClr val="AF00DB"/>
                </a:solidFill>
                <a:highlight>
                  <a:srgbClr val="FFFFFE"/>
                </a:highlight>
                <a:latin typeface="Courier New"/>
                <a:ea typeface="Courier New"/>
                <a:cs typeface="Courier New"/>
                <a:sym typeface="Courier New"/>
              </a:rPr>
              <a:t>as</a:t>
            </a:r>
            <a:r>
              <a:rPr lang="en-US" sz="1050">
                <a:solidFill>
                  <a:schemeClr val="dk1"/>
                </a:solidFill>
                <a:highlight>
                  <a:srgbClr val="FFFFFE"/>
                </a:highlight>
                <a:latin typeface="Courier New"/>
                <a:ea typeface="Courier New"/>
                <a:cs typeface="Courier New"/>
                <a:sym typeface="Courier New"/>
              </a:rPr>
              <a:t> keras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from</a:t>
            </a:r>
            <a:r>
              <a:rPr lang="en-US" sz="1050">
                <a:solidFill>
                  <a:schemeClr val="dk1"/>
                </a:solidFill>
                <a:highlight>
                  <a:srgbClr val="FFFFFE"/>
                </a:highlight>
                <a:latin typeface="Courier New"/>
                <a:ea typeface="Courier New"/>
                <a:cs typeface="Courier New"/>
                <a:sym typeface="Courier New"/>
              </a:rPr>
              <a:t> tensorflow.python.keras.layers </a:t>
            </a: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Input, Dense</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from</a:t>
            </a:r>
            <a:r>
              <a:rPr lang="en-US" sz="1050">
                <a:solidFill>
                  <a:schemeClr val="dk1"/>
                </a:solidFill>
                <a:highlight>
                  <a:srgbClr val="FFFFFE"/>
                </a:highlight>
                <a:latin typeface="Courier New"/>
                <a:ea typeface="Courier New"/>
                <a:cs typeface="Courier New"/>
                <a:sym typeface="Courier New"/>
              </a:rPr>
              <a:t> keras.models </a:t>
            </a:r>
            <a:r>
              <a:rPr lang="en-US" sz="1050">
                <a:solidFill>
                  <a:srgbClr val="AF00DB"/>
                </a:solidFill>
                <a:highlight>
                  <a:srgbClr val="FFFFFE"/>
                </a:highlight>
                <a:latin typeface="Courier New"/>
                <a:ea typeface="Courier New"/>
                <a:cs typeface="Courier New"/>
                <a:sym typeface="Courier New"/>
              </a:rPr>
              <a:t>import</a:t>
            </a:r>
            <a:r>
              <a:rPr lang="en-US" sz="1050">
                <a:solidFill>
                  <a:schemeClr val="dk1"/>
                </a:solidFill>
                <a:highlight>
                  <a:srgbClr val="FFFFFE"/>
                </a:highlight>
                <a:latin typeface="Courier New"/>
                <a:ea typeface="Courier New"/>
                <a:cs typeface="Courier New"/>
                <a:sym typeface="Courier New"/>
              </a:rPr>
              <a:t> Sequential</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0000FF"/>
                </a:solidFill>
                <a:highlight>
                  <a:srgbClr val="FFFFFE"/>
                </a:highlight>
                <a:latin typeface="Courier New"/>
                <a:ea typeface="Courier New"/>
                <a:cs typeface="Courier New"/>
                <a:sym typeface="Courier New"/>
              </a:rPr>
              <a:t>def</a:t>
            </a:r>
            <a:r>
              <a:rPr lang="en-US" sz="1050">
                <a:solidFill>
                  <a:schemeClr val="dk1"/>
                </a:solidFill>
                <a:highlight>
                  <a:srgbClr val="FFFFFE"/>
                </a:highlight>
                <a:latin typeface="Courier New"/>
                <a:ea typeface="Courier New"/>
                <a:cs typeface="Courier New"/>
                <a:sym typeface="Courier New"/>
              </a:rPr>
              <a:t> </a:t>
            </a:r>
            <a:r>
              <a:rPr lang="en-US" sz="1050">
                <a:solidFill>
                  <a:srgbClr val="795E26"/>
                </a:solidFill>
                <a:highlight>
                  <a:srgbClr val="FFFFFE"/>
                </a:highlight>
                <a:latin typeface="Courier New"/>
                <a:ea typeface="Courier New"/>
                <a:cs typeface="Courier New"/>
                <a:sym typeface="Courier New"/>
              </a:rPr>
              <a:t>create_model</a:t>
            </a:r>
            <a:r>
              <a:rPr lang="en-US" sz="1050">
                <a:solidFill>
                  <a:schemeClr val="dk1"/>
                </a:solidFill>
                <a:highlight>
                  <a:srgbClr val="FFFFFE"/>
                </a:highlight>
                <a:latin typeface="Courier New"/>
                <a:ea typeface="Courier New"/>
                <a:cs typeface="Courier New"/>
                <a:sym typeface="Courier New"/>
              </a:rPr>
              <a:t>(</a:t>
            </a:r>
            <a:r>
              <a:rPr lang="en-US" sz="1050">
                <a:solidFill>
                  <a:srgbClr val="001080"/>
                </a:solidFill>
                <a:highlight>
                  <a:srgbClr val="FFFFFE"/>
                </a:highlight>
                <a:latin typeface="Courier New"/>
                <a:ea typeface="Courier New"/>
                <a:cs typeface="Courier New"/>
                <a:sym typeface="Courier New"/>
              </a:rPr>
              <a:t>optimizer</a:t>
            </a:r>
            <a:r>
              <a:rPr lang="en-US" sz="1050">
                <a:solidFill>
                  <a:schemeClr val="dk1"/>
                </a:solidFill>
                <a:highlight>
                  <a:srgbClr val="FFFFFE"/>
                </a:highlight>
                <a:latin typeface="Courier New"/>
                <a:ea typeface="Courier New"/>
                <a:cs typeface="Courier New"/>
                <a:sym typeface="Courier New"/>
              </a:rPr>
              <a:t>=</a:t>
            </a:r>
            <a:r>
              <a:rPr lang="en-US" sz="1050">
                <a:solidFill>
                  <a:srgbClr val="A31515"/>
                </a:solidFill>
                <a:highlight>
                  <a:srgbClr val="FFFFFE"/>
                </a:highlight>
                <a:latin typeface="Courier New"/>
                <a:ea typeface="Courier New"/>
                <a:cs typeface="Courier New"/>
                <a:sym typeface="Courier New"/>
              </a:rPr>
              <a:t>'adam'</a:t>
            </a:r>
            <a:r>
              <a:rPr lang="en-US" sz="1050">
                <a:solidFill>
                  <a:schemeClr val="dk1"/>
                </a:solidFill>
                <a:highlight>
                  <a:srgbClr val="FFFFFE"/>
                </a:highlight>
                <a:latin typeface="Courier New"/>
                <a:ea typeface="Courier New"/>
                <a:cs typeface="Courier New"/>
                <a:sym typeface="Courier New"/>
              </a:rPr>
              <a:t>, </a:t>
            </a:r>
            <a:r>
              <a:rPr lang="en-US" sz="1050">
                <a:solidFill>
                  <a:srgbClr val="001080"/>
                </a:solidFill>
                <a:highlight>
                  <a:srgbClr val="FFFFFE"/>
                </a:highlight>
                <a:latin typeface="Courier New"/>
                <a:ea typeface="Courier New"/>
                <a:cs typeface="Courier New"/>
                <a:sym typeface="Courier New"/>
              </a:rPr>
              <a:t>units</a:t>
            </a:r>
            <a:r>
              <a:rPr lang="en-US" sz="1050">
                <a:solidFill>
                  <a:schemeClr val="dk1"/>
                </a:solidFill>
                <a:highlight>
                  <a:srgbClr val="FFFFFE"/>
                </a:highlight>
                <a:latin typeface="Courier New"/>
                <a:ea typeface="Courier New"/>
                <a:cs typeface="Courier New"/>
                <a:sym typeface="Courier New"/>
              </a:rPr>
              <a:t>=</a:t>
            </a:r>
            <a:r>
              <a:rPr lang="en-US" sz="1050">
                <a:solidFill>
                  <a:srgbClr val="09885A"/>
                </a:solidFill>
                <a:highlight>
                  <a:srgbClr val="FFFFFE"/>
                </a:highlight>
                <a:latin typeface="Courier New"/>
                <a:ea typeface="Courier New"/>
                <a:cs typeface="Courier New"/>
                <a:sym typeface="Courier New"/>
              </a:rPr>
              <a:t>4</a:t>
            </a:r>
            <a:r>
              <a:rPr lang="en-US" sz="1050">
                <a:solidFill>
                  <a:schemeClr val="dk1"/>
                </a:solidFill>
                <a:highlight>
                  <a:srgbClr val="FFFFFE"/>
                </a:highlight>
                <a:latin typeface="Courier New"/>
                <a:ea typeface="Courier New"/>
                <a:cs typeface="Courier New"/>
                <a:sym typeface="Courier New"/>
              </a:rPr>
              <a:t>, </a:t>
            </a:r>
            <a:r>
              <a:rPr lang="en-US" sz="1050">
                <a:solidFill>
                  <a:srgbClr val="001080"/>
                </a:solidFill>
                <a:highlight>
                  <a:srgbClr val="FFFFFE"/>
                </a:highlight>
                <a:latin typeface="Courier New"/>
                <a:ea typeface="Courier New"/>
                <a:cs typeface="Courier New"/>
                <a:sym typeface="Courier New"/>
              </a:rPr>
              <a:t>activation</a:t>
            </a:r>
            <a:r>
              <a:rPr lang="en-US" sz="1050">
                <a:solidFill>
                  <a:schemeClr val="dk1"/>
                </a:solidFill>
                <a:highlight>
                  <a:srgbClr val="FFFFFE"/>
                </a:highlight>
                <a:latin typeface="Courier New"/>
                <a:ea typeface="Courier New"/>
                <a:cs typeface="Courier New"/>
                <a:sym typeface="Courier New"/>
              </a:rPr>
              <a:t> = </a:t>
            </a:r>
            <a:r>
              <a:rPr lang="en-US" sz="1050">
                <a:solidFill>
                  <a:srgbClr val="A31515"/>
                </a:solidFill>
                <a:highlight>
                  <a:srgbClr val="FFFFFE"/>
                </a:highlight>
                <a:latin typeface="Courier New"/>
                <a:ea typeface="Courier New"/>
                <a:cs typeface="Courier New"/>
                <a:sym typeface="Courier New"/>
              </a:rPr>
              <a:t>'relu'</a:t>
            </a:r>
            <a:r>
              <a:rPr lang="en-US" sz="1050">
                <a:solidFill>
                  <a:schemeClr val="dk1"/>
                </a:solidFill>
                <a:highlight>
                  <a:srgbClr val="FFFFFE"/>
                </a:highlight>
                <a:latin typeface="Courier New"/>
                <a:ea typeface="Courier New"/>
                <a:cs typeface="Courier New"/>
                <a:sym typeface="Courier New"/>
              </a:rPr>
              <a:t>, </a:t>
            </a:r>
            <a:r>
              <a:rPr lang="en-US" sz="1050">
                <a:solidFill>
                  <a:srgbClr val="001080"/>
                </a:solidFill>
                <a:highlight>
                  <a:srgbClr val="FFFFFE"/>
                </a:highlight>
                <a:latin typeface="Courier New"/>
                <a:ea typeface="Courier New"/>
                <a:cs typeface="Courier New"/>
                <a:sym typeface="Courier New"/>
              </a:rPr>
              <a:t>hidden_layers</a:t>
            </a:r>
            <a:r>
              <a:rPr lang="en-US" sz="1050">
                <a:solidFill>
                  <a:schemeClr val="dk1"/>
                </a:solidFill>
                <a:highlight>
                  <a:srgbClr val="FFFFFE"/>
                </a:highlight>
                <a:latin typeface="Courier New"/>
                <a:ea typeface="Courier New"/>
                <a:cs typeface="Courier New"/>
                <a:sym typeface="Courier New"/>
              </a:rPr>
              <a:t>=</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008000"/>
                </a:solidFill>
                <a:highlight>
                  <a:srgbClr val="FFFFFE"/>
                </a:highlight>
                <a:latin typeface="Courier New"/>
                <a:ea typeface="Courier New"/>
                <a:cs typeface="Courier New"/>
                <a:sym typeface="Courier New"/>
              </a:rPr>
              <a:t># Initialize the constructor</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model = Sequential()</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008000"/>
                </a:solidFill>
                <a:highlight>
                  <a:srgbClr val="FFFFFE"/>
                </a:highlight>
                <a:latin typeface="Courier New"/>
                <a:ea typeface="Courier New"/>
                <a:cs typeface="Courier New"/>
                <a:sym typeface="Courier New"/>
              </a:rPr>
              <a:t># Add an input layer</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model.add(Dense(units, kernel_initializer=</a:t>
            </a:r>
            <a:r>
              <a:rPr lang="en-US" sz="1050">
                <a:solidFill>
                  <a:srgbClr val="A31515"/>
                </a:solidFill>
                <a:highlight>
                  <a:srgbClr val="FFFFFE"/>
                </a:highlight>
                <a:latin typeface="Courier New"/>
                <a:ea typeface="Courier New"/>
                <a:cs typeface="Courier New"/>
                <a:sym typeface="Courier New"/>
              </a:rPr>
              <a:t>'uniform'</a:t>
            </a:r>
            <a:r>
              <a:rPr lang="en-US" sz="1050">
                <a:solidFill>
                  <a:schemeClr val="dk1"/>
                </a:solidFill>
                <a:highlight>
                  <a:srgbClr val="FFFFFE"/>
                </a:highlight>
                <a:latin typeface="Courier New"/>
                <a:ea typeface="Courier New"/>
                <a:cs typeface="Courier New"/>
                <a:sym typeface="Courier New"/>
              </a:rPr>
              <a:t>, activation=activation))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AF00DB"/>
                </a:solidFill>
                <a:highlight>
                  <a:srgbClr val="FFFFFE"/>
                </a:highlight>
                <a:latin typeface="Courier New"/>
                <a:ea typeface="Courier New"/>
                <a:cs typeface="Courier New"/>
                <a:sym typeface="Courier New"/>
              </a:rPr>
              <a:t>for</a:t>
            </a:r>
            <a:r>
              <a:rPr lang="en-US" sz="1050">
                <a:solidFill>
                  <a:schemeClr val="dk1"/>
                </a:solidFill>
                <a:highlight>
                  <a:srgbClr val="FFFFFE"/>
                </a:highlight>
                <a:latin typeface="Courier New"/>
                <a:ea typeface="Courier New"/>
                <a:cs typeface="Courier New"/>
                <a:sym typeface="Courier New"/>
              </a:rPr>
              <a:t> i </a:t>
            </a:r>
            <a:r>
              <a:rPr lang="en-US" sz="1050">
                <a:solidFill>
                  <a:srgbClr val="0000FF"/>
                </a:solidFill>
                <a:highlight>
                  <a:srgbClr val="FFFFFE"/>
                </a:highlight>
                <a:latin typeface="Courier New"/>
                <a:ea typeface="Courier New"/>
                <a:cs typeface="Courier New"/>
                <a:sym typeface="Courier New"/>
              </a:rPr>
              <a:t>in</a:t>
            </a:r>
            <a:r>
              <a:rPr lang="en-US" sz="1050">
                <a:solidFill>
                  <a:schemeClr val="dk1"/>
                </a:solidFill>
                <a:highlight>
                  <a:srgbClr val="FFFFFE"/>
                </a:highlight>
                <a:latin typeface="Courier New"/>
                <a:ea typeface="Courier New"/>
                <a:cs typeface="Courier New"/>
                <a:sym typeface="Courier New"/>
              </a:rPr>
              <a:t> </a:t>
            </a:r>
            <a:r>
              <a:rPr lang="en-US" sz="1050">
                <a:solidFill>
                  <a:srgbClr val="795E26"/>
                </a:solidFill>
                <a:highlight>
                  <a:srgbClr val="FFFFFE"/>
                </a:highlight>
                <a:latin typeface="Courier New"/>
                <a:ea typeface="Courier New"/>
                <a:cs typeface="Courier New"/>
                <a:sym typeface="Courier New"/>
              </a:rPr>
              <a:t>range</a:t>
            </a:r>
            <a:r>
              <a:rPr lang="en-US" sz="1050">
                <a:solidFill>
                  <a:schemeClr val="dk1"/>
                </a:solidFill>
                <a:highlight>
                  <a:srgbClr val="FFFFFE"/>
                </a:highlight>
                <a:latin typeface="Courier New"/>
                <a:ea typeface="Courier New"/>
                <a:cs typeface="Courier New"/>
                <a:sym typeface="Courier New"/>
              </a:rPr>
              <a:t>(hidden_layers):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008000"/>
                </a:solidFill>
                <a:highlight>
                  <a:srgbClr val="FFFFFE"/>
                </a:highlight>
                <a:latin typeface="Courier New"/>
                <a:ea typeface="Courier New"/>
                <a:cs typeface="Courier New"/>
                <a:sym typeface="Courier New"/>
              </a:rPr>
              <a:t># Add one hidden layer</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AF00DB"/>
                </a:solidFill>
                <a:highlight>
                  <a:srgbClr val="FFFFFE"/>
                </a:highlight>
                <a:latin typeface="Courier New"/>
                <a:ea typeface="Courier New"/>
                <a:cs typeface="Courier New"/>
                <a:sym typeface="Courier New"/>
              </a:rPr>
              <a:t>for</a:t>
            </a:r>
            <a:r>
              <a:rPr lang="en-US" sz="1050">
                <a:solidFill>
                  <a:schemeClr val="dk1"/>
                </a:solidFill>
                <a:highlight>
                  <a:srgbClr val="FFFFFE"/>
                </a:highlight>
                <a:latin typeface="Courier New"/>
                <a:ea typeface="Courier New"/>
                <a:cs typeface="Courier New"/>
                <a:sym typeface="Courier New"/>
              </a:rPr>
              <a:t> i </a:t>
            </a:r>
            <a:r>
              <a:rPr lang="en-US" sz="1050">
                <a:solidFill>
                  <a:srgbClr val="0000FF"/>
                </a:solidFill>
                <a:highlight>
                  <a:srgbClr val="FFFFFE"/>
                </a:highlight>
                <a:latin typeface="Courier New"/>
                <a:ea typeface="Courier New"/>
                <a:cs typeface="Courier New"/>
                <a:sym typeface="Courier New"/>
              </a:rPr>
              <a:t>in</a:t>
            </a:r>
            <a:r>
              <a:rPr lang="en-US" sz="1050">
                <a:solidFill>
                  <a:schemeClr val="dk1"/>
                </a:solidFill>
                <a:highlight>
                  <a:srgbClr val="FFFFFE"/>
                </a:highlight>
                <a:latin typeface="Courier New"/>
                <a:ea typeface="Courier New"/>
                <a:cs typeface="Courier New"/>
                <a:sym typeface="Courier New"/>
              </a:rPr>
              <a:t> </a:t>
            </a:r>
            <a:r>
              <a:rPr lang="en-US" sz="1050">
                <a:solidFill>
                  <a:srgbClr val="795E26"/>
                </a:solidFill>
                <a:highlight>
                  <a:srgbClr val="FFFFFE"/>
                </a:highlight>
                <a:latin typeface="Courier New"/>
                <a:ea typeface="Courier New"/>
                <a:cs typeface="Courier New"/>
                <a:sym typeface="Courier New"/>
              </a:rPr>
              <a:t>range</a:t>
            </a:r>
            <a:r>
              <a:rPr lang="en-US" sz="1050">
                <a:solidFill>
                  <a:schemeClr val="dk1"/>
                </a:solidFill>
                <a:highlight>
                  <a:srgbClr val="FFFFFE"/>
                </a:highlight>
                <a:latin typeface="Courier New"/>
                <a:ea typeface="Courier New"/>
                <a:cs typeface="Courier New"/>
                <a:sym typeface="Courier New"/>
              </a:rPr>
              <a:t>(units):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model.add(Dense(units=units, activation=activation))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008000"/>
                </a:solidFill>
                <a:highlight>
                  <a:srgbClr val="FFFFFE"/>
                </a:highlight>
                <a:latin typeface="Courier New"/>
                <a:ea typeface="Courier New"/>
                <a:cs typeface="Courier New"/>
                <a:sym typeface="Courier New"/>
              </a:rPr>
              <a:t># Add an output layer </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model.add(Dense(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 activation=</a:t>
            </a:r>
            <a:r>
              <a:rPr lang="en-US" sz="1050">
                <a:solidFill>
                  <a:srgbClr val="A31515"/>
                </a:solidFill>
                <a:highlight>
                  <a:srgbClr val="FFFFFE"/>
                </a:highlight>
                <a:latin typeface="Courier New"/>
                <a:ea typeface="Courier New"/>
                <a:cs typeface="Courier New"/>
                <a:sym typeface="Courier New"/>
              </a:rPr>
              <a:t>'sigmoid'</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008000"/>
                </a:solidFill>
                <a:highlight>
                  <a:srgbClr val="FFFFFE"/>
                </a:highlight>
                <a:latin typeface="Courier New"/>
                <a:ea typeface="Courier New"/>
                <a:cs typeface="Courier New"/>
                <a:sym typeface="Courier New"/>
              </a:rPr>
              <a:t>#compile model</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model.</a:t>
            </a:r>
            <a:r>
              <a:rPr lang="en-US" sz="1050">
                <a:solidFill>
                  <a:srgbClr val="795E26"/>
                </a:solidFill>
                <a:highlight>
                  <a:srgbClr val="FFFFFE"/>
                </a:highlight>
                <a:latin typeface="Courier New"/>
                <a:ea typeface="Courier New"/>
                <a:cs typeface="Courier New"/>
                <a:sym typeface="Courier New"/>
              </a:rPr>
              <a:t>compile</a:t>
            </a:r>
            <a:r>
              <a:rPr lang="en-US" sz="1050">
                <a:solidFill>
                  <a:schemeClr val="dk1"/>
                </a:solidFill>
                <a:highlight>
                  <a:srgbClr val="FFFFFE"/>
                </a:highlight>
                <a:latin typeface="Courier New"/>
                <a:ea typeface="Courier New"/>
                <a:cs typeface="Courier New"/>
                <a:sym typeface="Courier New"/>
              </a:rPr>
              <a:t>(loss=</a:t>
            </a:r>
            <a:r>
              <a:rPr lang="en-US" sz="1050">
                <a:solidFill>
                  <a:srgbClr val="A31515"/>
                </a:solidFill>
                <a:highlight>
                  <a:srgbClr val="FFFFFE"/>
                </a:highlight>
                <a:latin typeface="Courier New"/>
                <a:ea typeface="Courier New"/>
                <a:cs typeface="Courier New"/>
                <a:sym typeface="Courier New"/>
              </a:rPr>
              <a:t>'binary_crossentropy'</a:t>
            </a:r>
            <a:r>
              <a:rPr lang="en-US" sz="1050">
                <a:solidFill>
                  <a:schemeClr val="dk1"/>
                </a:solidFill>
                <a:highlight>
                  <a:srgbClr val="FFFFFE"/>
                </a:highlight>
                <a:latin typeface="Courier New"/>
                <a:ea typeface="Courier New"/>
                <a:cs typeface="Courier New"/>
                <a:sym typeface="Courier New"/>
              </a:rPr>
              <a:t>, optimizer=optimizer, metrics=[ tf.keras.metrics.AUC()])</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AF00DB"/>
                </a:solidFill>
                <a:highlight>
                  <a:srgbClr val="FFFFFE"/>
                </a:highlight>
                <a:latin typeface="Courier New"/>
                <a:ea typeface="Courier New"/>
                <a:cs typeface="Courier New"/>
                <a:sym typeface="Courier New"/>
              </a:rPr>
              <a:t>return</a:t>
            </a:r>
            <a:r>
              <a:rPr lang="en-US" sz="1050">
                <a:solidFill>
                  <a:schemeClr val="dk1"/>
                </a:solidFill>
                <a:highlight>
                  <a:srgbClr val="FFFFFE"/>
                </a:highlight>
                <a:latin typeface="Courier New"/>
                <a:ea typeface="Courier New"/>
                <a:cs typeface="Courier New"/>
                <a:sym typeface="Courier New"/>
              </a:rPr>
              <a:t> model</a:t>
            </a:r>
            <a:endParaRPr sz="1050">
              <a:solidFill>
                <a:srgbClr val="AF00DB"/>
              </a:solidFill>
              <a:highlight>
                <a:srgbClr val="FFFFFE"/>
              </a:highlight>
              <a:latin typeface="Courier New"/>
              <a:ea typeface="Courier New"/>
              <a:cs typeface="Courier New"/>
              <a:sym typeface="Courier New"/>
            </a:endParaRPr>
          </a:p>
        </p:txBody>
      </p:sp>
      <p:sp>
        <p:nvSpPr>
          <p:cNvPr id="268" name="Google Shape;268;g1269a946a09_0_21"/>
          <p:cNvSpPr txBox="1"/>
          <p:nvPr/>
        </p:nvSpPr>
        <p:spPr>
          <a:xfrm>
            <a:off x="5859125" y="1172850"/>
            <a:ext cx="5745000" cy="5006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model = KerasClassifier(build_fn=create_model, epochs=</a:t>
            </a:r>
            <a:r>
              <a:rPr lang="en-US" sz="1050">
                <a:solidFill>
                  <a:srgbClr val="09885A"/>
                </a:solidFill>
                <a:highlight>
                  <a:srgbClr val="FFFFFE"/>
                </a:highlight>
                <a:latin typeface="Courier New"/>
                <a:ea typeface="Courier New"/>
                <a:cs typeface="Courier New"/>
                <a:sym typeface="Courier New"/>
              </a:rPr>
              <a:t>75</a:t>
            </a:r>
            <a:r>
              <a:rPr lang="en-US" sz="1050">
                <a:solidFill>
                  <a:schemeClr val="dk1"/>
                </a:solidFill>
                <a:highlight>
                  <a:srgbClr val="FFFFFE"/>
                </a:highlight>
                <a:latin typeface="Courier New"/>
                <a:ea typeface="Courier New"/>
                <a:cs typeface="Courier New"/>
                <a:sym typeface="Courier New"/>
              </a:rPr>
              <a:t>, batch_size=</a:t>
            </a:r>
            <a:r>
              <a:rPr lang="en-US" sz="1050">
                <a:solidFill>
                  <a:srgbClr val="09885A"/>
                </a:solidFill>
                <a:highlight>
                  <a:srgbClr val="FFFFFE"/>
                </a:highlight>
                <a:latin typeface="Courier New"/>
                <a:ea typeface="Courier New"/>
                <a:cs typeface="Courier New"/>
                <a:sym typeface="Courier New"/>
              </a:rPr>
              <a:t>15</a:t>
            </a:r>
            <a:r>
              <a:rPr lang="en-US" sz="1050">
                <a:solidFill>
                  <a:schemeClr val="dk1"/>
                </a:solidFill>
                <a:highlight>
                  <a:srgbClr val="FFFFFE"/>
                </a:highlight>
                <a:latin typeface="Courier New"/>
                <a:ea typeface="Courier New"/>
                <a:cs typeface="Courier New"/>
                <a:sym typeface="Courier New"/>
              </a:rPr>
              <a:t>, verbose=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 define the grid search parameters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activation = [ </a:t>
            </a:r>
            <a:r>
              <a:rPr lang="en-US" sz="1050">
                <a:solidFill>
                  <a:srgbClr val="A31515"/>
                </a:solidFill>
                <a:highlight>
                  <a:srgbClr val="FFFFFE"/>
                </a:highlight>
                <a:latin typeface="Courier New"/>
                <a:ea typeface="Courier New"/>
                <a:cs typeface="Courier New"/>
                <a:sym typeface="Courier New"/>
              </a:rPr>
              <a:t>'softplus'</a:t>
            </a:r>
            <a:r>
              <a:rPr lang="en-US" sz="1050">
                <a:solidFill>
                  <a:schemeClr val="dk1"/>
                </a:solidFill>
                <a:highlight>
                  <a:srgbClr val="FFFFFE"/>
                </a:highlight>
                <a:latin typeface="Courier New"/>
                <a:ea typeface="Courier New"/>
                <a:cs typeface="Courier New"/>
                <a:sym typeface="Courier New"/>
              </a:rPr>
              <a:t>, </a:t>
            </a:r>
            <a:r>
              <a:rPr lang="en-US" sz="1050">
                <a:solidFill>
                  <a:srgbClr val="A31515"/>
                </a:solidFill>
                <a:highlight>
                  <a:srgbClr val="FFFFFE"/>
                </a:highlight>
                <a:latin typeface="Courier New"/>
                <a:ea typeface="Courier New"/>
                <a:cs typeface="Courier New"/>
                <a:sym typeface="Courier New"/>
              </a:rPr>
              <a:t>'sigmoid'</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units=[</a:t>
            </a:r>
            <a:r>
              <a:rPr lang="en-US" sz="1050">
                <a:solidFill>
                  <a:srgbClr val="09885A"/>
                </a:solidFill>
                <a:highlight>
                  <a:srgbClr val="FFFFFE"/>
                </a:highlight>
                <a:latin typeface="Courier New"/>
                <a:ea typeface="Courier New"/>
                <a:cs typeface="Courier New"/>
                <a:sym typeface="Courier New"/>
              </a:rPr>
              <a:t>5</a:t>
            </a:r>
            <a:r>
              <a:rPr lang="en-US" sz="1050">
                <a:solidFill>
                  <a:schemeClr val="dk1"/>
                </a:solidFill>
                <a:highlight>
                  <a:srgbClr val="FFFFFE"/>
                </a:highlight>
                <a:latin typeface="Courier New"/>
                <a:ea typeface="Courier New"/>
                <a:cs typeface="Courier New"/>
                <a:sym typeface="Courier New"/>
              </a:rPr>
              <a:t>,</a:t>
            </a:r>
            <a:r>
              <a:rPr lang="en-US" sz="1050">
                <a:solidFill>
                  <a:srgbClr val="09885A"/>
                </a:solidFill>
                <a:highlight>
                  <a:srgbClr val="FFFFFE"/>
                </a:highlight>
                <a:latin typeface="Courier New"/>
                <a:ea typeface="Courier New"/>
                <a:cs typeface="Courier New"/>
                <a:sym typeface="Courier New"/>
              </a:rPr>
              <a:t>10</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hidden_layers=[</a:t>
            </a:r>
            <a:r>
              <a:rPr lang="en-US" sz="1050">
                <a:solidFill>
                  <a:srgbClr val="09885A"/>
                </a:solidFill>
                <a:highlight>
                  <a:srgbClr val="FFFFFE"/>
                </a:highlight>
                <a:latin typeface="Courier New"/>
                <a:ea typeface="Courier New"/>
                <a:cs typeface="Courier New"/>
                <a:sym typeface="Courier New"/>
              </a:rPr>
              <a:t>2</a:t>
            </a:r>
            <a:r>
              <a:rPr lang="en-US" sz="1050">
                <a:solidFill>
                  <a:schemeClr val="dk1"/>
                </a:solidFill>
                <a:highlight>
                  <a:srgbClr val="FFFFFE"/>
                </a:highlight>
                <a:latin typeface="Courier New"/>
                <a:ea typeface="Courier New"/>
                <a:cs typeface="Courier New"/>
                <a:sym typeface="Courier New"/>
              </a:rPr>
              <a:t>,</a:t>
            </a:r>
            <a:r>
              <a:rPr lang="en-US" sz="1050">
                <a:solidFill>
                  <a:srgbClr val="09885A"/>
                </a:solidFill>
                <a:highlight>
                  <a:srgbClr val="FFFFFE"/>
                </a:highlight>
                <a:latin typeface="Courier New"/>
                <a:ea typeface="Courier New"/>
                <a:cs typeface="Courier New"/>
                <a:sym typeface="Courier New"/>
              </a:rPr>
              <a:t>5</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#activation=activation, </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param_grid = </a:t>
            </a:r>
            <a:r>
              <a:rPr lang="en-US" sz="1050">
                <a:solidFill>
                  <a:srgbClr val="267F99"/>
                </a:solidFill>
                <a:highlight>
                  <a:srgbClr val="FFFFFE"/>
                </a:highlight>
                <a:latin typeface="Courier New"/>
                <a:ea typeface="Courier New"/>
                <a:cs typeface="Courier New"/>
                <a:sym typeface="Courier New"/>
              </a:rPr>
              <a:t>dict</a:t>
            </a:r>
            <a:r>
              <a:rPr lang="en-US" sz="1050">
                <a:solidFill>
                  <a:schemeClr val="dk1"/>
                </a:solidFill>
                <a:highlight>
                  <a:srgbClr val="FFFFFE"/>
                </a:highlight>
                <a:latin typeface="Courier New"/>
                <a:ea typeface="Courier New"/>
                <a:cs typeface="Courier New"/>
                <a:sym typeface="Courier New"/>
              </a:rPr>
              <a:t>(hidden_layers=hidden_layers, units=units, activation=activation)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grid = GridSearchCV(estimator=model, param_grid=param_grid,scoring=</a:t>
            </a:r>
            <a:r>
              <a:rPr lang="en-US" sz="1050">
                <a:solidFill>
                  <a:srgbClr val="A31515"/>
                </a:solidFill>
                <a:highlight>
                  <a:srgbClr val="FFFFFE"/>
                </a:highlight>
                <a:latin typeface="Courier New"/>
                <a:ea typeface="Courier New"/>
                <a:cs typeface="Courier New"/>
                <a:sym typeface="Courier New"/>
              </a:rPr>
              <a:t>'roc_auc'</a:t>
            </a:r>
            <a:r>
              <a:rPr lang="en-US" sz="1050">
                <a:solidFill>
                  <a:schemeClr val="dk1"/>
                </a:solidFill>
                <a:highlight>
                  <a:srgbClr val="FFFFFE"/>
                </a:highlight>
                <a:latin typeface="Courier New"/>
                <a:ea typeface="Courier New"/>
                <a:cs typeface="Courier New"/>
                <a:sym typeface="Courier New"/>
              </a:rPr>
              <a:t>, n_jobs=</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 cv=</a:t>
            </a:r>
            <a:r>
              <a:rPr lang="en-US" sz="1050">
                <a:solidFill>
                  <a:srgbClr val="09885A"/>
                </a:solidFill>
                <a:highlight>
                  <a:srgbClr val="FFFFFE"/>
                </a:highlight>
                <a:latin typeface="Courier New"/>
                <a:ea typeface="Courier New"/>
                <a:cs typeface="Courier New"/>
                <a:sym typeface="Courier New"/>
              </a:rPr>
              <a:t>3</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grid_result = grid.fit(X_train_normalized, y_train)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795E26"/>
                </a:solidFill>
                <a:highlight>
                  <a:srgbClr val="FFFFFE"/>
                </a:highlight>
                <a:latin typeface="Courier New"/>
                <a:ea typeface="Courier New"/>
                <a:cs typeface="Courier New"/>
                <a:sym typeface="Courier New"/>
              </a:rPr>
              <a:t>print</a:t>
            </a:r>
            <a:r>
              <a:rPr lang="en-US" sz="1050">
                <a:solidFill>
                  <a:schemeClr val="dk1"/>
                </a:solidFill>
                <a:highlight>
                  <a:srgbClr val="FFFFFE"/>
                </a:highlight>
                <a:latin typeface="Courier New"/>
                <a:ea typeface="Courier New"/>
                <a:cs typeface="Courier New"/>
                <a:sym typeface="Courier New"/>
              </a:rPr>
              <a:t>(</a:t>
            </a:r>
            <a:r>
              <a:rPr lang="en-US" sz="1050">
                <a:solidFill>
                  <a:srgbClr val="A31515"/>
                </a:solidFill>
                <a:highlight>
                  <a:srgbClr val="FFFFFE"/>
                </a:highlight>
                <a:latin typeface="Courier New"/>
                <a:ea typeface="Courier New"/>
                <a:cs typeface="Courier New"/>
                <a:sym typeface="Courier New"/>
              </a:rPr>
              <a:t>"Best: %f using %s"</a:t>
            </a:r>
            <a:r>
              <a:rPr lang="en-US" sz="1050">
                <a:solidFill>
                  <a:schemeClr val="dk1"/>
                </a:solidFill>
                <a:highlight>
                  <a:srgbClr val="FFFFFE"/>
                </a:highlight>
                <a:latin typeface="Courier New"/>
                <a:ea typeface="Courier New"/>
                <a:cs typeface="Courier New"/>
                <a:sym typeface="Courier New"/>
              </a:rPr>
              <a:t> % (grid_result.best_score_, grid_result.best_params_))</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means = grid_result.cv_results_[</a:t>
            </a:r>
            <a:r>
              <a:rPr lang="en-US" sz="1050">
                <a:solidFill>
                  <a:srgbClr val="A31515"/>
                </a:solidFill>
                <a:highlight>
                  <a:srgbClr val="FFFFFE"/>
                </a:highlight>
                <a:latin typeface="Courier New"/>
                <a:ea typeface="Courier New"/>
                <a:cs typeface="Courier New"/>
                <a:sym typeface="Courier New"/>
              </a:rPr>
              <a:t>'mean_test_score'</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stds = grid_result.cv_results_[</a:t>
            </a:r>
            <a:r>
              <a:rPr lang="en-US" sz="1050">
                <a:solidFill>
                  <a:srgbClr val="A31515"/>
                </a:solidFill>
                <a:highlight>
                  <a:srgbClr val="FFFFFE"/>
                </a:highlight>
                <a:latin typeface="Courier New"/>
                <a:ea typeface="Courier New"/>
                <a:cs typeface="Courier New"/>
                <a:sym typeface="Courier New"/>
              </a:rPr>
              <a:t>'std_test_score'</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params = grid_result.cv_results_[</a:t>
            </a:r>
            <a:r>
              <a:rPr lang="en-US" sz="1050">
                <a:solidFill>
                  <a:srgbClr val="A31515"/>
                </a:solidFill>
                <a:highlight>
                  <a:srgbClr val="FFFFFE"/>
                </a:highlight>
                <a:latin typeface="Courier New"/>
                <a:ea typeface="Courier New"/>
                <a:cs typeface="Courier New"/>
                <a:sym typeface="Courier New"/>
              </a:rPr>
              <a:t>'params'</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AF00DB"/>
                </a:solidFill>
                <a:highlight>
                  <a:srgbClr val="FFFFFE"/>
                </a:highlight>
                <a:latin typeface="Courier New"/>
                <a:ea typeface="Courier New"/>
                <a:cs typeface="Courier New"/>
                <a:sym typeface="Courier New"/>
              </a:rPr>
              <a:t>for</a:t>
            </a:r>
            <a:r>
              <a:rPr lang="en-US" sz="1050">
                <a:solidFill>
                  <a:schemeClr val="dk1"/>
                </a:solidFill>
                <a:highlight>
                  <a:srgbClr val="FFFFFE"/>
                </a:highlight>
                <a:latin typeface="Courier New"/>
                <a:ea typeface="Courier New"/>
                <a:cs typeface="Courier New"/>
                <a:sym typeface="Courier New"/>
              </a:rPr>
              <a:t> mean, stdev, param </a:t>
            </a:r>
            <a:r>
              <a:rPr lang="en-US" sz="1050">
                <a:solidFill>
                  <a:srgbClr val="0000FF"/>
                </a:solidFill>
                <a:highlight>
                  <a:srgbClr val="FFFFFE"/>
                </a:highlight>
                <a:latin typeface="Courier New"/>
                <a:ea typeface="Courier New"/>
                <a:cs typeface="Courier New"/>
                <a:sym typeface="Courier New"/>
              </a:rPr>
              <a:t>in</a:t>
            </a:r>
            <a:r>
              <a:rPr lang="en-US" sz="1050">
                <a:solidFill>
                  <a:schemeClr val="dk1"/>
                </a:solidFill>
                <a:highlight>
                  <a:srgbClr val="FFFFFE"/>
                </a:highlight>
                <a:latin typeface="Courier New"/>
                <a:ea typeface="Courier New"/>
                <a:cs typeface="Courier New"/>
                <a:sym typeface="Courier New"/>
              </a:rPr>
              <a:t> </a:t>
            </a:r>
            <a:r>
              <a:rPr lang="en-US" sz="1050">
                <a:solidFill>
                  <a:srgbClr val="795E26"/>
                </a:solidFill>
                <a:highlight>
                  <a:srgbClr val="FFFFFE"/>
                </a:highlight>
                <a:latin typeface="Courier New"/>
                <a:ea typeface="Courier New"/>
                <a:cs typeface="Courier New"/>
                <a:sym typeface="Courier New"/>
              </a:rPr>
              <a:t>zip</a:t>
            </a:r>
            <a:r>
              <a:rPr lang="en-US" sz="1050">
                <a:solidFill>
                  <a:schemeClr val="dk1"/>
                </a:solidFill>
                <a:highlight>
                  <a:srgbClr val="FFFFFE"/>
                </a:highlight>
                <a:latin typeface="Courier New"/>
                <a:ea typeface="Courier New"/>
                <a:cs typeface="Courier New"/>
                <a:sym typeface="Courier New"/>
              </a:rPr>
              <a:t>(means, stds, params):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chemeClr val="dk1"/>
                </a:solidFill>
                <a:highlight>
                  <a:srgbClr val="FFFFFE"/>
                </a:highlight>
                <a:latin typeface="Courier New"/>
                <a:ea typeface="Courier New"/>
                <a:cs typeface="Courier New"/>
                <a:sym typeface="Courier New"/>
              </a:rPr>
              <a:t>    </a:t>
            </a:r>
            <a:r>
              <a:rPr lang="en-US" sz="1050">
                <a:solidFill>
                  <a:srgbClr val="795E26"/>
                </a:solidFill>
                <a:highlight>
                  <a:srgbClr val="FFFFFE"/>
                </a:highlight>
                <a:latin typeface="Courier New"/>
                <a:ea typeface="Courier New"/>
                <a:cs typeface="Courier New"/>
                <a:sym typeface="Courier New"/>
              </a:rPr>
              <a:t>print</a:t>
            </a:r>
            <a:r>
              <a:rPr lang="en-US" sz="1050">
                <a:solidFill>
                  <a:schemeClr val="dk1"/>
                </a:solidFill>
                <a:highlight>
                  <a:srgbClr val="FFFFFE"/>
                </a:highlight>
                <a:latin typeface="Courier New"/>
                <a:ea typeface="Courier New"/>
                <a:cs typeface="Courier New"/>
                <a:sym typeface="Courier New"/>
              </a:rPr>
              <a:t>(</a:t>
            </a:r>
            <a:r>
              <a:rPr lang="en-US" sz="1050">
                <a:solidFill>
                  <a:srgbClr val="A31515"/>
                </a:solidFill>
                <a:highlight>
                  <a:srgbClr val="FFFFFE"/>
                </a:highlight>
                <a:latin typeface="Courier New"/>
                <a:ea typeface="Courier New"/>
                <a:cs typeface="Courier New"/>
                <a:sym typeface="Courier New"/>
              </a:rPr>
              <a:t>"%f (%f) with: %r"</a:t>
            </a:r>
            <a:r>
              <a:rPr lang="en-US" sz="1050">
                <a:solidFill>
                  <a:schemeClr val="dk1"/>
                </a:solidFill>
                <a:highlight>
                  <a:srgbClr val="FFFFFE"/>
                </a:highlight>
                <a:latin typeface="Courier New"/>
                <a:ea typeface="Courier New"/>
                <a:cs typeface="Courier New"/>
                <a:sym typeface="Courier New"/>
              </a:rPr>
              <a:t> % (mean, stdev, param))</a:t>
            </a: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269a946a09_0_7"/>
          <p:cNvSpPr txBox="1">
            <a:spLocks noGrp="1"/>
          </p:cNvSpPr>
          <p:nvPr>
            <p:ph type="title"/>
          </p:nvPr>
        </p:nvSpPr>
        <p:spPr>
          <a:xfrm>
            <a:off x="1097280" y="75955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Neural Network Grid Search Results</a:t>
            </a:r>
            <a:endParaRPr/>
          </a:p>
          <a:p>
            <a:pPr marL="0" lvl="0" indent="0" algn="l" rtl="0">
              <a:spcBef>
                <a:spcPts val="0"/>
              </a:spcBef>
              <a:spcAft>
                <a:spcPts val="0"/>
              </a:spcAft>
              <a:buNone/>
            </a:pPr>
            <a:endParaRPr/>
          </a:p>
        </p:txBody>
      </p:sp>
      <p:sp>
        <p:nvSpPr>
          <p:cNvPr id="274" name="Google Shape;274;g1269a946a09_0_7"/>
          <p:cNvSpPr/>
          <p:nvPr/>
        </p:nvSpPr>
        <p:spPr>
          <a:xfrm>
            <a:off x="2316275" y="2611500"/>
            <a:ext cx="7266900" cy="4542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g1269a946a09_0_7"/>
          <p:cNvPicPr preferRelativeResize="0"/>
          <p:nvPr/>
        </p:nvPicPr>
        <p:blipFill>
          <a:blip r:embed="rId3">
            <a:alphaModFix/>
          </a:blip>
          <a:stretch>
            <a:fillRect/>
          </a:stretch>
        </p:blipFill>
        <p:spPr>
          <a:xfrm>
            <a:off x="2637550" y="2108200"/>
            <a:ext cx="6218950" cy="40852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268bf0d297_0_1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457200" lvl="0" indent="0" algn="l" rtl="0">
              <a:spcBef>
                <a:spcPts val="0"/>
              </a:spcBef>
              <a:spcAft>
                <a:spcPts val="0"/>
              </a:spcAft>
              <a:buNone/>
            </a:pPr>
            <a:r>
              <a:rPr lang="en-US"/>
              <a:t>Neural Network 10 Fold CV</a:t>
            </a:r>
            <a:endParaRPr/>
          </a:p>
        </p:txBody>
      </p:sp>
      <p:sp>
        <p:nvSpPr>
          <p:cNvPr id="281" name="Google Shape;281;g1268bf0d297_0_18"/>
          <p:cNvSpPr txBox="1">
            <a:spLocks noGrp="1"/>
          </p:cNvSpPr>
          <p:nvPr>
            <p:ph type="body" idx="1"/>
          </p:nvPr>
        </p:nvSpPr>
        <p:spPr>
          <a:xfrm>
            <a:off x="1097280" y="2108201"/>
            <a:ext cx="10058400" cy="3760800"/>
          </a:xfrm>
          <a:prstGeom prst="rect">
            <a:avLst/>
          </a:prstGeom>
        </p:spPr>
        <p:txBody>
          <a:bodyPr spcFirstLastPara="1" wrap="square" lIns="0" tIns="45700" rIns="0" bIns="45700" anchor="t" anchorCtr="0">
            <a:normAutofit/>
          </a:bodyPr>
          <a:lstStyle/>
          <a:p>
            <a:pPr marL="0" lvl="0" indent="0" algn="l" rtl="0">
              <a:spcBef>
                <a:spcPts val="1200"/>
              </a:spcBef>
              <a:spcAft>
                <a:spcPts val="200"/>
              </a:spcAft>
              <a:buNone/>
            </a:pPr>
            <a:endParaRPr/>
          </a:p>
        </p:txBody>
      </p:sp>
      <p:pic>
        <p:nvPicPr>
          <p:cNvPr id="282" name="Google Shape;282;g1268bf0d297_0_18"/>
          <p:cNvPicPr preferRelativeResize="0"/>
          <p:nvPr/>
        </p:nvPicPr>
        <p:blipFill>
          <a:blip r:embed="rId3">
            <a:alphaModFix/>
          </a:blip>
          <a:stretch>
            <a:fillRect/>
          </a:stretch>
        </p:blipFill>
        <p:spPr>
          <a:xfrm>
            <a:off x="4519025" y="1918000"/>
            <a:ext cx="2693575" cy="4440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268bf0d297_0_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Strategy Results Summary</a:t>
            </a:r>
            <a:endParaRPr/>
          </a:p>
        </p:txBody>
      </p:sp>
      <p:sp>
        <p:nvSpPr>
          <p:cNvPr id="288" name="Google Shape;288;g1268bf0d297_0_0"/>
          <p:cNvSpPr txBox="1">
            <a:spLocks noGrp="1"/>
          </p:cNvSpPr>
          <p:nvPr>
            <p:ph type="body" idx="1"/>
          </p:nvPr>
        </p:nvSpPr>
        <p:spPr>
          <a:xfrm>
            <a:off x="1097280" y="2108201"/>
            <a:ext cx="10058400" cy="3760800"/>
          </a:xfrm>
          <a:prstGeom prst="rect">
            <a:avLst/>
          </a:prstGeom>
          <a:ln w="9525" cap="flat" cmpd="sng">
            <a:solidFill>
              <a:schemeClr val="dk1"/>
            </a:solidFill>
            <a:prstDash val="solid"/>
            <a:round/>
            <a:headEnd type="none" w="sm" len="sm"/>
            <a:tailEnd type="none" w="sm" len="sm"/>
          </a:ln>
        </p:spPr>
        <p:txBody>
          <a:bodyPr spcFirstLastPara="1" wrap="square" lIns="0" tIns="45700" rIns="0" bIns="45700" anchor="t" anchorCtr="0">
            <a:normAutofit/>
          </a:bodyPr>
          <a:lstStyle/>
          <a:p>
            <a:pPr marL="457200" lvl="0" indent="-342900" algn="l" rtl="0">
              <a:spcBef>
                <a:spcPts val="1200"/>
              </a:spcBef>
              <a:spcAft>
                <a:spcPts val="0"/>
              </a:spcAft>
              <a:buSzPts val="1800"/>
              <a:buChar char="●"/>
            </a:pPr>
            <a:r>
              <a:rPr lang="en-US"/>
              <a:t>Model Output: Binary (0,1) using default probability thresholds</a:t>
            </a:r>
            <a:endParaRPr/>
          </a:p>
          <a:p>
            <a:pPr marL="914400" lvl="1" indent="-342900" algn="l" rtl="0">
              <a:spcBef>
                <a:spcPts val="0"/>
              </a:spcBef>
              <a:spcAft>
                <a:spcPts val="0"/>
              </a:spcAft>
              <a:buSzPts val="1800"/>
              <a:buChar char="○"/>
            </a:pPr>
            <a:r>
              <a:rPr lang="en-US"/>
              <a:t>1=Child in Household</a:t>
            </a:r>
            <a:endParaRPr/>
          </a:p>
          <a:p>
            <a:pPr marL="914400" lvl="1" indent="-342900" algn="l" rtl="0">
              <a:spcBef>
                <a:spcPts val="0"/>
              </a:spcBef>
              <a:spcAft>
                <a:spcPts val="0"/>
              </a:spcAft>
              <a:buSzPts val="1800"/>
              <a:buChar char="○"/>
            </a:pPr>
            <a:r>
              <a:rPr lang="en-US"/>
              <a:t>0=No child in household </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en-US"/>
              <a:t>XGBoost Model had the highest AUC- improved with grid search from .947 to .999.</a:t>
            </a:r>
            <a:endParaRPr/>
          </a:p>
          <a:p>
            <a:pPr marL="457200" lvl="0" indent="0" algn="l" rtl="0">
              <a:spcBef>
                <a:spcPts val="1200"/>
              </a:spcBef>
              <a:spcAft>
                <a:spcPts val="0"/>
              </a:spcAft>
              <a:buNone/>
            </a:pPr>
            <a:endParaRPr/>
          </a:p>
          <a:p>
            <a:pPr marL="457200" lvl="0" indent="-342900" algn="l" rtl="0">
              <a:spcBef>
                <a:spcPts val="200"/>
              </a:spcBef>
              <a:spcAft>
                <a:spcPts val="0"/>
              </a:spcAft>
              <a:buSzPts val="1800"/>
              <a:buChar char="●"/>
            </a:pPr>
            <a:r>
              <a:rPr lang="en-US"/>
              <a:t>This model will help us accurately predict almost all of the households with children and allow our coupon campaign to increase revenue by With an AUC of .999, we can predict that our coupon campaign will increase revenue by </a:t>
            </a:r>
            <a:r>
              <a:rPr lang="en-US" sz="1700">
                <a:solidFill>
                  <a:schemeClr val="dk1"/>
                </a:solidFill>
              </a:rPr>
              <a:t>3,968€.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Bookman Old Style"/>
              <a:buNone/>
            </a:pPr>
            <a:r>
              <a:rPr lang="en-US" sz="4800" dirty="0"/>
              <a:t>Data Set </a:t>
            </a:r>
            <a:endParaRPr dirty="0"/>
          </a:p>
        </p:txBody>
      </p:sp>
      <p:sp>
        <p:nvSpPr>
          <p:cNvPr id="119" name="Google Shape;119;p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fontScale="85000" lnSpcReduction="20000"/>
          </a:bodyPr>
          <a:lstStyle/>
          <a:p>
            <a:pPr marL="91440" lvl="0" indent="-118110" algn="l" rtl="0">
              <a:lnSpc>
                <a:spcPct val="110000"/>
              </a:lnSpc>
              <a:spcBef>
                <a:spcPts val="0"/>
              </a:spcBef>
              <a:spcAft>
                <a:spcPts val="0"/>
              </a:spcAft>
              <a:buSzPct val="100000"/>
              <a:buFont typeface="Arial"/>
              <a:buChar char="•"/>
            </a:pPr>
            <a:r>
              <a:rPr lang="en-US" sz="2400" dirty="0"/>
              <a:t>Describes the customers of a grocer in Italy and includes purchasing behavior (amount spent on meat, fish, wine, recency of  purchases, complaints and coupon redemption) as well as demographics (# of children at home, age, education, income, etc.) </a:t>
            </a:r>
            <a:endParaRPr dirty="0"/>
          </a:p>
          <a:p>
            <a:pPr marL="91440" lvl="0" indent="-118110" algn="l" rtl="0">
              <a:lnSpc>
                <a:spcPct val="110000"/>
              </a:lnSpc>
              <a:spcBef>
                <a:spcPts val="1400"/>
              </a:spcBef>
              <a:spcAft>
                <a:spcPts val="0"/>
              </a:spcAft>
              <a:buSzPct val="100000"/>
              <a:buChar char=" "/>
            </a:pPr>
            <a:r>
              <a:rPr lang="en-US" sz="2400" dirty="0"/>
              <a:t>The top 3 most important features in determining if the household had a child were: </a:t>
            </a:r>
            <a:endParaRPr dirty="0"/>
          </a:p>
          <a:p>
            <a:pPr marL="907199" lvl="1" indent="-436244" algn="l" rtl="0">
              <a:lnSpc>
                <a:spcPct val="100000"/>
              </a:lnSpc>
              <a:spcBef>
                <a:spcPts val="400"/>
              </a:spcBef>
              <a:spcAft>
                <a:spcPts val="0"/>
              </a:spcAft>
              <a:buClr>
                <a:srgbClr val="3F3F3F"/>
              </a:buClr>
              <a:buSzPct val="100000"/>
              <a:buFont typeface="Bookman Old Style"/>
              <a:buAutoNum type="arabicPeriod"/>
            </a:pPr>
            <a:r>
              <a:rPr lang="en-US" sz="2200" dirty="0"/>
              <a:t>Total Spent (monthly) </a:t>
            </a:r>
            <a:endParaRPr dirty="0"/>
          </a:p>
          <a:p>
            <a:pPr marL="907199" lvl="1" indent="-436244" algn="l" rtl="0">
              <a:lnSpc>
                <a:spcPct val="100000"/>
              </a:lnSpc>
              <a:spcBef>
                <a:spcPts val="600"/>
              </a:spcBef>
              <a:spcAft>
                <a:spcPts val="0"/>
              </a:spcAft>
              <a:buClr>
                <a:srgbClr val="3F3F3F"/>
              </a:buClr>
              <a:buSzPct val="100000"/>
              <a:buFont typeface="Bookman Old Style"/>
              <a:buAutoNum type="arabicPeriod"/>
            </a:pPr>
            <a:r>
              <a:rPr lang="en-US" sz="2200" dirty="0"/>
              <a:t>Number of deals purchases</a:t>
            </a:r>
            <a:endParaRPr dirty="0"/>
          </a:p>
          <a:p>
            <a:pPr marL="907199" lvl="1" indent="-427990" algn="l" rtl="0">
              <a:lnSpc>
                <a:spcPct val="100000"/>
              </a:lnSpc>
              <a:spcBef>
                <a:spcPts val="600"/>
              </a:spcBef>
              <a:spcAft>
                <a:spcPts val="0"/>
              </a:spcAft>
              <a:buClr>
                <a:srgbClr val="3F3F3F"/>
              </a:buClr>
              <a:buSzPct val="100000"/>
              <a:buFont typeface="Bookman Old Style"/>
              <a:buAutoNum type="arabicPeriod"/>
            </a:pPr>
            <a:r>
              <a:rPr lang="en-US" sz="2270" dirty="0"/>
              <a:t>Year of Birth </a:t>
            </a:r>
            <a:endParaRPr sz="2270" dirty="0">
              <a:solidFill>
                <a:srgbClr val="FF0000"/>
              </a:solidFill>
            </a:endParaRPr>
          </a:p>
          <a:p>
            <a:pPr marL="91440" lvl="0" indent="-118110" algn="l" rtl="0">
              <a:lnSpc>
                <a:spcPct val="110000"/>
              </a:lnSpc>
              <a:spcBef>
                <a:spcPts val="1600"/>
              </a:spcBef>
              <a:spcAft>
                <a:spcPts val="0"/>
              </a:spcAft>
              <a:buSzPct val="100000"/>
              <a:buChar char=" "/>
            </a:pPr>
            <a:r>
              <a:rPr lang="en-US" sz="2400" u="sng" dirty="0">
                <a:solidFill>
                  <a:schemeClr val="bg2"/>
                </a:solidFill>
                <a:hlinkClick r:id="rId3">
                  <a:extLst>
                    <a:ext uri="{A12FA001-AC4F-418D-AE19-62706E023703}">
                      <ahyp:hlinkClr xmlns:ahyp="http://schemas.microsoft.com/office/drawing/2018/hyperlinkcolor" val="tx"/>
                    </a:ext>
                  </a:extLst>
                </a:hlinkClick>
              </a:rPr>
              <a:t>Original Data Attribute Distributions and Definitions:</a:t>
            </a:r>
            <a:endParaRPr lang="en-US" sz="2400" u="sng" dirty="0">
              <a:solidFill>
                <a:schemeClr val="bg2"/>
              </a:solidFill>
            </a:endParaRPr>
          </a:p>
          <a:p>
            <a:pPr marL="548640" lvl="1" indent="-118110">
              <a:lnSpc>
                <a:spcPct val="110000"/>
              </a:lnSpc>
              <a:spcBef>
                <a:spcPts val="1600"/>
              </a:spcBef>
              <a:buSzPct val="100000"/>
              <a:buChar char=" "/>
            </a:pPr>
            <a:r>
              <a:rPr lang="en-US" sz="2200" dirty="0">
                <a:solidFill>
                  <a:schemeClr val="bg2"/>
                </a:solidFill>
              </a:rPr>
              <a:t>-see attachment</a:t>
            </a:r>
            <a:endParaRPr dirty="0">
              <a:solidFill>
                <a:schemeClr val="bg2"/>
              </a:solidFill>
            </a:endParaRPr>
          </a:p>
          <a:p>
            <a:pPr marL="384048" lvl="0" indent="0" algn="l" rtl="0">
              <a:lnSpc>
                <a:spcPct val="100000"/>
              </a:lnSpc>
              <a:spcBef>
                <a:spcPts val="400"/>
              </a:spcBef>
              <a:spcAft>
                <a:spcPts val="0"/>
              </a:spcAft>
              <a:buNone/>
            </a:pPr>
            <a:endParaRPr sz="2200" dirty="0">
              <a:solidFill>
                <a:srgbClr val="FF0000"/>
              </a:solidFill>
            </a:endParaRPr>
          </a:p>
          <a:p>
            <a:pPr marL="91440" lvl="0" indent="0" algn="l" rtl="0">
              <a:lnSpc>
                <a:spcPct val="110000"/>
              </a:lnSpc>
              <a:spcBef>
                <a:spcPts val="1600"/>
              </a:spcBef>
              <a:spcAft>
                <a:spcPts val="0"/>
              </a:spcAft>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5E698-147F-94A3-8EA6-2C6CC793E604}"/>
              </a:ext>
            </a:extLst>
          </p:cNvPr>
          <p:cNvPicPr>
            <a:picLocks noChangeAspect="1"/>
          </p:cNvPicPr>
          <p:nvPr/>
        </p:nvPicPr>
        <p:blipFill>
          <a:blip r:embed="rId2"/>
          <a:stretch>
            <a:fillRect/>
          </a:stretch>
        </p:blipFill>
        <p:spPr>
          <a:xfrm>
            <a:off x="-20945" y="117988"/>
            <a:ext cx="12212945" cy="6198438"/>
          </a:xfrm>
          <a:prstGeom prst="rect">
            <a:avLst/>
          </a:prstGeom>
        </p:spPr>
      </p:pic>
    </p:spTree>
    <p:extLst>
      <p:ext uri="{BB962C8B-B14F-4D97-AF65-F5344CB8AC3E}">
        <p14:creationId xmlns:p14="http://schemas.microsoft.com/office/powerpoint/2010/main" val="133104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FB09A-1CC8-9CE4-F439-229734253968}"/>
              </a:ext>
            </a:extLst>
          </p:cNvPr>
          <p:cNvPicPr>
            <a:picLocks noChangeAspect="1"/>
          </p:cNvPicPr>
          <p:nvPr/>
        </p:nvPicPr>
        <p:blipFill>
          <a:blip r:embed="rId2"/>
          <a:stretch>
            <a:fillRect/>
          </a:stretch>
        </p:blipFill>
        <p:spPr>
          <a:xfrm>
            <a:off x="-1" y="2399316"/>
            <a:ext cx="5881443" cy="2428323"/>
          </a:xfrm>
          <a:prstGeom prst="rect">
            <a:avLst/>
          </a:prstGeom>
        </p:spPr>
      </p:pic>
      <p:pic>
        <p:nvPicPr>
          <p:cNvPr id="6" name="Picture 5">
            <a:extLst>
              <a:ext uri="{FF2B5EF4-FFF2-40B4-BE49-F238E27FC236}">
                <a16:creationId xmlns:a16="http://schemas.microsoft.com/office/drawing/2014/main" id="{69D13473-C256-79AA-7BF4-E83928110319}"/>
              </a:ext>
            </a:extLst>
          </p:cNvPr>
          <p:cNvPicPr>
            <a:picLocks noChangeAspect="1"/>
          </p:cNvPicPr>
          <p:nvPr/>
        </p:nvPicPr>
        <p:blipFill>
          <a:blip r:embed="rId3"/>
          <a:stretch>
            <a:fillRect/>
          </a:stretch>
        </p:blipFill>
        <p:spPr>
          <a:xfrm>
            <a:off x="6310556" y="2399316"/>
            <a:ext cx="5663381" cy="2584991"/>
          </a:xfrm>
          <a:prstGeom prst="rect">
            <a:avLst/>
          </a:prstGeom>
        </p:spPr>
      </p:pic>
      <p:sp>
        <p:nvSpPr>
          <p:cNvPr id="7" name="Google Shape;118;p6">
            <a:extLst>
              <a:ext uri="{FF2B5EF4-FFF2-40B4-BE49-F238E27FC236}">
                <a16:creationId xmlns:a16="http://schemas.microsoft.com/office/drawing/2014/main" id="{AB56AE59-047A-4994-88FC-B1D642CD9FB5}"/>
              </a:ext>
            </a:extLst>
          </p:cNvPr>
          <p:cNvSpPr txBox="1">
            <a:spLocks/>
          </p:cNvSpPr>
          <p:nvPr/>
        </p:nvSpPr>
        <p:spPr>
          <a:xfrm>
            <a:off x="969460" y="0"/>
            <a:ext cx="10058400" cy="1450757"/>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rgbClr val="3F3F3F"/>
              </a:buClr>
              <a:buSzPts val="4800"/>
              <a:buFont typeface="Bookman Old Style"/>
              <a:buNone/>
            </a:pPr>
            <a:r>
              <a:rPr lang="en-US" sz="4800" dirty="0">
                <a:solidFill>
                  <a:schemeClr val="bg2"/>
                </a:solidFill>
                <a:latin typeface="Bookman Old Style" panose="02050604050505020204" pitchFamily="18" charset="0"/>
              </a:rPr>
              <a:t>Categorical Data</a:t>
            </a:r>
            <a:endParaRPr lang="en-US" dirty="0">
              <a:solidFill>
                <a:schemeClr val="bg2"/>
              </a:solidFill>
              <a:latin typeface="Bookman Old Style" panose="02050604050505020204" pitchFamily="18" charset="0"/>
            </a:endParaRPr>
          </a:p>
        </p:txBody>
      </p:sp>
    </p:spTree>
    <p:extLst>
      <p:ext uri="{BB962C8B-B14F-4D97-AF65-F5344CB8AC3E}">
        <p14:creationId xmlns:p14="http://schemas.microsoft.com/office/powerpoint/2010/main" val="360586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Model Strategy</a:t>
            </a:r>
            <a:endParaRPr/>
          </a:p>
        </p:txBody>
      </p:sp>
      <p:sp>
        <p:nvSpPr>
          <p:cNvPr id="126" name="Google Shape;126;p3"/>
          <p:cNvSpPr txBox="1">
            <a:spLocks noGrp="1"/>
          </p:cNvSpPr>
          <p:nvPr>
            <p:ph type="body" idx="1"/>
          </p:nvPr>
        </p:nvSpPr>
        <p:spPr>
          <a:xfrm>
            <a:off x="1097275" y="1865776"/>
            <a:ext cx="10058400" cy="4003200"/>
          </a:xfrm>
          <a:prstGeom prst="rect">
            <a:avLst/>
          </a:prstGeom>
          <a:noFill/>
          <a:ln>
            <a:noFill/>
          </a:ln>
        </p:spPr>
        <p:txBody>
          <a:bodyPr spcFirstLastPara="1" wrap="square" lIns="0" tIns="45700" rIns="0" bIns="45700" anchor="t" anchorCtr="0">
            <a:normAutofit fontScale="77500" lnSpcReduction="20000"/>
          </a:bodyPr>
          <a:lstStyle/>
          <a:p>
            <a:pPr marL="91440" lvl="0" indent="-124460" algn="l" rtl="0">
              <a:lnSpc>
                <a:spcPct val="110000"/>
              </a:lnSpc>
              <a:spcBef>
                <a:spcPts val="0"/>
              </a:spcBef>
              <a:spcAft>
                <a:spcPts val="0"/>
              </a:spcAft>
              <a:buSzPct val="100000"/>
              <a:buFont typeface="Arial"/>
              <a:buChar char="•"/>
            </a:pPr>
            <a:r>
              <a:rPr lang="en-US" sz="2800"/>
              <a:t>We’ve determined that households with children spend less because they are more likely to shop online and avoid impulse purchases. </a:t>
            </a:r>
            <a:endParaRPr sz="2800"/>
          </a:p>
          <a:p>
            <a:pPr marL="384048" lvl="1" indent="-193040" algn="l" rtl="0">
              <a:lnSpc>
                <a:spcPct val="110000"/>
              </a:lnSpc>
              <a:spcBef>
                <a:spcPts val="0"/>
              </a:spcBef>
              <a:spcAft>
                <a:spcPts val="0"/>
              </a:spcAft>
              <a:buSzPct val="100000"/>
              <a:buFont typeface="Arial"/>
              <a:buChar char="•"/>
            </a:pPr>
            <a:r>
              <a:rPr lang="en-US" sz="2800"/>
              <a:t>If we target these households for </a:t>
            </a:r>
            <a:r>
              <a:rPr lang="en-US" sz="2800" b="1"/>
              <a:t>in-store</a:t>
            </a:r>
            <a:r>
              <a:rPr lang="en-US" sz="2800"/>
              <a:t> promotions, we can increase the  amount spent by these households by 20%  by having the customer make an extra trip to the store.</a:t>
            </a:r>
            <a:endParaRPr/>
          </a:p>
          <a:p>
            <a:pPr marL="91440" lvl="0" indent="-124460" algn="l" rtl="0">
              <a:lnSpc>
                <a:spcPct val="110000"/>
              </a:lnSpc>
              <a:spcBef>
                <a:spcPts val="1400"/>
              </a:spcBef>
              <a:spcAft>
                <a:spcPts val="0"/>
              </a:spcAft>
              <a:buSzPct val="100000"/>
              <a:buFont typeface="Arial"/>
              <a:buChar char="•"/>
            </a:pPr>
            <a:r>
              <a:rPr lang="en-US" sz="2800"/>
              <a:t>The classification model will predict the likelihood that a household has children and that will allow the grocer to target those households for special coupon promotions designed to increase in-store sales to these households. </a:t>
            </a:r>
            <a:endParaRPr/>
          </a:p>
          <a:p>
            <a:pPr marL="91440" lvl="0" indent="-124460" algn="l" rtl="0">
              <a:lnSpc>
                <a:spcPct val="110000"/>
              </a:lnSpc>
              <a:spcBef>
                <a:spcPts val="1400"/>
              </a:spcBef>
              <a:spcAft>
                <a:spcPts val="0"/>
              </a:spcAft>
              <a:buSzPct val="107692"/>
              <a:buFont typeface="Arial"/>
              <a:buChar char="•"/>
            </a:pPr>
            <a:r>
              <a:rPr lang="en-US" sz="2600"/>
              <a:t>The coupon is 5</a:t>
            </a:r>
            <a:r>
              <a:rPr lang="en-US" sz="2800">
                <a:solidFill>
                  <a:schemeClr val="dk1"/>
                </a:solidFill>
              </a:rPr>
              <a:t>€</a:t>
            </a:r>
            <a:r>
              <a:rPr lang="en-US" sz="2600"/>
              <a:t> off, therefore if we are not gaining revenue (due to sending to a non-kid household), we have lost 5</a:t>
            </a:r>
            <a:r>
              <a:rPr lang="en-US" sz="2800">
                <a:solidFill>
                  <a:schemeClr val="dk1"/>
                </a:solidFill>
              </a:rPr>
              <a:t>€</a:t>
            </a:r>
            <a:r>
              <a:rPr lang="en-US" sz="2600"/>
              <a:t>. The coupon will be sent via e-mail, so the cost to send will be negligible.</a:t>
            </a:r>
            <a:endParaRPr/>
          </a:p>
          <a:p>
            <a:pPr marL="0" lvl="0" indent="0" algn="l" rtl="0">
              <a:lnSpc>
                <a:spcPct val="110000"/>
              </a:lnSpc>
              <a:spcBef>
                <a:spcPts val="1400"/>
              </a:spcBef>
              <a:spcAft>
                <a:spcPts val="0"/>
              </a:spcAft>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269a946a09_0_43"/>
          <p:cNvSpPr txBox="1">
            <a:spLocks noGrp="1"/>
          </p:cNvSpPr>
          <p:nvPr>
            <p:ph type="title"/>
          </p:nvPr>
        </p:nvSpPr>
        <p:spPr>
          <a:xfrm>
            <a:off x="1097280" y="657403"/>
            <a:ext cx="10058400" cy="14508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Clr>
                <a:srgbClr val="3F3F3F"/>
              </a:buClr>
              <a:buSzPts val="4700"/>
              <a:buFont typeface="Bookman Old Style"/>
              <a:buNone/>
            </a:pPr>
            <a:r>
              <a:rPr lang="en-US"/>
              <a:t>Model Strategy Continued</a:t>
            </a:r>
            <a:endParaRPr/>
          </a:p>
          <a:p>
            <a:pPr marL="0" lvl="0" indent="0" algn="l" rtl="0">
              <a:spcBef>
                <a:spcPts val="0"/>
              </a:spcBef>
              <a:spcAft>
                <a:spcPts val="0"/>
              </a:spcAft>
              <a:buNone/>
            </a:pPr>
            <a:endParaRPr/>
          </a:p>
        </p:txBody>
      </p:sp>
      <p:sp>
        <p:nvSpPr>
          <p:cNvPr id="132" name="Google Shape;132;g1269a946a09_0_43"/>
          <p:cNvSpPr txBox="1">
            <a:spLocks noGrp="1"/>
          </p:cNvSpPr>
          <p:nvPr>
            <p:ph type="body" idx="1"/>
          </p:nvPr>
        </p:nvSpPr>
        <p:spPr>
          <a:xfrm>
            <a:off x="1097280" y="2108201"/>
            <a:ext cx="10058400" cy="3760800"/>
          </a:xfrm>
          <a:prstGeom prst="rect">
            <a:avLst/>
          </a:prstGeom>
        </p:spPr>
        <p:txBody>
          <a:bodyPr spcFirstLastPara="1" wrap="square" lIns="0" tIns="45700" rIns="0" bIns="45700" anchor="t" anchorCtr="0">
            <a:normAutofit fontScale="62500" lnSpcReduction="20000"/>
          </a:bodyPr>
          <a:lstStyle/>
          <a:p>
            <a:pPr marL="0" lvl="0" indent="0" algn="l" rtl="0">
              <a:spcBef>
                <a:spcPts val="1600"/>
              </a:spcBef>
              <a:spcAft>
                <a:spcPts val="0"/>
              </a:spcAft>
              <a:buNone/>
            </a:pPr>
            <a:r>
              <a:rPr lang="en-US" sz="2800">
                <a:solidFill>
                  <a:schemeClr val="dk1"/>
                </a:solidFill>
              </a:rPr>
              <a:t>We believe the extra visit will increase revenue for these households by 20%.</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Historically, similar coupon campaigns have a 3% redemption rate</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Average spending by households with children: 180€</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 # households with children: 4,267</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20% increase in sales per household: 36 €/month</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3% success rate of coupon = 4,267*.03=128 households utilizing coupon in-store</a:t>
            </a:r>
            <a:endParaRPr sz="2800">
              <a:solidFill>
                <a:schemeClr val="dk1"/>
              </a:solidFill>
            </a:endParaRPr>
          </a:p>
          <a:p>
            <a:pPr marL="548640" lvl="0" indent="-124459" algn="l" rtl="0">
              <a:spcBef>
                <a:spcPts val="1600"/>
              </a:spcBef>
              <a:spcAft>
                <a:spcPts val="0"/>
              </a:spcAft>
              <a:buClr>
                <a:schemeClr val="dk1"/>
              </a:buClr>
              <a:buSzPct val="100000"/>
              <a:buChar char="•"/>
            </a:pPr>
            <a:r>
              <a:rPr lang="en-US" sz="2800">
                <a:solidFill>
                  <a:schemeClr val="dk1"/>
                </a:solidFill>
              </a:rPr>
              <a:t>Coupon cost =5€*128=640€</a:t>
            </a:r>
            <a:endParaRPr sz="2800">
              <a:solidFill>
                <a:schemeClr val="dk1"/>
              </a:solidFill>
            </a:endParaRPr>
          </a:p>
          <a:p>
            <a:pPr marL="548640" lvl="0" indent="-124459" algn="l" rtl="0">
              <a:spcBef>
                <a:spcPts val="1600"/>
              </a:spcBef>
              <a:spcAft>
                <a:spcPts val="0"/>
              </a:spcAft>
              <a:buClr>
                <a:srgbClr val="FF0000"/>
              </a:buClr>
              <a:buSzPct val="100000"/>
              <a:buChar char="•"/>
            </a:pPr>
            <a:r>
              <a:rPr lang="en-US" sz="2800">
                <a:solidFill>
                  <a:schemeClr val="dk1"/>
                </a:solidFill>
              </a:rPr>
              <a:t>36€ increase in sales*128 households =4,608€-(640€)=</a:t>
            </a:r>
            <a:r>
              <a:rPr lang="en-US" sz="2800">
                <a:solidFill>
                  <a:srgbClr val="008000"/>
                </a:solidFill>
              </a:rPr>
              <a:t>3,968€</a:t>
            </a:r>
            <a:endParaRPr sz="2800">
              <a:solidFill>
                <a:srgbClr val="008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700"/>
              <a:buFont typeface="Bookman Old Style"/>
              <a:buNone/>
            </a:pPr>
            <a:r>
              <a:rPr lang="en-US"/>
              <a:t>Test/Train Split Data </a:t>
            </a:r>
            <a:endParaRPr/>
          </a:p>
        </p:txBody>
      </p:sp>
      <p:pic>
        <p:nvPicPr>
          <p:cNvPr id="138" name="Google Shape;138;p8"/>
          <p:cNvPicPr preferRelativeResize="0">
            <a:picLocks noGrp="1"/>
          </p:cNvPicPr>
          <p:nvPr>
            <p:ph type="body" idx="1"/>
          </p:nvPr>
        </p:nvPicPr>
        <p:blipFill rotWithShape="1">
          <a:blip r:embed="rId3">
            <a:alphaModFix/>
          </a:blip>
          <a:srcRect/>
          <a:stretch/>
        </p:blipFill>
        <p:spPr>
          <a:xfrm>
            <a:off x="1066800" y="2599081"/>
            <a:ext cx="10058400" cy="1551530"/>
          </a:xfrm>
          <a:prstGeom prst="rect">
            <a:avLst/>
          </a:prstGeom>
          <a:noFill/>
          <a:ln>
            <a:noFill/>
          </a:ln>
        </p:spPr>
      </p:pic>
      <p:sp>
        <p:nvSpPr>
          <p:cNvPr id="139" name="Google Shape;139;p8"/>
          <p:cNvSpPr txBox="1"/>
          <p:nvPr/>
        </p:nvSpPr>
        <p:spPr>
          <a:xfrm>
            <a:off x="765822" y="1798862"/>
            <a:ext cx="3199688"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600">
                <a:solidFill>
                  <a:schemeClr val="dk2"/>
                </a:solidFill>
                <a:latin typeface="Bookman Old Style"/>
                <a:ea typeface="Bookman Old Style"/>
                <a:cs typeface="Bookman Old Style"/>
                <a:sym typeface="Bookman Old Style"/>
              </a:rPr>
              <a:t>XGBoost</a:t>
            </a:r>
            <a:endParaRPr sz="4600">
              <a:solidFill>
                <a:schemeClr val="dk2"/>
              </a:solidFill>
              <a:latin typeface="Bookman Old Style"/>
              <a:ea typeface="Bookman Old Style"/>
              <a:cs typeface="Bookman Old Style"/>
              <a:sym typeface="Bookman Old Style"/>
            </a:endParaRPr>
          </a:p>
        </p:txBody>
      </p:sp>
      <p:sp>
        <p:nvSpPr>
          <p:cNvPr id="140" name="Google Shape;140;p8"/>
          <p:cNvSpPr txBox="1"/>
          <p:nvPr/>
        </p:nvSpPr>
        <p:spPr>
          <a:xfrm>
            <a:off x="858997" y="4230751"/>
            <a:ext cx="43605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600">
                <a:solidFill>
                  <a:schemeClr val="dk2"/>
                </a:solidFill>
                <a:latin typeface="Bookman Old Style"/>
                <a:ea typeface="Bookman Old Style"/>
                <a:cs typeface="Bookman Old Style"/>
                <a:sym typeface="Bookman Old Style"/>
              </a:rPr>
              <a:t>NN/Linear </a:t>
            </a:r>
            <a:endParaRPr/>
          </a:p>
        </p:txBody>
      </p:sp>
      <p:pic>
        <p:nvPicPr>
          <p:cNvPr id="141" name="Google Shape;141;p8"/>
          <p:cNvPicPr preferRelativeResize="0"/>
          <p:nvPr/>
        </p:nvPicPr>
        <p:blipFill rotWithShape="1">
          <a:blip r:embed="rId4">
            <a:alphaModFix/>
          </a:blip>
          <a:srcRect/>
          <a:stretch/>
        </p:blipFill>
        <p:spPr>
          <a:xfrm>
            <a:off x="1066800" y="5111131"/>
            <a:ext cx="10058400" cy="831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4800"/>
              <a:buFont typeface="Bookman Old Style"/>
              <a:buNone/>
            </a:pPr>
            <a:r>
              <a:rPr lang="en-US" sz="4800"/>
              <a:t>Feature Engineering</a:t>
            </a:r>
            <a:endParaRPr/>
          </a:p>
        </p:txBody>
      </p:sp>
      <p:sp>
        <p:nvSpPr>
          <p:cNvPr id="147" name="Google Shape;147;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77800" algn="l" rtl="0">
              <a:lnSpc>
                <a:spcPct val="110000"/>
              </a:lnSpc>
              <a:spcBef>
                <a:spcPts val="0"/>
              </a:spcBef>
              <a:spcAft>
                <a:spcPts val="0"/>
              </a:spcAft>
              <a:buSzPts val="2800"/>
              <a:buFont typeface="Arial"/>
              <a:buChar char="•"/>
            </a:pPr>
            <a:r>
              <a:rPr lang="en-US" sz="2800"/>
              <a:t>We aggregated:</a:t>
            </a:r>
            <a:endParaRPr sz="2800"/>
          </a:p>
          <a:p>
            <a:pPr marL="384048" lvl="1" indent="-246380" algn="l" rtl="0">
              <a:lnSpc>
                <a:spcPct val="110000"/>
              </a:lnSpc>
              <a:spcBef>
                <a:spcPts val="0"/>
              </a:spcBef>
              <a:spcAft>
                <a:spcPts val="0"/>
              </a:spcAft>
              <a:buSzPts val="2800"/>
              <a:buFont typeface="Arial"/>
              <a:buChar char="◦"/>
            </a:pPr>
            <a:r>
              <a:rPr lang="en-US" sz="2800"/>
              <a:t> </a:t>
            </a:r>
            <a:r>
              <a:rPr lang="en-US" sz="2800" b="1"/>
              <a:t>total amount spent</a:t>
            </a:r>
            <a:r>
              <a:rPr lang="en-US" sz="2800"/>
              <a:t> on different product categories in a month. </a:t>
            </a:r>
            <a:endParaRPr/>
          </a:p>
          <a:p>
            <a:pPr marL="384048" lvl="1" indent="-246380" algn="l" rtl="0">
              <a:lnSpc>
                <a:spcPct val="110000"/>
              </a:lnSpc>
              <a:spcBef>
                <a:spcPts val="0"/>
              </a:spcBef>
              <a:spcAft>
                <a:spcPts val="0"/>
              </a:spcAft>
              <a:buSzPts val="2800"/>
              <a:buFont typeface="Arial"/>
              <a:buChar char="◦"/>
            </a:pPr>
            <a:r>
              <a:rPr lang="en-US" sz="2800" b="1"/>
              <a:t>total number of visits</a:t>
            </a:r>
            <a:r>
              <a:rPr lang="en-US" sz="2800"/>
              <a:t> and </a:t>
            </a:r>
            <a:r>
              <a:rPr lang="en-US" sz="2800" b="1"/>
              <a:t>total number of purchases </a:t>
            </a:r>
            <a:r>
              <a:rPr lang="en-US" sz="2800"/>
              <a:t>made across separate channels (web, catalog, etc.) </a:t>
            </a:r>
            <a:endParaRPr/>
          </a:p>
          <a:p>
            <a:pPr marL="91440" lvl="0" indent="0" algn="l" rtl="0">
              <a:lnSpc>
                <a:spcPct val="110000"/>
              </a:lnSpc>
              <a:spcBef>
                <a:spcPts val="1400"/>
              </a:spcBef>
              <a:spcAft>
                <a:spcPts val="0"/>
              </a:spcAft>
              <a:buSzPts val="1900"/>
              <a:buNone/>
            </a:pPr>
            <a:endParaRPr/>
          </a:p>
        </p:txBody>
      </p:sp>
    </p:spTree>
  </p:cSld>
  <p:clrMapOvr>
    <a:masterClrMapping/>
  </p:clrMapOvr>
</p:sld>
</file>

<file path=ppt/theme/theme1.xml><?xml version="1.0" encoding="utf-8"?>
<a:theme xmlns:a="http://schemas.openxmlformats.org/drawingml/2006/main" name="1_RetrospectVTI">
  <a:themeElements>
    <a:clrScheme name="Custom 41">
      <a:dk1>
        <a:srgbClr val="000000"/>
      </a:dk1>
      <a:lt1>
        <a:srgbClr val="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1783</Words>
  <Application>Microsoft Office PowerPoint</Application>
  <PresentationFormat>Widescreen</PresentationFormat>
  <Paragraphs>174</Paragraphs>
  <Slides>29</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Libre Franklin</vt:lpstr>
      <vt:lpstr>Bookman Old Style</vt:lpstr>
      <vt:lpstr>Courier New</vt:lpstr>
      <vt:lpstr>Arial</vt:lpstr>
      <vt:lpstr>Calibri</vt:lpstr>
      <vt:lpstr>1_RetrospectVTI</vt:lpstr>
      <vt:lpstr>1_RetrospectVTI</vt:lpstr>
      <vt:lpstr>Customer Classification</vt:lpstr>
      <vt:lpstr>Model Context</vt:lpstr>
      <vt:lpstr>Data Set </vt:lpstr>
      <vt:lpstr>PowerPoint Presentation</vt:lpstr>
      <vt:lpstr>PowerPoint Presentation</vt:lpstr>
      <vt:lpstr>Model Strategy</vt:lpstr>
      <vt:lpstr>Model Strategy Continued </vt:lpstr>
      <vt:lpstr>Test/Train Split Data </vt:lpstr>
      <vt:lpstr>Feature Engineering</vt:lpstr>
      <vt:lpstr>One Hot Encoding </vt:lpstr>
      <vt:lpstr>Normalization Technique</vt:lpstr>
      <vt:lpstr>Observation Exclusions</vt:lpstr>
      <vt:lpstr>Outlier Treatment</vt:lpstr>
      <vt:lpstr>Missing Value Imputation</vt:lpstr>
      <vt:lpstr>PowerPoint Presentation</vt:lpstr>
      <vt:lpstr>Decision Tree </vt:lpstr>
      <vt:lpstr>Logistic Regression Model</vt:lpstr>
      <vt:lpstr>PowerPoint Presentation</vt:lpstr>
      <vt:lpstr>Grid Search Results </vt:lpstr>
      <vt:lpstr>Grid Search Results</vt:lpstr>
      <vt:lpstr>Most Impactful Features </vt:lpstr>
      <vt:lpstr>SHAP Analysis Continued</vt:lpstr>
      <vt:lpstr>SHAP Analysis Continued</vt:lpstr>
      <vt:lpstr>SHAP Analysis Continued</vt:lpstr>
      <vt:lpstr>SHAP Analysis Continued</vt:lpstr>
      <vt:lpstr>PowerPoint Presentation</vt:lpstr>
      <vt:lpstr>Neural Network Grid Search Results </vt:lpstr>
      <vt:lpstr>Neural Network 10 Fold CV</vt:lpstr>
      <vt:lpstr>Strategy Results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Classification</dc:title>
  <dc:creator>Walsh, Kathryn</dc:creator>
  <cp:lastModifiedBy>Walsh, Kathryn</cp:lastModifiedBy>
  <cp:revision>3</cp:revision>
  <dcterms:created xsi:type="dcterms:W3CDTF">2022-04-26T22:56:08Z</dcterms:created>
  <dcterms:modified xsi:type="dcterms:W3CDTF">2022-07-27T03:16:09Z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