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6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4472C4"/>
    <a:srgbClr val="FC3D21"/>
    <a:srgbClr val="0B3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89" d="100"/>
          <a:sy n="89" d="100"/>
        </p:scale>
        <p:origin x="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5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4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2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5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9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19C1-747C-459C-A282-1D025CA86009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lyfright.com/statistics/" TargetMode="External"/><Relationship Id="rId2" Type="http://schemas.openxmlformats.org/officeDocument/2006/relationships/hyperlink" Target="http://www.iata.org/pressroom/pr/Pages/2013-12-30-01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://www.freepik.com/" TargetMode="External"/><Relationship Id="rId4" Type="http://schemas.openxmlformats.org/officeDocument/2006/relationships/hyperlink" Target="http://sedac.ciesin.columbia.edu/data/set/gpw-v4-population-cou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367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14216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Flycatcher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0494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Catching information on the fly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5" y="251839"/>
            <a:ext cx="1715882" cy="172376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454868" y="4134519"/>
            <a:ext cx="1363717" cy="2230821"/>
            <a:chOff x="5454868" y="4114800"/>
            <a:chExt cx="1363717" cy="223082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Isosceles Triangle 23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71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5"/>
    </mc:Choice>
    <mc:Fallback xmlns="">
      <p:transition spd="slow" advTm="28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" y="2456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Thank you!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78516" y="3894080"/>
            <a:ext cx="1363717" cy="2230821"/>
            <a:chOff x="5454868" y="4114800"/>
            <a:chExt cx="1363717" cy="223082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Isosceles Triangle 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62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"/>
    </mc:Choice>
    <mc:Fallback xmlns="">
      <p:transition spd="slow" advTm="10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20312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Who we are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14" y="3126493"/>
            <a:ext cx="1980000" cy="19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88" y="3126493"/>
            <a:ext cx="1980000" cy="19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>
                <a:solidFill>
                  <a:schemeClr val="bg1"/>
                </a:solidFill>
                <a:latin typeface="Agency FB" panose="020B0503020202020204" pitchFamily="34" charset="0"/>
              </a:rPr>
              <a:t>Vaggelis</a:t>
            </a:r>
            <a:endParaRPr lang="en-GB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Antonis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60820" y="5992916"/>
            <a:ext cx="268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Imaging Scientist</a:t>
            </a:r>
          </a:p>
        </p:txBody>
      </p:sp>
    </p:spTree>
    <p:extLst>
      <p:ext uri="{BB962C8B-B14F-4D97-AF65-F5344CB8AC3E}">
        <p14:creationId xmlns:p14="http://schemas.microsoft.com/office/powerpoint/2010/main" val="60923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6"/>
    </mc:Choice>
    <mc:Fallback xmlns="">
      <p:transition spd="slow" advTm="16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14" y="3126493"/>
            <a:ext cx="1980000" cy="19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88" y="3126493"/>
            <a:ext cx="1980000" cy="19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>
                <a:solidFill>
                  <a:schemeClr val="bg1"/>
                </a:solidFill>
                <a:latin typeface="Agency FB" panose="020B0503020202020204" pitchFamily="34" charset="0"/>
              </a:rPr>
              <a:t>Vaggelis</a:t>
            </a:r>
            <a:endParaRPr lang="en-GB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Antonis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60820" y="5992916"/>
            <a:ext cx="268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Imaging Scientist</a:t>
            </a:r>
          </a:p>
        </p:txBody>
      </p:sp>
      <p:sp>
        <p:nvSpPr>
          <p:cNvPr id="13" name="Speech Bubble: Rectangle with Corners Rounded 12"/>
          <p:cNvSpPr/>
          <p:nvPr/>
        </p:nvSpPr>
        <p:spPr>
          <a:xfrm>
            <a:off x="1292392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Frequent flyer </a:t>
            </a:r>
          </a:p>
        </p:txBody>
      </p:sp>
      <p:sp>
        <p:nvSpPr>
          <p:cNvPr id="18" name="Speech Bubble: Rectangle with Corners Rounded 17"/>
          <p:cNvSpPr/>
          <p:nvPr/>
        </p:nvSpPr>
        <p:spPr>
          <a:xfrm>
            <a:off x="8780747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Frequent flyer</a:t>
            </a:r>
          </a:p>
        </p:txBody>
      </p:sp>
      <p:sp>
        <p:nvSpPr>
          <p:cNvPr id="20" name="Speech Bubble: Rectangle with Corners Rounded 19"/>
          <p:cNvSpPr/>
          <p:nvPr/>
        </p:nvSpPr>
        <p:spPr>
          <a:xfrm>
            <a:off x="5036570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Very </a:t>
            </a:r>
            <a:r>
              <a:rPr lang="en-GB" sz="2400" b="1" dirty="0">
                <a:latin typeface="Agency FB" panose="020B0503020202020204" pitchFamily="34" charset="0"/>
              </a:rPr>
              <a:t>NERVOUS</a:t>
            </a:r>
            <a:r>
              <a:rPr lang="en-GB" sz="2400" dirty="0">
                <a:latin typeface="Agency FB" panose="020B0503020202020204" pitchFamily="34" charset="0"/>
              </a:rPr>
              <a:t> flyer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68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4"/>
    </mc:Choice>
    <mc:Fallback xmlns="">
      <p:transition spd="slow" advTm="22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970" y="1262444"/>
            <a:ext cx="34155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8000000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People fly every day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22" y="1517566"/>
            <a:ext cx="1151747" cy="1151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17" y="4747622"/>
            <a:ext cx="1151747" cy="11517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7969" y="4373859"/>
            <a:ext cx="34155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1 out of 3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Nervous flyers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42081" y="1262444"/>
            <a:ext cx="56499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Popular activities</a:t>
            </a:r>
          </a:p>
          <a:p>
            <a:pPr algn="ctr"/>
            <a:endParaRPr lang="en-GB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66" y="2505897"/>
            <a:ext cx="1368000" cy="136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218" y="2505897"/>
            <a:ext cx="1368000" cy="136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27" y="2538470"/>
            <a:ext cx="1327118" cy="13271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98523" y="4815048"/>
            <a:ext cx="429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Can we change a seemingly idle time?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66" y="4639495"/>
            <a:ext cx="1368000" cy="136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145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0"/>
    </mc:Choice>
    <mc:Fallback xmlns="">
      <p:transition spd="slow" advTm="6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" y="9225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" y="113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What: Flycatcher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961" y="3355760"/>
            <a:ext cx="212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GPS-based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1" y="1475688"/>
            <a:ext cx="1845969" cy="1845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90" y="1475272"/>
            <a:ext cx="1846800" cy="1846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4290" y="3381253"/>
            <a:ext cx="216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Interactive Application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97" y="1446692"/>
            <a:ext cx="1846800" cy="1846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13124" y="3400420"/>
            <a:ext cx="2685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Discover the areas you fly above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6736557" y="1315340"/>
            <a:ext cx="581215" cy="29064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50906" y="839947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History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6872288" y="1903612"/>
            <a:ext cx="1071317" cy="752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088" y="1561526"/>
            <a:ext cx="1855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Satellite images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7173851" y="2495015"/>
            <a:ext cx="847247" cy="37376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971316" y="2919651"/>
            <a:ext cx="1011421" cy="108244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48088" y="2657294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News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48088" y="3186716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Facts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375685" y="203982"/>
            <a:ext cx="420602" cy="681735"/>
            <a:chOff x="5454868" y="4114800"/>
            <a:chExt cx="1363717" cy="223082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42" name="Rectangle: Rounded Corners 4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Isosceles Triangle 3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27164" y="2753944"/>
            <a:ext cx="993934" cy="6117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43605" y="3792290"/>
            <a:ext cx="1540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Changes in time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075" y="1663081"/>
            <a:ext cx="1846800" cy="18468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9982075" y="3401926"/>
            <a:ext cx="2166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Engaged &amp; happy passenger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13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0"/>
    </mc:Choice>
    <mc:Fallback xmlns="">
      <p:transition spd="slow" advTm="7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7" grpId="0"/>
      <p:bldP spid="25" grpId="0"/>
      <p:bldP spid="28" grpId="0"/>
      <p:bldP spid="34" grpId="0"/>
      <p:bldP spid="35" grpId="0"/>
      <p:bldP spid="53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0007" y="5293711"/>
            <a:ext cx="12008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Example: </a:t>
            </a: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Which is the biggest city below me right now?</a:t>
            </a: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Resources: </a:t>
            </a: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NASA’s population data (GPW), Google maps, GPS, Python, Wikis, Flickr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" b="9943"/>
          <a:stretch/>
        </p:blipFill>
        <p:spPr>
          <a:xfrm>
            <a:off x="0" y="7139"/>
            <a:ext cx="12192000" cy="52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2"/>
    </mc:Choice>
    <mc:Fallback xmlns="">
      <p:transition spd="slow" advTm="696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7144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0" y="256598"/>
            <a:ext cx="267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DEMO</a:t>
            </a:r>
            <a:endParaRPr lang="en-GB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528365"/>
            <a:ext cx="223283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Resources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Agency FB" panose="020B0503020202020204" pitchFamily="34" charset="0"/>
              </a:rPr>
              <a:t>Open Street Maps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Agency FB" panose="020B0503020202020204" pitchFamily="34" charset="0"/>
              </a:rPr>
              <a:t>OSM Buildings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Agency FB" panose="020B0503020202020204" pitchFamily="34" charset="0"/>
              </a:rPr>
              <a:t>3D Landscape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5" r="3055"/>
          <a:stretch/>
        </p:blipFill>
        <p:spPr>
          <a:xfrm>
            <a:off x="2289544" y="0"/>
            <a:ext cx="9165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0"/>
    </mc:Choice>
    <mc:Fallback xmlns="">
      <p:transition spd="slow" advTm="30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-8388" y="945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In the future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058" y="2440068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Personalisation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Link your activity to your seat number or e-mail address to save your progress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8223" y="2452055"/>
            <a:ext cx="3415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Gamification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Solve quizzes, unlock awards and win freebies in your next flight</a:t>
            </a:r>
          </a:p>
          <a:p>
            <a:pPr algn="ctr"/>
            <a:endParaRPr lang="en-GB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4835" y="2440068"/>
            <a:ext cx="3415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Inform &amp; Educate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Discover local news, learn new words of a foreign language, plan your next holiday, find some local recipes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20" y="1561428"/>
            <a:ext cx="890627" cy="890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31" y="1243257"/>
            <a:ext cx="1526968" cy="152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998" y="1600842"/>
            <a:ext cx="839226" cy="8392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37" y="4350688"/>
            <a:ext cx="898510" cy="898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58" y="5279493"/>
            <a:ext cx="3415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3D Visualisation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Combine it with VR to bring earth to life</a:t>
            </a:r>
          </a:p>
        </p:txBody>
      </p:sp>
      <p:sp>
        <p:nvSpPr>
          <p:cNvPr id="9" name="Cylinder 8"/>
          <p:cNvSpPr/>
          <p:nvPr/>
        </p:nvSpPr>
        <p:spPr>
          <a:xfrm>
            <a:off x="5757863" y="4350688"/>
            <a:ext cx="714375" cy="898510"/>
          </a:xfrm>
          <a:prstGeom prst="can">
            <a:avLst/>
          </a:prstGeom>
          <a:noFill/>
          <a:ln w="38100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784835" y="5369970"/>
            <a:ext cx="3415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Fine print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Available offline but enhanced if on the </a:t>
            </a:r>
            <a:r>
              <a:rPr lang="en-GB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wifi</a:t>
            </a:r>
            <a:endParaRPr lang="en-GB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Sun 10"/>
          <p:cNvSpPr/>
          <p:nvPr/>
        </p:nvSpPr>
        <p:spPr>
          <a:xfrm>
            <a:off x="10012224" y="4379060"/>
            <a:ext cx="900000" cy="900000"/>
          </a:xfrm>
          <a:prstGeom prst="sun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489372" y="5307911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Future Resources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NASA images, TripAdvisor, Foursquare, Wikis, Crowdsourced information</a:t>
            </a:r>
          </a:p>
        </p:txBody>
      </p:sp>
    </p:spTree>
    <p:extLst>
      <p:ext uri="{BB962C8B-B14F-4D97-AF65-F5344CB8AC3E}">
        <p14:creationId xmlns:p14="http://schemas.microsoft.com/office/powerpoint/2010/main" val="4717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1"/>
    </mc:Choice>
    <mc:Fallback xmlns="">
      <p:transition spd="slow" advTm="96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" y="533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Credits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48675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 | flying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2"/>
              </a:rPr>
              <a:t>http://www.iata.org/pressroom/pr/Pages/2013-12-30-01.aspx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 | nervous flier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/>
              </a:rPr>
              <a:t>http://flyfright.com/statistics/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6 | Data: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4"/>
              </a:rPr>
              <a:t>http://sedac.ciesin.columbia.edu/data/set/gpw-v4-population-count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All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5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6" tooltip="Flaticon"/>
              </a:rPr>
              <a:t>www.flaticon.com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 | Except from: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(route):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startup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smartphone): made by Gregor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Cresnar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 (nervous):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"/>
    </mc:Choice>
    <mc:Fallback xmlns="">
      <p:transition spd="slow" advTm="117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0.8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7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270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Afroditi Katika</dc:creator>
  <cp:lastModifiedBy>Afroditi Katika</cp:lastModifiedBy>
  <cp:revision>64</cp:revision>
  <dcterms:created xsi:type="dcterms:W3CDTF">2017-04-29T11:11:08Z</dcterms:created>
  <dcterms:modified xsi:type="dcterms:W3CDTF">2017-04-30T11:47:57Z</dcterms:modified>
</cp:coreProperties>
</file>