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EDF1-141A-6945-B244-C44BFAB3E8E0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2E053-D16A-7547-BC76-2BA37035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AD01EDF-B7B2-1C49-9D96-C65E2B24422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8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317A-2854-B649-9600-206A573E1EC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5687-454C-894A-9E9B-A248FCE0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Homework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6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Python Walk-Through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#!/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usr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/bin/python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urier New" pitchFamily="49" charset="0"/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random</a:t>
            </a: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sys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 smtClean="0">
                <a:solidFill>
                  <a:schemeClr val="accent2"/>
                </a:solidFill>
                <a:latin typeface="Courier New" pitchFamily="49" charset="0"/>
              </a:rPr>
              <a:t>from </a:t>
            </a:r>
            <a:r>
              <a:rPr lang="en-US" sz="1300" dirty="0" err="1" smtClean="0">
                <a:solidFill>
                  <a:schemeClr val="accent2"/>
                </a:solidFill>
                <a:latin typeface="Courier New" pitchFamily="49" charset="0"/>
              </a:rPr>
              <a:t>optparse</a:t>
            </a:r>
            <a:r>
              <a:rPr lang="en-US" sz="1300" dirty="0" smtClean="0">
                <a:solidFill>
                  <a:schemeClr val="accent2"/>
                </a:solidFill>
                <a:latin typeface="Courier New" pitchFamily="49" charset="0"/>
              </a:rPr>
              <a:t> import </a:t>
            </a:r>
            <a:r>
              <a:rPr lang="en-US" sz="1300" dirty="0" err="1" smtClean="0">
                <a:solidFill>
                  <a:schemeClr val="accent2"/>
                </a:solidFill>
                <a:latin typeface="Courier New" pitchFamily="49" charset="0"/>
              </a:rPr>
              <a:t>OptionParser</a:t>
            </a:r>
            <a:r>
              <a:rPr lang="en-US" sz="13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endParaRPr lang="en-US" sz="1300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urier New" pitchFamily="49" charset="0"/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300" dirty="0" err="1">
                <a:solidFill>
                  <a:srgbClr val="FF0000"/>
                </a:solidFill>
                <a:latin typeface="Courier New" pitchFamily="49" charset="0"/>
              </a:rPr>
              <a:t>randline</a:t>
            </a: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(file):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 __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init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__(self, filename):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	</a:t>
            </a: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f = file (filename, 'r')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	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self.lines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f.readlines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 ()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	</a:t>
            </a:r>
            <a:r>
              <a:rPr lang="en-US" sz="1300" dirty="0" err="1">
                <a:solidFill>
                  <a:srgbClr val="FF0000"/>
                </a:solidFill>
                <a:latin typeface="Courier New" pitchFamily="49" charset="0"/>
              </a:rPr>
              <a:t>f.close</a:t>
            </a: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 ()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300" dirty="0">
              <a:latin typeface="Courier New" pitchFamily="49" charset="0"/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Courier New" pitchFamily="49" charset="0"/>
              </a:rPr>
              <a:t>chooseline</a:t>
            </a:r>
            <a:r>
              <a:rPr lang="en-US" sz="1300" dirty="0">
                <a:solidFill>
                  <a:schemeClr val="accent2"/>
                </a:solidFill>
                <a:latin typeface="Courier New" pitchFamily="49" charset="0"/>
              </a:rPr>
              <a:t>(self): 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		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 charset="0"/>
              </a:rPr>
              <a:t>random.choice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 charset="0"/>
              </a:rPr>
              <a:t>self.lines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13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>
                <a:latin typeface="Courier New" pitchFamily="49" charset="0"/>
              </a:rPr>
              <a:t> 	</a:t>
            </a:r>
            <a:r>
              <a:rPr lang="en-US" sz="1300" dirty="0" smtClean="0">
                <a:latin typeface="Courier New" pitchFamily="49" charset="0"/>
              </a:rPr>
              <a:t> </a:t>
            </a:r>
            <a:endParaRPr lang="en-US" sz="1300" dirty="0">
              <a:latin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main():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"%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2.0"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"""%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[OPTION]...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 randomly selected lines from FILE."""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chemeClr val="accent2"/>
                </a:solidFill>
              </a:rPr>
              <a:t>Tells the shell which interpreter to use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200" dirty="0"/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</a:rPr>
              <a:t>Import statements, similar to include </a:t>
            </a:r>
            <a:r>
              <a:rPr lang="en-US" sz="1400" dirty="0" smtClean="0">
                <a:solidFill>
                  <a:srgbClr val="FF0000"/>
                </a:solidFill>
              </a:rPr>
              <a:t>statements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chemeClr val="accent2"/>
                </a:solidFill>
              </a:rPr>
              <a:t>Import </a:t>
            </a:r>
            <a:r>
              <a:rPr lang="en-US" sz="1400" dirty="0" err="1" smtClean="0">
                <a:solidFill>
                  <a:schemeClr val="accent2"/>
                </a:solidFill>
              </a:rPr>
              <a:t>OptionParser</a:t>
            </a:r>
            <a:r>
              <a:rPr lang="en-US" sz="1400" dirty="0" smtClean="0">
                <a:solidFill>
                  <a:schemeClr val="accent2"/>
                </a:solidFill>
              </a:rPr>
              <a:t> class from </a:t>
            </a:r>
            <a:r>
              <a:rPr lang="en-US" sz="1400" dirty="0" err="1" smtClean="0">
                <a:solidFill>
                  <a:schemeClr val="accent2"/>
                </a:solidFill>
              </a:rPr>
              <a:t>optparser</a:t>
            </a:r>
            <a:r>
              <a:rPr lang="en-US" sz="1400" dirty="0" smtClean="0">
                <a:solidFill>
                  <a:schemeClr val="accent2"/>
                </a:solidFill>
              </a:rPr>
              <a:t> module</a:t>
            </a:r>
            <a:endParaRPr lang="en-US" sz="1400" dirty="0">
              <a:solidFill>
                <a:schemeClr val="accent2"/>
              </a:solidFill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beginning of the class statement: </a:t>
            </a:r>
            <a:r>
              <a:rPr lang="en-US" sz="1400" dirty="0" err="1">
                <a:solidFill>
                  <a:srgbClr val="FF0000"/>
                </a:solidFill>
              </a:rPr>
              <a:t>randline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/>
              <a:t>	</a:t>
            </a:r>
            <a:r>
              <a:rPr lang="en-US" sz="1300" dirty="0">
                <a:solidFill>
                  <a:schemeClr val="accent2"/>
                </a:solidFill>
              </a:rPr>
              <a:t>The constructor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Creates a file handle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/>
              <a:t>		</a:t>
            </a:r>
            <a:r>
              <a:rPr lang="en-US" sz="1300" dirty="0">
                <a:solidFill>
                  <a:schemeClr val="accent2"/>
                </a:solidFill>
              </a:rPr>
              <a:t>Reads the file into array of strings called lines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Close the file</a:t>
            </a: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a function belonging to </a:t>
            </a:r>
            <a:r>
              <a:rPr lang="en-US" sz="1400" dirty="0" err="1" smtClean="0">
                <a:solidFill>
                  <a:schemeClr val="accent2"/>
                </a:solidFill>
              </a:rPr>
              <a:t>randline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Randomly </a:t>
            </a:r>
            <a:r>
              <a:rPr lang="en-US" sz="1400" dirty="0">
                <a:solidFill>
                  <a:srgbClr val="FF0000"/>
                </a:solidFill>
              </a:rPr>
              <a:t>select a number between 0 and the size of </a:t>
            </a:r>
            <a:r>
              <a:rPr lang="en-US" sz="1400" dirty="0" smtClean="0">
                <a:solidFill>
                  <a:srgbClr val="FF0000"/>
                </a:solidFill>
              </a:rPr>
              <a:t>lines and returns </a:t>
            </a:r>
            <a:r>
              <a:rPr lang="en-US" sz="1400" dirty="0">
                <a:solidFill>
                  <a:srgbClr val="FF0000"/>
                </a:solidFill>
              </a:rPr>
              <a:t>the line corresponding </a:t>
            </a:r>
            <a:r>
              <a:rPr lang="en-US" sz="1400" dirty="0" smtClean="0">
                <a:solidFill>
                  <a:srgbClr val="FF0000"/>
                </a:solidFill>
              </a:rPr>
              <a:t>to the </a:t>
            </a:r>
            <a:r>
              <a:rPr lang="en-US" sz="1400" dirty="0">
                <a:solidFill>
                  <a:srgbClr val="FF0000"/>
                </a:solidFill>
              </a:rPr>
              <a:t>randomly selected number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main function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</a:rPr>
              <a:t>version message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400" dirty="0">
                <a:solidFill>
                  <a:schemeClr val="accent2"/>
                </a:solidFill>
              </a:rPr>
              <a:t>usage message </a:t>
            </a:r>
            <a:endParaRPr lang="en-US" sz="1400" b="1" i="1" dirty="0">
              <a:solidFill>
                <a:schemeClr val="accent2"/>
              </a:solidFill>
            </a:endParaRPr>
          </a:p>
          <a:p>
            <a:pPr marL="0" indent="0" defTabSz="228600" eaLnBrk="1" hangingPunct="1">
              <a:lnSpc>
                <a:spcPct val="80000"/>
              </a:lnSpc>
              <a:buFontTx/>
              <a:buNone/>
              <a:defRPr/>
            </a:pPr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Python Walk-Through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 =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OptionParser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(version=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			usage=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parser.add_option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("-n", "--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action="store",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default=1, help="output NUMLINES 	lines (default 1)") </a:t>
            </a:r>
          </a:p>
          <a:p>
            <a:pPr marL="0" indent="0" eaLnBrk="1" hangingPunct="1"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options,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parser.parse_args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[1:]) </a:t>
            </a:r>
          </a:p>
          <a:p>
            <a:pPr marL="0" indent="0" eaLnBrk="1" hangingPunct="1">
              <a:buFontTx/>
              <a:buNone/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("invalid NUMLINES: {0}". 			format(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0: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("negative count: {0}". 		      format(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!= 1: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("wrong number of operands")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 =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randline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for index in range(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generator.chooseline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 (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("I/O error({0}): {1}". format(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 eaLnBrk="1" hangingPunct="1">
              <a:buFontTx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main()</a:t>
            </a:r>
            <a:endParaRPr lang="en-US" sz="1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638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Creates </a:t>
            </a:r>
            <a:r>
              <a:rPr lang="en-US" sz="1200" dirty="0" err="1" smtClean="0">
                <a:solidFill>
                  <a:schemeClr val="tx2"/>
                </a:solidFill>
              </a:rPr>
              <a:t>OptionParser</a:t>
            </a:r>
            <a:r>
              <a:rPr lang="en-US" sz="1200" dirty="0" smtClean="0">
                <a:solidFill>
                  <a:schemeClr val="tx2"/>
                </a:solidFill>
              </a:rPr>
              <a:t> instance</a:t>
            </a:r>
          </a:p>
          <a:p>
            <a:pPr marL="0" indent="0" eaLnBrk="1" hangingPunct="1">
              <a:buFontTx/>
              <a:buNone/>
              <a:defRPr/>
            </a:pPr>
            <a:endParaRPr lang="en-US" sz="1200" dirty="0"/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Start defining options</a:t>
            </a:r>
            <a:r>
              <a:rPr lang="en-US" sz="1200" dirty="0" smtClean="0">
                <a:solidFill>
                  <a:schemeClr val="tx2"/>
                </a:solidFill>
              </a:rPr>
              <a:t>,  action </a:t>
            </a:r>
            <a:r>
              <a:rPr lang="en-US" sz="1200" dirty="0">
                <a:solidFill>
                  <a:schemeClr val="tx2"/>
                </a:solidFill>
              </a:rPr>
              <a:t>“store” tells </a:t>
            </a:r>
            <a:r>
              <a:rPr lang="en-US" sz="1200" dirty="0" err="1">
                <a:solidFill>
                  <a:schemeClr val="tx2"/>
                </a:solidFill>
              </a:rPr>
              <a:t>optparse</a:t>
            </a:r>
            <a:r>
              <a:rPr lang="en-US" sz="1200" dirty="0">
                <a:solidFill>
                  <a:schemeClr val="tx2"/>
                </a:solidFill>
              </a:rPr>
              <a:t> to take next </a:t>
            </a:r>
            <a:r>
              <a:rPr lang="en-US" sz="1200" dirty="0" smtClean="0">
                <a:solidFill>
                  <a:schemeClr val="tx2"/>
                </a:solidFill>
              </a:rPr>
              <a:t> argument </a:t>
            </a:r>
            <a:r>
              <a:rPr lang="en-US" sz="1200" dirty="0">
                <a:solidFill>
                  <a:schemeClr val="tx2"/>
                </a:solidFill>
              </a:rPr>
              <a:t>and store to the right destination which is “</a:t>
            </a:r>
            <a:r>
              <a:rPr lang="en-US" sz="1200" dirty="0" err="1">
                <a:solidFill>
                  <a:schemeClr val="tx2"/>
                </a:solidFill>
              </a:rPr>
              <a:t>numlines</a:t>
            </a:r>
            <a:r>
              <a:rPr lang="en-US" sz="1200" dirty="0">
                <a:solidFill>
                  <a:schemeClr val="tx2"/>
                </a:solidFill>
              </a:rPr>
              <a:t>”. 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Set </a:t>
            </a:r>
            <a:r>
              <a:rPr lang="en-US" sz="1200" dirty="0">
                <a:solidFill>
                  <a:srgbClr val="FF0000"/>
                </a:solidFill>
              </a:rPr>
              <a:t>the default value of “</a:t>
            </a:r>
            <a:r>
              <a:rPr lang="en-US" sz="1200" dirty="0" err="1">
                <a:solidFill>
                  <a:srgbClr val="FF0000"/>
                </a:solidFill>
              </a:rPr>
              <a:t>numlines</a:t>
            </a:r>
            <a:r>
              <a:rPr lang="en-US" sz="1200" dirty="0">
                <a:solidFill>
                  <a:srgbClr val="FF0000"/>
                </a:solidFill>
              </a:rPr>
              <a:t>” to 1 and help </a:t>
            </a:r>
            <a:r>
              <a:rPr lang="en-US" sz="1200" dirty="0" smtClean="0">
                <a:solidFill>
                  <a:srgbClr val="FF0000"/>
                </a:solidFill>
              </a:rPr>
              <a:t>message.</a:t>
            </a:r>
          </a:p>
          <a:p>
            <a:pPr marL="0" indent="0" eaLnBrk="1" hangingPunct="1">
              <a:buFontTx/>
              <a:buNone/>
              <a:defRPr/>
            </a:pPr>
            <a:endParaRPr lang="en-US" sz="12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options</a:t>
            </a:r>
            <a:r>
              <a:rPr lang="en-US" sz="1200" dirty="0">
                <a:solidFill>
                  <a:schemeClr val="tx2"/>
                </a:solidFill>
              </a:rPr>
              <a:t>, an object containing values for all of your options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err="1">
                <a:solidFill>
                  <a:schemeClr val="tx2"/>
                </a:solidFill>
              </a:rPr>
              <a:t>args</a:t>
            </a:r>
            <a:r>
              <a:rPr lang="en-US" sz="1200" dirty="0">
                <a:solidFill>
                  <a:schemeClr val="tx2"/>
                </a:solidFill>
              </a:rPr>
              <a:t>, the list of positional arguments leftover after parsing </a:t>
            </a:r>
            <a:r>
              <a:rPr lang="en-US" sz="1200" dirty="0" smtClean="0">
                <a:solidFill>
                  <a:schemeClr val="tx2"/>
                </a:solidFill>
              </a:rPr>
              <a:t>options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Try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get </a:t>
            </a:r>
            <a:r>
              <a:rPr lang="en-US" sz="1200" dirty="0" err="1" smtClean="0">
                <a:solidFill>
                  <a:schemeClr val="tx2"/>
                </a:solidFill>
              </a:rPr>
              <a:t>numline</a:t>
            </a:r>
            <a:r>
              <a:rPr lang="en-US" sz="1200" dirty="0" smtClean="0">
                <a:solidFill>
                  <a:schemeClr val="tx2"/>
                </a:solidFill>
              </a:rPr>
              <a:t> from </a:t>
            </a:r>
            <a:r>
              <a:rPr lang="en-US" sz="1200" dirty="0" err="1" smtClean="0">
                <a:solidFill>
                  <a:schemeClr val="tx2"/>
                </a:solidFill>
              </a:rPr>
              <a:t>args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Exception handling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error message if </a:t>
            </a:r>
            <a:r>
              <a:rPr lang="en-US" sz="1200" dirty="0" err="1" smtClean="0">
                <a:solidFill>
                  <a:schemeClr val="tx2"/>
                </a:solidFill>
              </a:rPr>
              <a:t>numlines</a:t>
            </a:r>
            <a:r>
              <a:rPr lang="en-US" sz="1200" dirty="0" smtClean="0">
                <a:solidFill>
                  <a:schemeClr val="tx2"/>
                </a:solidFill>
              </a:rPr>
              <a:t> is not integer type, replace {0 } w/ input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 err="1" smtClean="0">
                <a:solidFill>
                  <a:srgbClr val="FF0000"/>
                </a:solidFill>
              </a:rPr>
              <a:t>numlines</a:t>
            </a:r>
            <a:r>
              <a:rPr lang="en-US" sz="1200" dirty="0" smtClean="0">
                <a:solidFill>
                  <a:srgbClr val="FF0000"/>
                </a:solidFill>
              </a:rPr>
              <a:t> is negative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I</a:t>
            </a:r>
            <a:r>
              <a:rPr lang="en-US" sz="1100" dirty="0" smtClean="0">
                <a:solidFill>
                  <a:srgbClr val="FF0000"/>
                </a:solidFill>
              </a:rPr>
              <a:t>f length of </a:t>
            </a:r>
            <a:r>
              <a:rPr lang="en-US" sz="1100" dirty="0" err="1" smtClean="0">
                <a:solidFill>
                  <a:srgbClr val="FF0000"/>
                </a:solidFill>
              </a:rPr>
              <a:t>args</a:t>
            </a:r>
            <a:r>
              <a:rPr lang="en-US" sz="1100" dirty="0" smtClean="0">
                <a:solidFill>
                  <a:srgbClr val="FF0000"/>
                </a:solidFill>
              </a:rPr>
              <a:t> is not 1 (no file name or more than one file name)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100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Assign the last and only operand to variable </a:t>
            </a:r>
            <a:r>
              <a:rPr lang="en-US" sz="1200" dirty="0" err="1" smtClean="0">
                <a:solidFill>
                  <a:srgbClr val="FF0000"/>
                </a:solidFill>
              </a:rPr>
              <a:t>input_file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Try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    instantiate </a:t>
            </a:r>
            <a:r>
              <a:rPr lang="en-US" sz="1200" dirty="0" err="1" smtClean="0">
                <a:solidFill>
                  <a:srgbClr val="FF0000"/>
                </a:solidFill>
              </a:rPr>
              <a:t>randline</a:t>
            </a:r>
            <a:r>
              <a:rPr lang="en-US" sz="1200" dirty="0" smtClean="0">
                <a:solidFill>
                  <a:srgbClr val="FF0000"/>
                </a:solidFill>
              </a:rPr>
              <a:t> object with parameter </a:t>
            </a:r>
            <a:r>
              <a:rPr lang="en-US" sz="1200" dirty="0" err="1" smtClean="0">
                <a:solidFill>
                  <a:srgbClr val="FF0000"/>
                </a:solidFill>
              </a:rPr>
              <a:t>input_file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 for loop, iterate from 0 to </a:t>
            </a:r>
            <a:r>
              <a:rPr lang="en-US" sz="1200" dirty="0" err="1" smtClean="0">
                <a:solidFill>
                  <a:schemeClr val="tx2"/>
                </a:solidFill>
              </a:rPr>
              <a:t>numlines</a:t>
            </a:r>
            <a:r>
              <a:rPr lang="en-US" sz="1200" dirty="0" smtClean="0">
                <a:solidFill>
                  <a:schemeClr val="tx2"/>
                </a:solidFill>
              </a:rPr>
              <a:t> – 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   print the randomly chosen line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Exception handling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error message in the format of “I/O error (</a:t>
            </a:r>
            <a:r>
              <a:rPr lang="en-US" sz="1200" dirty="0" err="1" smtClean="0">
                <a:solidFill>
                  <a:srgbClr val="FF0000"/>
                </a:solidFill>
              </a:rPr>
              <a:t>errno</a:t>
            </a:r>
            <a:r>
              <a:rPr lang="en-US" sz="1200" dirty="0" smtClean="0">
                <a:solidFill>
                  <a:srgbClr val="FF0000"/>
                </a:solidFill>
              </a:rPr>
              <a:t>):</a:t>
            </a:r>
            <a:r>
              <a:rPr lang="en-US" sz="1200" dirty="0" err="1" smtClean="0">
                <a:solidFill>
                  <a:srgbClr val="FF0000"/>
                </a:solidFill>
              </a:rPr>
              <a:t>strerror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1200" dirty="0"/>
          </a:p>
          <a:p>
            <a:pPr marL="0" indent="0" eaLnBrk="1" hangingPunct="1">
              <a:buFontTx/>
              <a:buNone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In order to make the Python file reusable module or standalone program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 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export PATH=$</a:t>
            </a:r>
            <a:r>
              <a:rPr lang="en-US" altLang="zh-CN" smtClean="0"/>
              <a:t>PATH:/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cs</a:t>
            </a:r>
            <a:r>
              <a:rPr lang="en-US" altLang="zh-CN" dirty="0"/>
              <a:t>/bin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9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10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Lab 10: </a:t>
            </a:r>
            <a:r>
              <a:rPr kumimoji="1" lang="en-US" altLang="zh-CN" dirty="0"/>
              <a:t>A research and development assignment</a:t>
            </a:r>
          </a:p>
          <a:p>
            <a:pPr lvl="1"/>
            <a:r>
              <a:rPr kumimoji="1" lang="en-US" altLang="zh-CN" dirty="0"/>
              <a:t>Brief research report</a:t>
            </a:r>
          </a:p>
          <a:p>
            <a:pPr lvl="1"/>
            <a:r>
              <a:rPr kumimoji="1" lang="en-US" altLang="zh-CN" dirty="0"/>
              <a:t>Presentation ~5 mins (may start from </a:t>
            </a:r>
            <a:r>
              <a:rPr kumimoji="1" lang="en-US" altLang="zh-CN" dirty="0" smtClean="0"/>
              <a:t>5</a:t>
            </a:r>
            <a:r>
              <a:rPr kumimoji="1" lang="en-US" altLang="zh-CN" baseline="30000" dirty="0" smtClean="0"/>
              <a:t>th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week)</a:t>
            </a:r>
          </a:p>
          <a:p>
            <a:r>
              <a:rPr kumimoji="1" lang="en-US" altLang="zh-CN" dirty="0" smtClean="0"/>
              <a:t>Sign up on google docs:</a:t>
            </a:r>
          </a:p>
          <a:p>
            <a:pPr lvl="1"/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docs.google.com</a:t>
            </a:r>
            <a:r>
              <a:rPr kumimoji="1" lang="en-US" altLang="zh-CN" dirty="0"/>
              <a:t>/spreadsheets/d/1_4aFQis3gz62F93omYTopnus9OUyV8N6cHh8-PQ5-eA/</a:t>
            </a:r>
            <a:r>
              <a:rPr kumimoji="1" lang="en-US" altLang="zh-CN" dirty="0" err="1"/>
              <a:t>edit?usp</a:t>
            </a:r>
            <a:r>
              <a:rPr kumimoji="1" lang="en-US" altLang="zh-CN" dirty="0"/>
              <a:t>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What is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Not just a scripting language</a:t>
            </a:r>
          </a:p>
          <a:p>
            <a:pPr eaLnBrk="1" hangingPunct="1">
              <a:defRPr/>
            </a:pPr>
            <a:r>
              <a:rPr lang="en-US" dirty="0" smtClean="0"/>
              <a:t>Object-Oriented language</a:t>
            </a:r>
          </a:p>
          <a:p>
            <a:pPr lvl="1" eaLnBrk="1" hangingPunct="1">
              <a:defRPr/>
            </a:pPr>
            <a:r>
              <a:rPr lang="en-US" dirty="0" smtClean="0"/>
              <a:t>Classes</a:t>
            </a:r>
          </a:p>
          <a:p>
            <a:pPr lvl="1" eaLnBrk="1" hangingPunct="1">
              <a:defRPr/>
            </a:pPr>
            <a:r>
              <a:rPr lang="en-US" dirty="0" smtClean="0"/>
              <a:t>Member functions</a:t>
            </a:r>
          </a:p>
          <a:p>
            <a:pPr eaLnBrk="1" hangingPunct="1">
              <a:defRPr/>
            </a:pPr>
            <a:r>
              <a:rPr lang="en-US" dirty="0" smtClean="0"/>
              <a:t>Compiled and interpreted</a:t>
            </a:r>
          </a:p>
          <a:p>
            <a:pPr lvl="1" eaLnBrk="1" hangingPunct="1">
              <a:defRPr/>
            </a:pPr>
            <a:r>
              <a:rPr lang="en-US" dirty="0" smtClean="0"/>
              <a:t>Python code is compiled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Bytecode</a:t>
            </a:r>
            <a:r>
              <a:rPr lang="en-US" dirty="0" smtClean="0"/>
              <a:t> interpreted by Python interpreter</a:t>
            </a:r>
          </a:p>
          <a:p>
            <a:pPr eaLnBrk="1" hangingPunct="1">
              <a:defRPr/>
            </a:pPr>
            <a:r>
              <a:rPr lang="en-US" dirty="0" smtClean="0"/>
              <a:t>Not as fast as C but easy to learn, read and use</a:t>
            </a:r>
          </a:p>
        </p:txBody>
      </p:sp>
    </p:spTree>
    <p:extLst>
      <p:ext uri="{BB962C8B-B14F-4D97-AF65-F5344CB8AC3E}">
        <p14:creationId xmlns:p14="http://schemas.microsoft.com/office/powerpoint/2010/main" val="28129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/>
              <a:t>Optparse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Powerful library for parsing command-line options</a:t>
            </a:r>
          </a:p>
          <a:p>
            <a:pPr lvl="1" eaLnBrk="1" hangingPunct="1">
              <a:defRPr/>
            </a:pPr>
            <a:r>
              <a:rPr lang="en-US" sz="2400" dirty="0" smtClean="0"/>
              <a:t>Argument:</a:t>
            </a:r>
          </a:p>
          <a:p>
            <a:pPr lvl="2" eaLnBrk="1" hangingPunct="1">
              <a:defRPr/>
            </a:pPr>
            <a:r>
              <a:rPr lang="en-US" dirty="0" smtClean="0"/>
              <a:t>String entered on the command line and passed in to the shell </a:t>
            </a:r>
          </a:p>
          <a:p>
            <a:pPr lvl="2" eaLnBrk="1" hangingPunct="1">
              <a:defRPr/>
            </a:pPr>
            <a:r>
              <a:rPr lang="en-US" dirty="0" smtClean="0"/>
              <a:t>Elements of </a:t>
            </a:r>
            <a:r>
              <a:rPr lang="en-US" dirty="0" err="1" smtClean="0"/>
              <a:t>sys.argv</a:t>
            </a:r>
            <a:r>
              <a:rPr lang="en-US" dirty="0" smtClean="0"/>
              <a:t>[1:] (</a:t>
            </a:r>
            <a:r>
              <a:rPr lang="en-US" dirty="0" err="1" smtClean="0"/>
              <a:t>sys.argv</a:t>
            </a:r>
            <a:r>
              <a:rPr lang="en-US" dirty="0" smtClean="0"/>
              <a:t>[0] is the name of the program being executed)</a:t>
            </a:r>
          </a:p>
          <a:p>
            <a:pPr lvl="1" eaLnBrk="1" hangingPunct="1">
              <a:defRPr/>
            </a:pPr>
            <a:r>
              <a:rPr lang="en-US" sz="2400" dirty="0" smtClean="0"/>
              <a:t>Option</a:t>
            </a:r>
          </a:p>
          <a:p>
            <a:pPr lvl="2" eaLnBrk="1" hangingPunct="1">
              <a:defRPr/>
            </a:pPr>
            <a:r>
              <a:rPr lang="en-US" dirty="0" smtClean="0"/>
              <a:t>An argument that supplies extra information to customize the execution of a program</a:t>
            </a:r>
          </a:p>
          <a:p>
            <a:pPr lvl="1" eaLnBrk="1" hangingPunct="1">
              <a:defRPr/>
            </a:pPr>
            <a:r>
              <a:rPr lang="en-US" sz="2400" dirty="0" smtClean="0"/>
              <a:t>Option Argument</a:t>
            </a:r>
          </a:p>
          <a:p>
            <a:pPr lvl="2" eaLnBrk="1" hangingPunct="1">
              <a:defRPr/>
            </a:pPr>
            <a:r>
              <a:rPr lang="en-US" dirty="0" smtClean="0"/>
              <a:t>An argument that follows an option and is closely associated with it. It is consumed from the argument list when the option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data structure in Python</a:t>
            </a:r>
          </a:p>
          <a:p>
            <a:pPr eaLnBrk="1" hangingPunct="1">
              <a:defRPr/>
            </a:pPr>
            <a:r>
              <a:rPr lang="en-US" dirty="0" smtClean="0"/>
              <a:t>A python list is like a C array but much more:</a:t>
            </a:r>
          </a:p>
          <a:p>
            <a:pPr lvl="1" eaLnBrk="1" hangingPunct="1">
              <a:defRPr/>
            </a:pPr>
            <a:r>
              <a:rPr lang="en-US" dirty="0" smtClean="0"/>
              <a:t>Dynamic: expands as new items are added</a:t>
            </a:r>
          </a:p>
          <a:p>
            <a:pPr lvl="1" eaLnBrk="1" hangingPunct="1">
              <a:defRPr/>
            </a:pPr>
            <a:r>
              <a:rPr lang="en-US" dirty="0" smtClean="0"/>
              <a:t>Can hold heterogeneous data: objects with different types</a:t>
            </a:r>
          </a:p>
          <a:p>
            <a:pPr eaLnBrk="1" hangingPunct="1">
              <a:defRPr/>
            </a:pPr>
            <a:r>
              <a:rPr lang="en-US" dirty="0" smtClean="0"/>
              <a:t>How to access elements?</a:t>
            </a:r>
          </a:p>
          <a:p>
            <a:pPr lvl="1" eaLnBrk="1" hangingPunct="1">
              <a:defRPr/>
            </a:pPr>
            <a:r>
              <a:rPr lang="en-US" dirty="0" err="1" smtClean="0"/>
              <a:t>List_name</a:t>
            </a:r>
            <a:r>
              <a:rPr lang="en-US" dirty="0" smtClean="0"/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41084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&gt;&gt;&gt; t = [123, 3.0, ‘hello!’]</a:t>
            </a:r>
          </a:p>
          <a:p>
            <a:pPr eaLnBrk="1" hangingPunct="1">
              <a:defRPr/>
            </a:pPr>
            <a:r>
              <a:rPr lang="en-US" dirty="0" smtClean="0"/>
              <a:t>&gt;&gt;&gt; print t[0]</a:t>
            </a:r>
          </a:p>
          <a:p>
            <a:pPr lvl="1" eaLnBrk="1" hangingPunct="1">
              <a:defRPr/>
            </a:pPr>
            <a:r>
              <a:rPr lang="en-US" dirty="0" smtClean="0"/>
              <a:t>123</a:t>
            </a:r>
          </a:p>
          <a:p>
            <a:pPr eaLnBrk="1" hangingPunct="1">
              <a:defRPr/>
            </a:pPr>
            <a:r>
              <a:rPr lang="en-US" dirty="0" smtClean="0"/>
              <a:t>&gt;&gt;&gt; print t[1]</a:t>
            </a:r>
          </a:p>
          <a:p>
            <a:pPr lvl="1" eaLnBrk="1" hangingPunct="1">
              <a:defRPr/>
            </a:pPr>
            <a:r>
              <a:rPr lang="en-US" dirty="0" smtClean="0"/>
              <a:t>3.0</a:t>
            </a:r>
          </a:p>
          <a:p>
            <a:pPr eaLnBrk="1" hangingPunct="1">
              <a:defRPr/>
            </a:pPr>
            <a:r>
              <a:rPr lang="en-US" dirty="0" smtClean="0"/>
              <a:t>&gt;&gt;&gt; print t[2]</a:t>
            </a:r>
          </a:p>
          <a:p>
            <a:pPr lvl="1" eaLnBrk="1" hangingPunct="1">
              <a:defRPr/>
            </a:pPr>
            <a:r>
              <a:rPr lang="en-US" dirty="0"/>
              <a:t>h</a:t>
            </a:r>
            <a:r>
              <a:rPr lang="en-US" dirty="0" smtClean="0"/>
              <a:t>ello!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f</a:t>
            </a:r>
            <a:r>
              <a:rPr lang="en-US" b="1" dirty="0" smtClean="0"/>
              <a:t>or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3200" dirty="0" smtClean="0"/>
              <a:t>for i in list: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3200" dirty="0"/>
              <a:t>	</a:t>
            </a:r>
            <a:r>
              <a:rPr lang="en-US" sz="3200" dirty="0" smtClean="0"/>
              <a:t>print i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b="1" u="sng" dirty="0" smtClean="0"/>
              <a:t>Result: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Mary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h</a:t>
            </a:r>
            <a:r>
              <a:rPr lang="en-US" dirty="0" smtClean="0"/>
              <a:t>ad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a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l</a:t>
            </a:r>
            <a:r>
              <a:rPr lang="en-US" dirty="0" smtClean="0"/>
              <a:t>ittle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lamb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3200" dirty="0" smtClean="0"/>
              <a:t>for i in range(</a:t>
            </a:r>
            <a:r>
              <a:rPr lang="en-US" sz="3200" dirty="0" err="1" smtClean="0"/>
              <a:t>len</a:t>
            </a:r>
            <a:r>
              <a:rPr lang="en-US" sz="3200" dirty="0" smtClean="0"/>
              <a:t>(list)):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3200" dirty="0" smtClean="0"/>
              <a:t>	print i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b="1" u="sng" dirty="0" smtClean="0"/>
              <a:t>Result: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0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1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2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3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4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457200" y="13716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3200"/>
              <a:t>list = [</a:t>
            </a:r>
            <a:r>
              <a:rPr lang="en-US" sz="3200"/>
              <a:t>‘</a:t>
            </a:r>
            <a:r>
              <a:rPr lang="en-US" altLang="zh-CN" sz="3200"/>
              <a:t>Mary</a:t>
            </a:r>
            <a:r>
              <a:rPr lang="en-US" sz="3200"/>
              <a:t>’</a:t>
            </a:r>
            <a:r>
              <a:rPr lang="en-US" altLang="zh-CN" sz="3200"/>
              <a:t>, </a:t>
            </a:r>
            <a:r>
              <a:rPr lang="en-US" sz="3200"/>
              <a:t>‘</a:t>
            </a:r>
            <a:r>
              <a:rPr lang="en-US" altLang="zh-CN" sz="3200"/>
              <a:t>had</a:t>
            </a:r>
            <a:r>
              <a:rPr lang="en-US" sz="3200"/>
              <a:t>’</a:t>
            </a:r>
            <a:r>
              <a:rPr lang="en-US" altLang="zh-CN" sz="3200"/>
              <a:t>, </a:t>
            </a:r>
            <a:r>
              <a:rPr lang="en-US" sz="3200"/>
              <a:t>‘</a:t>
            </a:r>
            <a:r>
              <a:rPr lang="en-US" altLang="zh-CN" sz="3200"/>
              <a:t>a</a:t>
            </a:r>
            <a:r>
              <a:rPr lang="en-US" sz="3200"/>
              <a:t>’</a:t>
            </a:r>
            <a:r>
              <a:rPr lang="en-US" altLang="zh-CN" sz="3200"/>
              <a:t>, </a:t>
            </a:r>
            <a:r>
              <a:rPr lang="en-US" sz="3200"/>
              <a:t>‘</a:t>
            </a:r>
            <a:r>
              <a:rPr lang="en-US" altLang="zh-CN" sz="3200"/>
              <a:t>little</a:t>
            </a:r>
            <a:r>
              <a:rPr lang="en-US" sz="3200"/>
              <a:t>’</a:t>
            </a:r>
            <a:r>
              <a:rPr lang="en-US" altLang="zh-CN" sz="3200"/>
              <a:t>, </a:t>
            </a:r>
            <a:r>
              <a:rPr lang="en-US" sz="3200"/>
              <a:t>‘</a:t>
            </a:r>
            <a:r>
              <a:rPr lang="en-US" altLang="zh-CN" sz="3200"/>
              <a:t>lamb</a:t>
            </a:r>
            <a:r>
              <a:rPr lang="en-US" sz="3200"/>
              <a:t>’</a:t>
            </a:r>
            <a:r>
              <a:rPr lang="en-US" altLang="zh-CN" sz="3200"/>
              <a:t>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91000" y="2209800"/>
            <a:ext cx="0" cy="411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Indentation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has no braces or keywords for code blocks</a:t>
            </a:r>
          </a:p>
          <a:p>
            <a:pPr lvl="1" eaLnBrk="1" hangingPunct="1">
              <a:defRPr/>
            </a:pPr>
            <a:r>
              <a:rPr lang="en-US" dirty="0" smtClean="0"/>
              <a:t>C delimiter: {}</a:t>
            </a:r>
          </a:p>
          <a:p>
            <a:pPr lvl="1" eaLnBrk="1" hangingPunct="1">
              <a:defRPr/>
            </a:pPr>
            <a:r>
              <a:rPr lang="en-US" dirty="0"/>
              <a:t>b</a:t>
            </a:r>
            <a:r>
              <a:rPr lang="en-US" dirty="0" smtClean="0"/>
              <a:t>ash delimiter:</a:t>
            </a:r>
          </a:p>
          <a:p>
            <a:pPr lvl="2" eaLnBrk="1" hangingPunct="1">
              <a:defRPr/>
            </a:pPr>
            <a:r>
              <a:rPr lang="en-US" dirty="0" smtClean="0"/>
              <a:t>then…else…fi (if statements)</a:t>
            </a:r>
          </a:p>
          <a:p>
            <a:pPr lvl="2" eaLnBrk="1" hangingPunct="1">
              <a:defRPr/>
            </a:pPr>
            <a:r>
              <a:rPr lang="en-US" dirty="0" smtClean="0"/>
              <a:t>do…done (while, for loops)</a:t>
            </a:r>
          </a:p>
          <a:p>
            <a:pPr eaLnBrk="1" hangingPunct="1">
              <a:defRPr/>
            </a:pPr>
            <a:r>
              <a:rPr lang="en-US" dirty="0" smtClean="0"/>
              <a:t>Indentation makes all the difference</a:t>
            </a:r>
          </a:p>
          <a:p>
            <a:pPr lvl="1" eaLnBrk="1" hangingPunct="1">
              <a:defRPr/>
            </a:pPr>
            <a:r>
              <a:rPr lang="en-US" dirty="0" smtClean="0"/>
              <a:t>Tabs change code’s meaning!!    </a:t>
            </a:r>
          </a:p>
          <a:p>
            <a:pPr marL="2286000" lvl="5" indent="0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Running randline.py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sz="3400" dirty="0" smtClean="0"/>
              <a:t>Run it</a:t>
            </a:r>
          </a:p>
          <a:p>
            <a:pPr lvl="1" eaLnBrk="1" hangingPunct="1">
              <a:defRPr/>
            </a:pPr>
            <a:r>
              <a:rPr lang="en-US" sz="3400" dirty="0" smtClean="0"/>
              <a:t>./randline.py –n 3 filename (need execute permission)</a:t>
            </a:r>
          </a:p>
          <a:p>
            <a:pPr lvl="1" eaLnBrk="1" hangingPunct="1">
              <a:defRPr/>
            </a:pPr>
            <a:r>
              <a:rPr lang="en-US" sz="3400" dirty="0" smtClean="0"/>
              <a:t>python randline.py –n 3 filename (no execute permission)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3400" dirty="0" smtClean="0"/>
          </a:p>
          <a:p>
            <a:pPr eaLnBrk="1" hangingPunct="1">
              <a:defRPr/>
            </a:pPr>
            <a:r>
              <a:rPr lang="en-US" sz="3400" dirty="0" smtClean="0"/>
              <a:t>randline.py has 3 arguments:  </a:t>
            </a:r>
          </a:p>
          <a:p>
            <a:pPr lvl="1" eaLnBrk="1" hangingPunct="1">
              <a:defRPr/>
            </a:pPr>
            <a:r>
              <a:rPr lang="en-US" sz="3400" dirty="0" smtClean="0"/>
              <a:t>n: the number of lines to write</a:t>
            </a:r>
          </a:p>
          <a:p>
            <a:pPr lvl="2" eaLnBrk="1" hangingPunct="1">
              <a:defRPr/>
            </a:pPr>
            <a:r>
              <a:rPr lang="en-US" sz="3400" b="1" dirty="0" smtClean="0"/>
              <a:t>option</a:t>
            </a:r>
            <a:endParaRPr lang="en-US" sz="3400" dirty="0" smtClean="0"/>
          </a:p>
          <a:p>
            <a:pPr lvl="1" eaLnBrk="1" hangingPunct="1">
              <a:defRPr/>
            </a:pPr>
            <a:r>
              <a:rPr lang="en-US" sz="3400" dirty="0" smtClean="0"/>
              <a:t>3: number of lines</a:t>
            </a:r>
          </a:p>
          <a:p>
            <a:pPr lvl="2" eaLnBrk="1" hangingPunct="1">
              <a:defRPr/>
            </a:pPr>
            <a:r>
              <a:rPr lang="en-US" sz="3400" b="1" dirty="0" smtClean="0"/>
              <a:t>argument option </a:t>
            </a:r>
            <a:r>
              <a:rPr lang="en-US" sz="3400" dirty="0" smtClean="0"/>
              <a:t>to n </a:t>
            </a:r>
          </a:p>
          <a:p>
            <a:pPr lvl="1" eaLnBrk="1" hangingPunct="1">
              <a:defRPr/>
            </a:pPr>
            <a:r>
              <a:rPr lang="en-US" sz="3400" dirty="0" smtClean="0"/>
              <a:t>filename: file to choose lines from</a:t>
            </a:r>
          </a:p>
          <a:p>
            <a:pPr lvl="2" eaLnBrk="1" hangingPunct="1">
              <a:defRPr/>
            </a:pPr>
            <a:r>
              <a:rPr lang="en-US" sz="3400" b="1" dirty="0" smtClean="0"/>
              <a:t>argument</a:t>
            </a:r>
            <a:r>
              <a:rPr lang="en-US" sz="3400" dirty="0" smtClean="0"/>
              <a:t> to script</a:t>
            </a:r>
          </a:p>
          <a:p>
            <a:pPr lvl="1" eaLnBrk="1" hangingPunct="1">
              <a:defRPr/>
            </a:pPr>
            <a:endParaRPr lang="en-US" sz="3400" dirty="0"/>
          </a:p>
          <a:p>
            <a:pPr eaLnBrk="1" hangingPunct="1">
              <a:defRPr/>
            </a:pPr>
            <a:r>
              <a:rPr lang="en-US" sz="3400" dirty="0" smtClean="0"/>
              <a:t>Output: n random lines from the input file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602</Words>
  <Application>Microsoft Macintosh PowerPoint</Application>
  <PresentationFormat>On-screen Show (4:3)</PresentationFormat>
  <Paragraphs>169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宋体</vt:lpstr>
      <vt:lpstr>Arial</vt:lpstr>
      <vt:lpstr>Office Theme</vt:lpstr>
      <vt:lpstr>Homework 3</vt:lpstr>
      <vt:lpstr>Week 10 Assignment</vt:lpstr>
      <vt:lpstr>What is Python?</vt:lpstr>
      <vt:lpstr>Optparse Library</vt:lpstr>
      <vt:lpstr>Lists</vt:lpstr>
      <vt:lpstr>Example</vt:lpstr>
      <vt:lpstr>for loops</vt:lpstr>
      <vt:lpstr>Indentation</vt:lpstr>
      <vt:lpstr>Running randline.py</vt:lpstr>
      <vt:lpstr>Python Walk-Through</vt:lpstr>
      <vt:lpstr>Python Walk-Through</vt:lpstr>
      <vt:lpstr>Python3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Ruolin Fan</dc:creator>
  <cp:lastModifiedBy>Microsoft Office User</cp:lastModifiedBy>
  <cp:revision>4</cp:revision>
  <dcterms:created xsi:type="dcterms:W3CDTF">2015-04-13T21:34:28Z</dcterms:created>
  <dcterms:modified xsi:type="dcterms:W3CDTF">2016-01-19T19:15:19Z</dcterms:modified>
</cp:coreProperties>
</file>