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7" r:id="rId2"/>
    <p:sldId id="258" r:id="rId3"/>
    <p:sldId id="259" r:id="rId4"/>
    <p:sldId id="260" r:id="rId5"/>
  </p:sldIdLst>
  <p:sldSz cx="10799763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116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472842"/>
            <a:ext cx="9179799" cy="3133172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4726842"/>
            <a:ext cx="8099822" cy="2172804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DC2D-E839-4937-BAB1-6ADA8326F143}" type="datetimeFigureOut">
              <a:rPr lang="nb-NO" smtClean="0"/>
              <a:t>02.06.2023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18F7-7ED6-4ECF-A058-37911BE257D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09832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DC2D-E839-4937-BAB1-6ADA8326F143}" type="datetimeFigureOut">
              <a:rPr lang="nb-NO" smtClean="0"/>
              <a:t>02.06.2023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18F7-7ED6-4ECF-A058-37911BE257D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90872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479142"/>
            <a:ext cx="2328699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479142"/>
            <a:ext cx="6851100" cy="76266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DC2D-E839-4937-BAB1-6ADA8326F143}" type="datetimeFigureOut">
              <a:rPr lang="nb-NO" smtClean="0"/>
              <a:t>02.06.2023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18F7-7ED6-4ECF-A058-37911BE257D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99591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DC2D-E839-4937-BAB1-6ADA8326F143}" type="datetimeFigureOut">
              <a:rPr lang="nb-NO" smtClean="0"/>
              <a:t>02.06.2023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18F7-7ED6-4ECF-A058-37911BE257D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13894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243638"/>
            <a:ext cx="9314796" cy="3743557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6022610"/>
            <a:ext cx="9314796" cy="1968648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DC2D-E839-4937-BAB1-6ADA8326F143}" type="datetimeFigureOut">
              <a:rPr lang="nb-NO" smtClean="0"/>
              <a:t>02.06.2023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18F7-7ED6-4ECF-A058-37911BE257D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0111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395710"/>
            <a:ext cx="4589899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395710"/>
            <a:ext cx="4589899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DC2D-E839-4937-BAB1-6ADA8326F143}" type="datetimeFigureOut">
              <a:rPr lang="nb-NO" smtClean="0"/>
              <a:t>02.06.2023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18F7-7ED6-4ECF-A058-37911BE257D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5983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144"/>
            <a:ext cx="9314796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206137"/>
            <a:ext cx="4568805" cy="1081194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287331"/>
            <a:ext cx="4568805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206137"/>
            <a:ext cx="4591306" cy="1081194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287331"/>
            <a:ext cx="4591306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DC2D-E839-4937-BAB1-6ADA8326F143}" type="datetimeFigureOut">
              <a:rPr lang="nb-NO" smtClean="0"/>
              <a:t>02.06.2023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18F7-7ED6-4ECF-A058-37911BE257D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96942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DC2D-E839-4937-BAB1-6ADA8326F143}" type="datetimeFigureOut">
              <a:rPr lang="nb-NO" smtClean="0"/>
              <a:t>02.06.2023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18F7-7ED6-4ECF-A058-37911BE257D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67814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DC2D-E839-4937-BAB1-6ADA8326F143}" type="datetimeFigureOut">
              <a:rPr lang="nb-NO" smtClean="0"/>
              <a:t>02.06.2023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18F7-7ED6-4ECF-A058-37911BE257D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74069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99969"/>
            <a:ext cx="3483205" cy="2099892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295769"/>
            <a:ext cx="5467380" cy="6395505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699862"/>
            <a:ext cx="3483205" cy="5001827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DC2D-E839-4937-BAB1-6ADA8326F143}" type="datetimeFigureOut">
              <a:rPr lang="nb-NO" smtClean="0"/>
              <a:t>02.06.2023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18F7-7ED6-4ECF-A058-37911BE257D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57921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99969"/>
            <a:ext cx="3483205" cy="2099892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295769"/>
            <a:ext cx="5467380" cy="6395505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699862"/>
            <a:ext cx="3483205" cy="5001827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DC2D-E839-4937-BAB1-6ADA8326F143}" type="datetimeFigureOut">
              <a:rPr lang="nb-NO" smtClean="0"/>
              <a:t>02.06.2023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18F7-7ED6-4ECF-A058-37911BE257D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87227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479144"/>
            <a:ext cx="9314796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395710"/>
            <a:ext cx="9314796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8341240"/>
            <a:ext cx="2429947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7DC2D-E839-4937-BAB1-6ADA8326F143}" type="datetimeFigureOut">
              <a:rPr lang="nb-NO" smtClean="0"/>
              <a:t>02.06.2023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8341240"/>
            <a:ext cx="364492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8341240"/>
            <a:ext cx="2429947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118F7-7ED6-4ECF-A058-37911BE257D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4392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5F0696C-4826-1673-CE4A-66C6FC683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353"/>
            <a:ext cx="10799763" cy="85568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5C64F0-DD1F-CBCF-F538-041632BF3888}"/>
              </a:ext>
            </a:extLst>
          </p:cNvPr>
          <p:cNvSpPr txBox="1"/>
          <p:nvPr/>
        </p:nvSpPr>
        <p:spPr>
          <a:xfrm>
            <a:off x="1712932" y="3444993"/>
            <a:ext cx="1598930" cy="105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51" b="1" dirty="0">
                <a:latin typeface="Arial" panose="020B0604020202020204" pitchFamily="34" charset="0"/>
                <a:cs typeface="Arial" panose="020B0604020202020204" pitchFamily="34" charset="0"/>
              </a:rPr>
              <a:t>PAH-16 = 1.48 ± 0.03 </a:t>
            </a:r>
            <a:r>
              <a:rPr lang="en-US" sz="1251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µg g</a:t>
            </a:r>
            <a:r>
              <a:rPr lang="en-US" sz="1251" b="1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-1</a:t>
            </a:r>
            <a:endParaRPr lang="en-US" sz="1251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sz="1251" b="1" dirty="0">
                <a:latin typeface="Arial" panose="020B0604020202020204" pitchFamily="34" charset="0"/>
                <a:cs typeface="Arial" panose="020B0604020202020204" pitchFamily="34" charset="0"/>
              </a:rPr>
              <a:t>TEQ = 0.10 </a:t>
            </a:r>
            <a:r>
              <a:rPr lang="nb-NO" sz="1251" b="1" dirty="0">
                <a:latin typeface="Arial" panose="020B0604020202020204" pitchFamily="34" charset="0"/>
                <a:cs typeface="Arial" panose="020B0604020202020204" pitchFamily="34" charset="0"/>
              </a:rPr>
              <a:t>± 0.06 </a:t>
            </a:r>
            <a:r>
              <a:rPr lang="en-US" sz="1251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µg g</a:t>
            </a:r>
            <a:r>
              <a:rPr lang="en-US" sz="1251" b="1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-1</a:t>
            </a:r>
            <a:endParaRPr lang="en-US" sz="1251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nb-NO" sz="1251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BBA2C2-27B9-6D6E-8508-882A6480116F}"/>
              </a:ext>
            </a:extLst>
          </p:cNvPr>
          <p:cNvSpPr txBox="1"/>
          <p:nvPr/>
        </p:nvSpPr>
        <p:spPr>
          <a:xfrm>
            <a:off x="9283878" y="3444992"/>
            <a:ext cx="1598930" cy="105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51" b="1" dirty="0">
                <a:latin typeface="Arial" panose="020B0604020202020204" pitchFamily="34" charset="0"/>
                <a:cs typeface="Arial" panose="020B0604020202020204" pitchFamily="34" charset="0"/>
              </a:rPr>
              <a:t>PAH-16 = 0.98 ± 0.03 </a:t>
            </a:r>
            <a:r>
              <a:rPr lang="en-US" sz="1251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µg g</a:t>
            </a:r>
            <a:r>
              <a:rPr lang="en-US" sz="1251" b="1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-1</a:t>
            </a:r>
          </a:p>
          <a:p>
            <a:r>
              <a:rPr lang="en-US" sz="1251" b="1" dirty="0">
                <a:latin typeface="Arial" panose="020B0604020202020204" pitchFamily="34" charset="0"/>
                <a:cs typeface="Arial" panose="020B0604020202020204" pitchFamily="34" charset="0"/>
              </a:rPr>
              <a:t>TEQ = 0.09 </a:t>
            </a:r>
            <a:r>
              <a:rPr lang="nb-NO" sz="1251" b="1" dirty="0">
                <a:latin typeface="Arial" panose="020B0604020202020204" pitchFamily="34" charset="0"/>
                <a:cs typeface="Arial" panose="020B0604020202020204" pitchFamily="34" charset="0"/>
              </a:rPr>
              <a:t>± 0.06 </a:t>
            </a:r>
            <a:r>
              <a:rPr lang="en-US" sz="1251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µg g</a:t>
            </a:r>
            <a:r>
              <a:rPr lang="en-US" sz="1251" b="1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-1</a:t>
            </a:r>
            <a:endParaRPr lang="en-US" sz="1251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nb-NO" sz="1251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B9C76C-5F19-3180-AE6A-5432FC28A8B4}"/>
              </a:ext>
            </a:extLst>
          </p:cNvPr>
          <p:cNvSpPr txBox="1"/>
          <p:nvPr/>
        </p:nvSpPr>
        <p:spPr>
          <a:xfrm>
            <a:off x="6680429" y="3444993"/>
            <a:ext cx="1598930" cy="105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51" b="1" dirty="0">
                <a:latin typeface="Arial" panose="020B0604020202020204" pitchFamily="34" charset="0"/>
                <a:cs typeface="Arial" panose="020B0604020202020204" pitchFamily="34" charset="0"/>
              </a:rPr>
              <a:t>PAH-16 = 1.26 ± 0.03 </a:t>
            </a:r>
            <a:r>
              <a:rPr lang="en-US" sz="1251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µg g</a:t>
            </a:r>
            <a:r>
              <a:rPr lang="en-US" sz="1251" b="1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-1</a:t>
            </a:r>
          </a:p>
          <a:p>
            <a:r>
              <a:rPr lang="en-US" sz="1251" b="1" dirty="0">
                <a:latin typeface="Arial" panose="020B0604020202020204" pitchFamily="34" charset="0"/>
                <a:cs typeface="Arial" panose="020B0604020202020204" pitchFamily="34" charset="0"/>
              </a:rPr>
              <a:t>TEQ = 0.03 </a:t>
            </a:r>
            <a:r>
              <a:rPr lang="nb-NO" sz="1251" b="1" dirty="0">
                <a:latin typeface="Arial" panose="020B0604020202020204" pitchFamily="34" charset="0"/>
                <a:cs typeface="Arial" panose="020B0604020202020204" pitchFamily="34" charset="0"/>
              </a:rPr>
              <a:t>± 0.02 </a:t>
            </a:r>
            <a:r>
              <a:rPr lang="en-US" sz="1251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µg g</a:t>
            </a:r>
            <a:r>
              <a:rPr lang="en-US" sz="1251" b="1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-1</a:t>
            </a:r>
            <a:endParaRPr lang="en-US" sz="1251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nb-NO" sz="1251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6D72F3-815B-7D23-E4ED-4F9EC18C25C9}"/>
              </a:ext>
            </a:extLst>
          </p:cNvPr>
          <p:cNvSpPr txBox="1"/>
          <p:nvPr/>
        </p:nvSpPr>
        <p:spPr>
          <a:xfrm>
            <a:off x="4265691" y="3444993"/>
            <a:ext cx="1598930" cy="105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51" b="1" dirty="0">
                <a:latin typeface="Arial" panose="020B0604020202020204" pitchFamily="34" charset="0"/>
                <a:cs typeface="Arial" panose="020B0604020202020204" pitchFamily="34" charset="0"/>
              </a:rPr>
              <a:t>PAH-16 = 0.50 ± 0.02 </a:t>
            </a:r>
            <a:r>
              <a:rPr lang="en-US" sz="1251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µg g</a:t>
            </a:r>
            <a:r>
              <a:rPr lang="en-US" sz="1251" b="1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-1</a:t>
            </a:r>
          </a:p>
          <a:p>
            <a:r>
              <a:rPr lang="en-US" sz="1251" b="1" dirty="0">
                <a:latin typeface="Arial" panose="020B0604020202020204" pitchFamily="34" charset="0"/>
                <a:cs typeface="Arial" panose="020B0604020202020204" pitchFamily="34" charset="0"/>
              </a:rPr>
              <a:t>TEQ = 0.03 </a:t>
            </a:r>
            <a:r>
              <a:rPr lang="nb-NO" sz="1251" b="1" dirty="0">
                <a:latin typeface="Arial" panose="020B0604020202020204" pitchFamily="34" charset="0"/>
                <a:cs typeface="Arial" panose="020B0604020202020204" pitchFamily="34" charset="0"/>
              </a:rPr>
              <a:t>± 0.02 </a:t>
            </a:r>
            <a:r>
              <a:rPr lang="en-US" sz="1251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µg g</a:t>
            </a:r>
            <a:r>
              <a:rPr lang="en-US" sz="1251" b="1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-1</a:t>
            </a:r>
            <a:endParaRPr lang="en-US" sz="1251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nb-NO" sz="1251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00C78C-44B4-FF9B-45ED-D1E2251DED51}"/>
              </a:ext>
            </a:extLst>
          </p:cNvPr>
          <p:cNvSpPr txBox="1"/>
          <p:nvPr/>
        </p:nvSpPr>
        <p:spPr>
          <a:xfrm>
            <a:off x="1712932" y="7434559"/>
            <a:ext cx="1676374" cy="105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51" b="1" dirty="0">
                <a:latin typeface="Arial" panose="020B0604020202020204" pitchFamily="34" charset="0"/>
                <a:cs typeface="Arial" panose="020B0604020202020204" pitchFamily="34" charset="0"/>
              </a:rPr>
              <a:t>PAH-16 = 0.38 ± 0.01 </a:t>
            </a:r>
            <a:r>
              <a:rPr lang="en-US" sz="1251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µg g</a:t>
            </a:r>
            <a:r>
              <a:rPr lang="en-US" sz="1251" b="1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-1</a:t>
            </a:r>
          </a:p>
          <a:p>
            <a:r>
              <a:rPr lang="en-US" sz="1251" b="1" dirty="0">
                <a:latin typeface="Arial" panose="020B0604020202020204" pitchFamily="34" charset="0"/>
                <a:cs typeface="Arial" panose="020B0604020202020204" pitchFamily="34" charset="0"/>
              </a:rPr>
              <a:t>TEQ = 0.02 </a:t>
            </a:r>
            <a:r>
              <a:rPr lang="nb-NO" sz="1251" b="1" dirty="0">
                <a:latin typeface="Arial" panose="020B0604020202020204" pitchFamily="34" charset="0"/>
                <a:cs typeface="Arial" panose="020B0604020202020204" pitchFamily="34" charset="0"/>
              </a:rPr>
              <a:t>± 0.01 </a:t>
            </a:r>
            <a:r>
              <a:rPr lang="en-US" sz="1251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µg g</a:t>
            </a:r>
            <a:r>
              <a:rPr lang="en-US" sz="1251" b="1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-1</a:t>
            </a:r>
            <a:endParaRPr lang="en-US" sz="1251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nb-NO" sz="1251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760AEB-A743-C71D-601D-956E00971161}"/>
              </a:ext>
            </a:extLst>
          </p:cNvPr>
          <p:cNvSpPr txBox="1"/>
          <p:nvPr/>
        </p:nvSpPr>
        <p:spPr>
          <a:xfrm>
            <a:off x="4131645" y="7434559"/>
            <a:ext cx="1554488" cy="118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51" b="1" dirty="0">
                <a:latin typeface="Arial" panose="020B0604020202020204" pitchFamily="34" charset="0"/>
                <a:cs typeface="Arial" panose="020B0604020202020204" pitchFamily="34" charset="0"/>
              </a:rPr>
              <a:t>PAH-16 = 5.05 ± 0.09 </a:t>
            </a:r>
            <a:r>
              <a:rPr lang="en-US" sz="1251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µg g</a:t>
            </a:r>
            <a:r>
              <a:rPr lang="en-US" sz="1251" b="1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-1</a:t>
            </a:r>
          </a:p>
          <a:p>
            <a:r>
              <a:rPr lang="en-US" sz="1251" b="1" dirty="0">
                <a:latin typeface="Arial" panose="020B0604020202020204" pitchFamily="34" charset="0"/>
                <a:cs typeface="Arial" panose="020B0604020202020204" pitchFamily="34" charset="0"/>
              </a:rPr>
              <a:t>TEQ = 0.21 </a:t>
            </a:r>
            <a:r>
              <a:rPr lang="nb-NO" sz="1251" b="1" dirty="0">
                <a:latin typeface="Arial" panose="020B0604020202020204" pitchFamily="34" charset="0"/>
                <a:cs typeface="Arial" panose="020B0604020202020204" pitchFamily="34" charset="0"/>
              </a:rPr>
              <a:t>± 0.12</a:t>
            </a:r>
            <a:r>
              <a:rPr lang="en-US" sz="1251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51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µg g</a:t>
            </a:r>
            <a:r>
              <a:rPr lang="en-US" sz="1251" b="1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-1</a:t>
            </a:r>
            <a:endParaRPr lang="en-US" sz="1251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sz="1251" b="1" baseline="30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nb-NO" sz="1251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DB4AF-15C9-6C34-55DD-8C3D1AE5EC88}"/>
              </a:ext>
            </a:extLst>
          </p:cNvPr>
          <p:cNvSpPr txBox="1"/>
          <p:nvPr/>
        </p:nvSpPr>
        <p:spPr>
          <a:xfrm>
            <a:off x="6688460" y="7434559"/>
            <a:ext cx="1554488" cy="105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51" b="1" dirty="0">
                <a:latin typeface="Arial" panose="020B0604020202020204" pitchFamily="34" charset="0"/>
                <a:cs typeface="Arial" panose="020B0604020202020204" pitchFamily="34" charset="0"/>
              </a:rPr>
              <a:t>PAH-16 = 0.89 ± 0.02 </a:t>
            </a:r>
            <a:r>
              <a:rPr lang="en-US" sz="1251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µg g</a:t>
            </a:r>
            <a:r>
              <a:rPr lang="en-US" sz="1251" b="1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-1</a:t>
            </a:r>
          </a:p>
          <a:p>
            <a:r>
              <a:rPr lang="en-US" sz="1251" b="1" dirty="0">
                <a:latin typeface="Arial" panose="020B0604020202020204" pitchFamily="34" charset="0"/>
                <a:cs typeface="Arial" panose="020B0604020202020204" pitchFamily="34" charset="0"/>
              </a:rPr>
              <a:t>TEQ = 0.03 </a:t>
            </a:r>
            <a:r>
              <a:rPr lang="nb-NO" sz="1251" b="1" dirty="0">
                <a:latin typeface="Arial" panose="020B0604020202020204" pitchFamily="34" charset="0"/>
                <a:cs typeface="Arial" panose="020B0604020202020204" pitchFamily="34" charset="0"/>
              </a:rPr>
              <a:t>± 0.02 </a:t>
            </a:r>
            <a:r>
              <a:rPr lang="en-US" sz="1251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µg g</a:t>
            </a:r>
            <a:r>
              <a:rPr lang="en-US" sz="1251" b="1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-1</a:t>
            </a:r>
            <a:endParaRPr lang="en-US" sz="1251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nb-NO" sz="1251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73D45E-4D70-9CDA-F94D-78BFB0347284}"/>
              </a:ext>
            </a:extLst>
          </p:cNvPr>
          <p:cNvSpPr txBox="1"/>
          <p:nvPr/>
        </p:nvSpPr>
        <p:spPr>
          <a:xfrm>
            <a:off x="8968583" y="7787476"/>
            <a:ext cx="1468233" cy="477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51" b="1" dirty="0">
                <a:latin typeface="Arial" panose="020B0604020202020204" pitchFamily="34" charset="0"/>
                <a:cs typeface="Arial" panose="020B0604020202020204" pitchFamily="34" charset="0"/>
              </a:rPr>
              <a:t>PAH-16 &lt; LOQ (0.01-0.05 </a:t>
            </a:r>
            <a:r>
              <a:rPr lang="en-US" sz="1251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µg g</a:t>
            </a:r>
            <a:r>
              <a:rPr lang="en-US" sz="1251" b="1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-1</a:t>
            </a:r>
            <a:r>
              <a:rPr lang="en-US" sz="1251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nb-NO" sz="1251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872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Graphical user interface&#10;&#10;Description automatically generated">
            <a:extLst>
              <a:ext uri="{FF2B5EF4-FFF2-40B4-BE49-F238E27FC236}">
                <a16:creationId xmlns:a16="http://schemas.microsoft.com/office/drawing/2014/main" id="{DABD279F-FBD3-2975-4CC5-56614FAC1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067"/>
            <a:ext cx="10799763" cy="88354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FC3AFA-8D6C-D919-0ED2-C143CDD5ACBA}"/>
              </a:ext>
            </a:extLst>
          </p:cNvPr>
          <p:cNvSpPr txBox="1"/>
          <p:nvPr/>
        </p:nvSpPr>
        <p:spPr>
          <a:xfrm>
            <a:off x="3963012" y="4754216"/>
            <a:ext cx="2465757" cy="669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51" b="1" dirty="0">
                <a:latin typeface="Arial" panose="020B0604020202020204" pitchFamily="34" charset="0"/>
                <a:cs typeface="Arial" panose="020B0604020202020204" pitchFamily="34" charset="0"/>
              </a:rPr>
              <a:t>PCDD/F-17</a:t>
            </a:r>
            <a:r>
              <a:rPr lang="nb-NO" sz="1251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1251" b="1" dirty="0">
                <a:latin typeface="Arial" panose="020B0604020202020204" pitchFamily="34" charset="0"/>
                <a:cs typeface="Arial" panose="020B0604020202020204" pitchFamily="34" charset="0"/>
              </a:rPr>
              <a:t>= 589 ± 29 </a:t>
            </a:r>
            <a:r>
              <a:rPr lang="en-US" sz="1251" b="1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251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</a:t>
            </a:r>
            <a:r>
              <a:rPr lang="en-US" sz="1251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g</a:t>
            </a:r>
            <a:r>
              <a:rPr lang="en-US" sz="1251" b="1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-1</a:t>
            </a:r>
            <a:endParaRPr lang="en-US" sz="1251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sz="1251" b="1" dirty="0">
                <a:latin typeface="Arial" panose="020B0604020202020204" pitchFamily="34" charset="0"/>
                <a:cs typeface="Arial" panose="020B0604020202020204" pitchFamily="34" charset="0"/>
              </a:rPr>
              <a:t>TEQ = 3.0 </a:t>
            </a:r>
            <a:r>
              <a:rPr lang="nb-NO" sz="1251" b="1" dirty="0">
                <a:latin typeface="Arial" panose="020B0604020202020204" pitchFamily="34" charset="0"/>
                <a:cs typeface="Arial" panose="020B0604020202020204" pitchFamily="34" charset="0"/>
              </a:rPr>
              <a:t>± 0.1 </a:t>
            </a:r>
            <a:r>
              <a:rPr lang="en-US" sz="1251" b="1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251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</a:t>
            </a:r>
            <a:r>
              <a:rPr lang="en-US" sz="1251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g</a:t>
            </a:r>
            <a:r>
              <a:rPr lang="en-US" sz="1251" b="1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-1</a:t>
            </a:r>
            <a:endParaRPr lang="en-US" sz="1251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nb-NO" sz="1251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F77F87-EFEC-C691-C8F3-6115928D99BC}"/>
              </a:ext>
            </a:extLst>
          </p:cNvPr>
          <p:cNvSpPr txBox="1"/>
          <p:nvPr/>
        </p:nvSpPr>
        <p:spPr>
          <a:xfrm>
            <a:off x="3835087" y="472129"/>
            <a:ext cx="2721608" cy="669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51" b="1" dirty="0">
                <a:latin typeface="Arial" panose="020B0604020202020204" pitchFamily="34" charset="0"/>
                <a:cs typeface="Arial" panose="020B0604020202020204" pitchFamily="34" charset="0"/>
              </a:rPr>
              <a:t>PCDD/F-17</a:t>
            </a:r>
            <a:r>
              <a:rPr lang="nb-NO" sz="1251" b="1" dirty="0">
                <a:latin typeface="Arial" panose="020B0604020202020204" pitchFamily="34" charset="0"/>
                <a:cs typeface="Arial" panose="020B0604020202020204" pitchFamily="34" charset="0"/>
              </a:rPr>
              <a:t> = 2011 ± 118 </a:t>
            </a:r>
            <a:r>
              <a:rPr lang="en-US" sz="1251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251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 g</a:t>
            </a:r>
            <a:r>
              <a:rPr lang="en-US" sz="1251" b="1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-1</a:t>
            </a:r>
            <a:endParaRPr lang="en-US" sz="1251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sz="1251" b="1" dirty="0">
                <a:latin typeface="Arial" panose="020B0604020202020204" pitchFamily="34" charset="0"/>
                <a:cs typeface="Arial" panose="020B0604020202020204" pitchFamily="34" charset="0"/>
              </a:rPr>
              <a:t>TEQ = 8.3 </a:t>
            </a:r>
            <a:r>
              <a:rPr lang="nb-NO" sz="1251" b="1" dirty="0">
                <a:latin typeface="Arial" panose="020B0604020202020204" pitchFamily="34" charset="0"/>
                <a:cs typeface="Arial" panose="020B0604020202020204" pitchFamily="34" charset="0"/>
              </a:rPr>
              <a:t>± 0.2 </a:t>
            </a:r>
            <a:r>
              <a:rPr lang="en-US" sz="1251" b="1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251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</a:t>
            </a:r>
            <a:r>
              <a:rPr lang="en-US" sz="1251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g</a:t>
            </a:r>
            <a:r>
              <a:rPr lang="en-US" sz="1251" b="1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-1</a:t>
            </a:r>
            <a:endParaRPr lang="en-US" sz="1251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nb-NO" sz="1251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D750BB-E77F-C55C-ACB1-18E6426743BD}"/>
              </a:ext>
            </a:extLst>
          </p:cNvPr>
          <p:cNvSpPr txBox="1"/>
          <p:nvPr/>
        </p:nvSpPr>
        <p:spPr>
          <a:xfrm>
            <a:off x="8487828" y="486865"/>
            <a:ext cx="2322539" cy="669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51" b="1" dirty="0">
                <a:latin typeface="Arial" panose="020B0604020202020204" pitchFamily="34" charset="0"/>
                <a:cs typeface="Arial" panose="020B0604020202020204" pitchFamily="34" charset="0"/>
              </a:rPr>
              <a:t>PCDD/F-17</a:t>
            </a:r>
            <a:r>
              <a:rPr lang="nb-NO" sz="1251" b="1" dirty="0">
                <a:latin typeface="Arial" panose="020B0604020202020204" pitchFamily="34" charset="0"/>
                <a:cs typeface="Arial" panose="020B0604020202020204" pitchFamily="34" charset="0"/>
              </a:rPr>
              <a:t> = 302 ± 6 </a:t>
            </a:r>
            <a:r>
              <a:rPr lang="en-US" sz="1251" b="1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251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</a:t>
            </a:r>
            <a:r>
              <a:rPr lang="en-US" sz="1251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g</a:t>
            </a:r>
            <a:r>
              <a:rPr lang="en-US" sz="1251" b="1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-1</a:t>
            </a:r>
            <a:endParaRPr lang="en-US" sz="1251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sz="1251" b="1" dirty="0">
                <a:latin typeface="Arial" panose="020B0604020202020204" pitchFamily="34" charset="0"/>
                <a:cs typeface="Arial" panose="020B0604020202020204" pitchFamily="34" charset="0"/>
              </a:rPr>
              <a:t>TEQ = 1.8 </a:t>
            </a:r>
            <a:r>
              <a:rPr lang="nb-NO" sz="1251" b="1" dirty="0">
                <a:latin typeface="Arial" panose="020B0604020202020204" pitchFamily="34" charset="0"/>
                <a:cs typeface="Arial" panose="020B0604020202020204" pitchFamily="34" charset="0"/>
              </a:rPr>
              <a:t>± 0.1 </a:t>
            </a:r>
            <a:r>
              <a:rPr lang="en-US" sz="1251" b="1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251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</a:t>
            </a:r>
            <a:r>
              <a:rPr lang="en-US" sz="1251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g</a:t>
            </a:r>
            <a:r>
              <a:rPr lang="en-US" sz="1251" b="1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-1</a:t>
            </a:r>
            <a:endParaRPr lang="en-US" sz="1251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nb-NO" sz="1251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720A8E-81A3-FF2E-11DC-64BD69FAC8EA}"/>
              </a:ext>
            </a:extLst>
          </p:cNvPr>
          <p:cNvSpPr txBox="1"/>
          <p:nvPr/>
        </p:nvSpPr>
        <p:spPr>
          <a:xfrm>
            <a:off x="8416218" y="4757866"/>
            <a:ext cx="2465758" cy="669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51" b="1" dirty="0">
                <a:latin typeface="Arial" panose="020B0604020202020204" pitchFamily="34" charset="0"/>
                <a:cs typeface="Arial" panose="020B0604020202020204" pitchFamily="34" charset="0"/>
              </a:rPr>
              <a:t>PCDD/F-17</a:t>
            </a:r>
            <a:r>
              <a:rPr lang="nb-NO" sz="1251" b="1" dirty="0">
                <a:latin typeface="Arial" panose="020B0604020202020204" pitchFamily="34" charset="0"/>
                <a:cs typeface="Arial" panose="020B0604020202020204" pitchFamily="34" charset="0"/>
              </a:rPr>
              <a:t> = 323 ± 14 </a:t>
            </a:r>
            <a:r>
              <a:rPr lang="en-US" sz="1251" b="1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251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</a:t>
            </a:r>
            <a:r>
              <a:rPr lang="en-US" sz="1251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g</a:t>
            </a:r>
            <a:r>
              <a:rPr lang="en-US" sz="1251" b="1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-1</a:t>
            </a:r>
            <a:endParaRPr lang="en-US" sz="1251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sz="1251" b="1" dirty="0">
                <a:latin typeface="Arial" panose="020B0604020202020204" pitchFamily="34" charset="0"/>
                <a:cs typeface="Arial" panose="020B0604020202020204" pitchFamily="34" charset="0"/>
              </a:rPr>
              <a:t>TEQ = 1.2 </a:t>
            </a:r>
            <a:r>
              <a:rPr lang="nb-NO" sz="1251" b="1" dirty="0">
                <a:latin typeface="Arial" panose="020B0604020202020204" pitchFamily="34" charset="0"/>
                <a:cs typeface="Arial" panose="020B0604020202020204" pitchFamily="34" charset="0"/>
              </a:rPr>
              <a:t>± 0.1 </a:t>
            </a:r>
            <a:r>
              <a:rPr lang="en-US" sz="1251" b="1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251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</a:t>
            </a:r>
            <a:r>
              <a:rPr lang="en-US" sz="1251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g</a:t>
            </a:r>
            <a:r>
              <a:rPr lang="en-US" sz="1251" b="1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-1</a:t>
            </a:r>
            <a:endParaRPr lang="en-US" sz="1251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nb-NO" sz="1251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732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CA8F053F-C22C-2199-FD89-6F81883D9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4" y="0"/>
            <a:ext cx="10711215" cy="89995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B4E339-4D11-3639-2961-D4416A0A5B77}"/>
              </a:ext>
            </a:extLst>
          </p:cNvPr>
          <p:cNvSpPr txBox="1"/>
          <p:nvPr/>
        </p:nvSpPr>
        <p:spPr>
          <a:xfrm>
            <a:off x="2986787" y="7839909"/>
            <a:ext cx="2997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PCB-7</a:t>
            </a:r>
            <a:r>
              <a:rPr lang="nb-NO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b="1" dirty="0">
                <a:latin typeface="Arial" panose="020B0604020202020204" pitchFamily="34" charset="0"/>
                <a:cs typeface="Arial" panose="020B0604020202020204" pitchFamily="34" charset="0"/>
              </a:rPr>
              <a:t>= 16.6 ± 1.0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 g</a:t>
            </a:r>
            <a:r>
              <a:rPr lang="en-US" b="1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-1</a:t>
            </a:r>
            <a:endParaRPr lang="en-US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5E7B2F-5BF1-ECBE-7C35-4521FDCF5A76}"/>
              </a:ext>
            </a:extLst>
          </p:cNvPr>
          <p:cNvSpPr txBox="1"/>
          <p:nvPr/>
        </p:nvSpPr>
        <p:spPr>
          <a:xfrm>
            <a:off x="2986787" y="3724865"/>
            <a:ext cx="2997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PCB-7</a:t>
            </a:r>
            <a:r>
              <a:rPr lang="nb-NO" b="1" dirty="0">
                <a:latin typeface="Arial" panose="020B0604020202020204" pitchFamily="34" charset="0"/>
                <a:cs typeface="Arial" panose="020B0604020202020204" pitchFamily="34" charset="0"/>
              </a:rPr>
              <a:t> = 20.7 ± 0.6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 g</a:t>
            </a:r>
            <a:r>
              <a:rPr lang="en-US" b="1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-1</a:t>
            </a:r>
            <a:endParaRPr lang="nb-NO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C87AC0-CDBF-69FE-AAAD-94E5B455522D}"/>
              </a:ext>
            </a:extLst>
          </p:cNvPr>
          <p:cNvSpPr txBox="1"/>
          <p:nvPr/>
        </p:nvSpPr>
        <p:spPr>
          <a:xfrm>
            <a:off x="7920044" y="3730497"/>
            <a:ext cx="2884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PCB-7</a:t>
            </a:r>
            <a:r>
              <a:rPr lang="nb-NO" b="1" dirty="0">
                <a:latin typeface="Arial" panose="020B0604020202020204" pitchFamily="34" charset="0"/>
                <a:cs typeface="Arial" panose="020B0604020202020204" pitchFamily="34" charset="0"/>
              </a:rPr>
              <a:t> = 7.6 ± 0.6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ng</a:t>
            </a: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g</a:t>
            </a:r>
            <a:r>
              <a:rPr lang="en-US" b="1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-1</a:t>
            </a:r>
            <a:endParaRPr lang="en-US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2520DB-12FC-4E47-A27B-DA802526AD72}"/>
              </a:ext>
            </a:extLst>
          </p:cNvPr>
          <p:cNvSpPr txBox="1"/>
          <p:nvPr/>
        </p:nvSpPr>
        <p:spPr>
          <a:xfrm>
            <a:off x="7915321" y="7839909"/>
            <a:ext cx="288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PCB-7</a:t>
            </a:r>
            <a:r>
              <a:rPr lang="nb-NO" b="1" dirty="0">
                <a:latin typeface="Arial" panose="020B0604020202020204" pitchFamily="34" charset="0"/>
                <a:cs typeface="Arial" panose="020B0604020202020204" pitchFamily="34" charset="0"/>
              </a:rPr>
              <a:t> = 9.2 ± 0.4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ng</a:t>
            </a: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g</a:t>
            </a:r>
            <a:r>
              <a:rPr lang="en-US" b="1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-1</a:t>
            </a:r>
            <a:endParaRPr lang="en-US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998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2184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35072</TotalTime>
  <Words>198</Words>
  <Application>Microsoft Office PowerPoint</Application>
  <PresentationFormat>Custom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Katinka Krahn</dc:creator>
  <cp:lastModifiedBy>Katinka Krahn</cp:lastModifiedBy>
  <cp:revision>21</cp:revision>
  <dcterms:created xsi:type="dcterms:W3CDTF">2023-02-23T08:03:09Z</dcterms:created>
  <dcterms:modified xsi:type="dcterms:W3CDTF">2023-06-02T08:56:45Z</dcterms:modified>
</cp:coreProperties>
</file>