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6" r:id="rId19"/>
    <p:sldId id="287" r:id="rId20"/>
    <p:sldId id="288" r:id="rId21"/>
    <p:sldId id="283" r:id="rId22"/>
    <p:sldId id="270" r:id="rId23"/>
    <p:sldId id="265" r:id="rId24"/>
    <p:sldId id="266" r:id="rId25"/>
    <p:sldId id="274" r:id="rId26"/>
    <p:sldId id="268" r:id="rId27"/>
    <p:sldId id="269" r:id="rId28"/>
    <p:sldId id="271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3" autoAdjust="0"/>
  </p:normalViewPr>
  <p:slideViewPr>
    <p:cSldViewPr snapToGrid="0" snapToObjects="1">
      <p:cViewPr>
        <p:scale>
          <a:sx n="125" d="100"/>
          <a:sy n="125" d="100"/>
        </p:scale>
        <p:origin x="-19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8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9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8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1757-7A7C-AE4C-8D0E-C7473A8F35F5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6613-31FE-2243-AFE0-6F45B218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Business understanding and objectives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04573" y="1495778"/>
            <a:ext cx="767046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Google play is an official app store for the Android operating system.</a:t>
            </a:r>
          </a:p>
          <a:p>
            <a:r>
              <a:rPr lang="en-US" dirty="0" smtClean="0"/>
              <a:t> It’s developed and operated  by Google. Besides applications it also serves as a digital media store, offering music, books, movies and television programs.</a:t>
            </a:r>
          </a:p>
          <a:p>
            <a:r>
              <a:rPr lang="en-US" dirty="0" smtClean="0"/>
              <a:t>Google play’s main competitor is the Apple store. To maximize the </a:t>
            </a:r>
            <a:r>
              <a:rPr lang="en-US" dirty="0"/>
              <a:t>p</a:t>
            </a:r>
            <a:r>
              <a:rPr lang="en-US" dirty="0" smtClean="0"/>
              <a:t>rofit and beat the competitors (Apple store), the company has to perform an analysis of the apps that they offer.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622742"/>
            <a:ext cx="7366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goals: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number of sold applications free and non free. 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revenue of in-app ads (has to be checked in the next project)</a:t>
            </a:r>
          </a:p>
          <a:p>
            <a:endParaRPr lang="en-US" dirty="0" smtClean="0"/>
          </a:p>
          <a:p>
            <a:r>
              <a:rPr lang="en-US" dirty="0" smtClean="0"/>
              <a:t>Business success criteria: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applications sales by 10%.</a:t>
            </a:r>
          </a:p>
          <a:p>
            <a:pPr marL="342900" indent="-342900">
              <a:buAutoNum type="arabicPeriod"/>
            </a:pPr>
            <a:r>
              <a:rPr lang="en-US" dirty="0" smtClean="0"/>
              <a:t>Increase the revenue from in-app ads by 10% (future project)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1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6892"/>
            <a:ext cx="7772400" cy="739185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C</a:t>
            </a:r>
            <a:r>
              <a:rPr lang="en-US" sz="3200" b="1" u="sng" dirty="0" smtClean="0"/>
              <a:t>hecking for relationships between the variables 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9462" y="4777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" y="267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" y="1471093"/>
            <a:ext cx="4563277" cy="20239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3055" y="1105747"/>
            <a:ext cx="3895188" cy="23892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8159" y="4328160"/>
            <a:ext cx="813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looks like there is a weak positive relationship between the number of installations</a:t>
            </a:r>
          </a:p>
          <a:p>
            <a:r>
              <a:rPr lang="en-US" dirty="0" smtClean="0"/>
              <a:t> and rating, and installations and size.</a:t>
            </a:r>
          </a:p>
          <a:p>
            <a:r>
              <a:rPr lang="en-US" dirty="0" smtClean="0"/>
              <a:t>Almost no correlation between the number of installations and price.</a:t>
            </a:r>
          </a:p>
          <a:p>
            <a:r>
              <a:rPr lang="en-US" dirty="0" smtClean="0"/>
              <a:t>Moderate positive relationship between the number of installations and reviews.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7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36077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C</a:t>
            </a:r>
            <a:r>
              <a:rPr lang="en-US" sz="3200" b="1" u="sng" dirty="0" smtClean="0"/>
              <a:t>hecking for relationships between the variables 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38669" y="4444203"/>
            <a:ext cx="738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assuming that "More the Number of Installs , more popular the App is".</a:t>
            </a:r>
          </a:p>
          <a:p>
            <a:r>
              <a:rPr lang="en-US" i="1" dirty="0"/>
              <a:t>*Checking which category has the most number of installs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720" y="267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8319"/>
            <a:ext cx="3887396" cy="35626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210" y="528319"/>
            <a:ext cx="4998510" cy="39158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8669" y="5084187"/>
            <a:ext cx="8046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 so shocking Results!!* </a:t>
            </a:r>
            <a:r>
              <a:rPr lang="en-US" dirty="0" smtClean="0"/>
              <a:t>Communication is </a:t>
            </a:r>
            <a:r>
              <a:rPr lang="en-US" dirty="0"/>
              <a:t>the most popular category of Apps in Play </a:t>
            </a:r>
            <a:r>
              <a:rPr lang="en-US" dirty="0" smtClean="0"/>
              <a:t>Store, followed </a:t>
            </a:r>
            <a:r>
              <a:rPr lang="en-US" dirty="0"/>
              <a:t>by </a:t>
            </a:r>
            <a:r>
              <a:rPr lang="en-US" dirty="0" smtClean="0"/>
              <a:t>Social and </a:t>
            </a:r>
            <a:r>
              <a:rPr lang="en-US" dirty="0" err="1" smtClean="0"/>
              <a:t>Video_players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15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" y="2672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0766" y="213360"/>
            <a:ext cx="867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first model with train data (quantitative variables)</a:t>
            </a:r>
            <a:endParaRPr lang="en-US" sz="2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772160"/>
            <a:ext cx="35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 the factor, splitting the data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41492"/>
            <a:ext cx="4561840" cy="19406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960" y="772160"/>
            <a:ext cx="4015010" cy="244712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8800" y="3210560"/>
            <a:ext cx="7373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we predicted earlier “price” and “rating” are not significant for this model</a:t>
            </a:r>
          </a:p>
          <a:p>
            <a:r>
              <a:rPr lang="en-US" dirty="0" smtClean="0"/>
              <a:t>We will remove them from the model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28982"/>
            <a:ext cx="4785360" cy="11217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850" y="3707428"/>
            <a:ext cx="3881120" cy="21915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0" y="6054409"/>
            <a:ext cx="646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area of concern:  only 39 %  of variance on the measure can be </a:t>
            </a:r>
          </a:p>
          <a:p>
            <a:r>
              <a:rPr lang="en-US" dirty="0" smtClean="0"/>
              <a:t>predicted by size and reviews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658" y="5235358"/>
            <a:ext cx="453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Lower p-values indicates that model may have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some </a:t>
            </a:r>
            <a:r>
              <a:rPr lang="en-US" dirty="0">
                <a:solidFill>
                  <a:sysClr val="windowText" lastClr="000000"/>
                </a:solidFill>
              </a:rPr>
              <a:t>significance in determining a linear 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relationship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" y="2671128"/>
            <a:ext cx="542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size = 300 and reviews =1000 we can expect to have </a:t>
            </a:r>
          </a:p>
          <a:p>
            <a:r>
              <a:rPr lang="en-US" dirty="0" smtClean="0"/>
              <a:t>Between 3,354,120 and 5,343,308 downloads</a:t>
            </a:r>
          </a:p>
          <a:p>
            <a:r>
              <a:rPr lang="en-US" dirty="0" smtClean="0"/>
              <a:t>Area of concern: high error rate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0126" y="213360"/>
            <a:ext cx="867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first model with </a:t>
            </a:r>
            <a:r>
              <a:rPr lang="en-US" sz="2000" u="sng" smtClean="0"/>
              <a:t>train data </a:t>
            </a:r>
            <a:r>
              <a:rPr lang="en-US" sz="2000" u="sng" dirty="0" smtClean="0"/>
              <a:t>(quantitative variables)</a:t>
            </a:r>
            <a:endParaRPr lang="en-US" sz="2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772160"/>
            <a:ext cx="219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predictions: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8661" y="613470"/>
            <a:ext cx="2095499" cy="2090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26" y="1081997"/>
            <a:ext cx="5252720" cy="1551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0025" y="2781802"/>
            <a:ext cx="2588874" cy="421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984" y="3705078"/>
            <a:ext cx="243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Checking the test data:</a:t>
            </a:r>
            <a:endParaRPr lang="en-US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25" y="4074410"/>
            <a:ext cx="5377149" cy="1157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020" y="3854352"/>
            <a:ext cx="2025383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9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0126" y="213360"/>
            <a:ext cx="8071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second model with train data (quantitative+</a:t>
            </a:r>
          </a:p>
          <a:p>
            <a:r>
              <a:rPr lang="en-US" sz="2000" u="sng" dirty="0" smtClean="0"/>
              <a:t>qualitative variables)</a:t>
            </a:r>
            <a:endParaRPr lang="en-US" sz="20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060102"/>
            <a:ext cx="317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“category to our model”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800" y="1229360"/>
            <a:ext cx="3707671" cy="4023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0480" y="5420024"/>
            <a:ext cx="4826000" cy="6726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99" y="1805408"/>
            <a:ext cx="4997201" cy="67363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0126" y="27438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following category are significant: </a:t>
            </a:r>
            <a:r>
              <a:rPr lang="en-US" dirty="0" err="1" smtClean="0"/>
              <a:t>video_players</a:t>
            </a:r>
            <a:r>
              <a:rPr lang="en-US" dirty="0"/>
              <a:t>**, social**,productivity*,communication**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6934" y="4579700"/>
            <a:ext cx="4429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area of concern: </a:t>
            </a:r>
          </a:p>
          <a:p>
            <a:r>
              <a:rPr lang="en-US" dirty="0" smtClean="0"/>
              <a:t>only 40 </a:t>
            </a:r>
            <a:r>
              <a:rPr lang="en-US" dirty="0"/>
              <a:t>%  of variance on the measure can be </a:t>
            </a:r>
          </a:p>
          <a:p>
            <a:r>
              <a:rPr lang="en-US" dirty="0"/>
              <a:t>predicted </a:t>
            </a:r>
            <a:r>
              <a:rPr lang="en-US" dirty="0" smtClean="0"/>
              <a:t>by this model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6242" y="36563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Lower p-values indicates that model may have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some significance in determining a linear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3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2240" y="2302203"/>
            <a:ext cx="4711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 “Communication” with the size = 300 and </a:t>
            </a:r>
          </a:p>
          <a:p>
            <a:r>
              <a:rPr lang="en-US" dirty="0" smtClean="0"/>
              <a:t>reviews =1000 we can expect to have </a:t>
            </a:r>
          </a:p>
          <a:p>
            <a:r>
              <a:rPr lang="en-US" dirty="0" smtClean="0"/>
              <a:t>Between 17,630,953 and 28,752,556 downloads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126" y="213360"/>
            <a:ext cx="8679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Linear regression: checking our first model with </a:t>
            </a:r>
            <a:r>
              <a:rPr lang="en-US" sz="2000" u="sng" smtClean="0"/>
              <a:t>train data </a:t>
            </a:r>
            <a:r>
              <a:rPr lang="en-US" sz="2000" u="sng" dirty="0" smtClean="0"/>
              <a:t>(quantitative variables)</a:t>
            </a:r>
            <a:endParaRPr lang="en-US" sz="20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386080" y="772160"/>
            <a:ext cx="219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predictions: 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40" y="1299961"/>
            <a:ext cx="5670025" cy="1010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020" y="763465"/>
            <a:ext cx="2467841" cy="2413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6080" y="3291840"/>
            <a:ext cx="238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Checking the test data: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240" y="3661172"/>
            <a:ext cx="5812265" cy="1105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2020" y="3757698"/>
            <a:ext cx="2487766" cy="24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7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886" y="72292"/>
            <a:ext cx="5241109" cy="4206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26" y="4278532"/>
            <a:ext cx="3949035" cy="2191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581" y="2134772"/>
            <a:ext cx="3747710" cy="4592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2686" y="866198"/>
            <a:ext cx="3001394" cy="9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121" y="973667"/>
            <a:ext cx="705474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model suggests that there is a relationship between the number </a:t>
            </a:r>
          </a:p>
          <a:p>
            <a:r>
              <a:rPr lang="en-US" dirty="0" smtClean="0"/>
              <a:t>of downloads and Communication category.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Both models under-predict the number of downloads.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Models are poorly fit with a high error rate.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  If data is going to be altered then the same models can be reused and</a:t>
            </a:r>
          </a:p>
          <a:p>
            <a:r>
              <a:rPr lang="en-US" dirty="0" smtClean="0"/>
              <a:t> updated to find new associations 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21980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Assessment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68331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766107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Overall conclusion is that the models are not deployable in current state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following steps can be applied to improve the models: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Acquire raw data for detailed evaluation of independent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Expand model scope of independent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Remove the outliers from the data.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Train the junior data analyst:  on fundamentals of processing of working in 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Models’ updates to be completed weekly, due to the nature of the data.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6368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Deployment and Maintenance Plans</a:t>
            </a:r>
          </a:p>
          <a:p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40560" y="335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280" y="186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8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759801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Number of downloads has a relationship with the category, the size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and the number of reviews of the apps.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most popular categories appear to be Communication, and </a:t>
            </a:r>
            <a:r>
              <a:rPr lang="en-US" dirty="0" err="1" smtClean="0">
                <a:solidFill>
                  <a:srgbClr val="000000"/>
                </a:solidFill>
              </a:rPr>
              <a:t>Video_players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Number of downloads has no relationship with the type of app (free/ not free).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Initial success criteria is too broad for the data.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Current success criteria  is not 100% capable of being achieved.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37661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Business Conclusions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40560" y="335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280" y="186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0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Assess situation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734250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of Resources: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analysts, Data collectors, Statisticians. 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 data with the information on available applications and customers.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Risks and Contingencies:</a:t>
            </a:r>
          </a:p>
          <a:p>
            <a:r>
              <a:rPr lang="en-US" dirty="0"/>
              <a:t>T</a:t>
            </a:r>
            <a:r>
              <a:rPr lang="en-US" dirty="0" smtClean="0"/>
              <a:t>ime limitation.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9803" y="3331308"/>
            <a:ext cx="6141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Costs and benefits:</a:t>
            </a:r>
          </a:p>
          <a:p>
            <a:r>
              <a:rPr lang="en-US" dirty="0" smtClean="0"/>
              <a:t>1. This project is free of cost. </a:t>
            </a:r>
          </a:p>
          <a:p>
            <a:r>
              <a:rPr lang="en-US" dirty="0" smtClean="0"/>
              <a:t>2. If business goals are reached then the sales will be increased.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846" y="4708769"/>
            <a:ext cx="29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Terminology: See appendix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6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102" y="1084610"/>
            <a:ext cx="81422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goals may be achieved if the data gets expanded and processed again.</a:t>
            </a:r>
          </a:p>
          <a:p>
            <a:endParaRPr lang="en-US" dirty="0" smtClean="0"/>
          </a:p>
          <a:p>
            <a:r>
              <a:rPr lang="en-US" dirty="0" smtClean="0"/>
              <a:t>Moving </a:t>
            </a:r>
            <a:r>
              <a:rPr lang="en-US" dirty="0"/>
              <a:t>forward I have a much better understanding of everything </a:t>
            </a:r>
            <a:r>
              <a:rPr lang="en-US" dirty="0" smtClean="0"/>
              <a:t>involved</a:t>
            </a:r>
          </a:p>
          <a:p>
            <a:r>
              <a:rPr lang="en-US" dirty="0" smtClean="0"/>
              <a:t> </a:t>
            </a:r>
            <a:r>
              <a:rPr lang="en-US" dirty="0"/>
              <a:t>in the data mining process.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/>
              <a:t>biggest shortcoming </a:t>
            </a:r>
            <a:r>
              <a:rPr lang="en-US" dirty="0" smtClean="0"/>
              <a:t>was seeing this process the first time and not understanding </a:t>
            </a:r>
          </a:p>
          <a:p>
            <a:r>
              <a:rPr lang="en-US" dirty="0" smtClean="0"/>
              <a:t>the basics.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 should have found additional data or restate my goals for this project.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2800" y="264160"/>
            <a:ext cx="37661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Business Conclusions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940560" y="3352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9280" y="18694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4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30720" cy="9140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Appendix 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64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App </a:t>
            </a:r>
            <a:r>
              <a:rPr lang="mr-IN" sz="1600" dirty="0" smtClean="0"/>
              <a:t>–</a:t>
            </a:r>
            <a:r>
              <a:rPr lang="en-US" sz="1600" dirty="0" smtClean="0"/>
              <a:t> name of the Application</a:t>
            </a:r>
          </a:p>
          <a:p>
            <a:r>
              <a:rPr lang="en-US" sz="1600" dirty="0" smtClean="0"/>
              <a:t>Category </a:t>
            </a:r>
            <a:r>
              <a:rPr lang="mr-IN" sz="1600" dirty="0" smtClean="0"/>
              <a:t>–</a:t>
            </a:r>
            <a:r>
              <a:rPr lang="en-US" sz="1600" dirty="0" smtClean="0"/>
              <a:t> category of the App</a:t>
            </a:r>
          </a:p>
          <a:p>
            <a:r>
              <a:rPr lang="en-US" sz="1600" dirty="0" smtClean="0"/>
              <a:t>Rating </a:t>
            </a:r>
            <a:r>
              <a:rPr lang="mr-IN" sz="1600" dirty="0" smtClean="0"/>
              <a:t>–</a:t>
            </a:r>
            <a:r>
              <a:rPr lang="en-US" sz="1600" dirty="0" smtClean="0"/>
              <a:t> app rating on play store</a:t>
            </a:r>
          </a:p>
          <a:p>
            <a:r>
              <a:rPr lang="en-US" sz="1600" dirty="0" smtClean="0"/>
              <a:t>Size </a:t>
            </a:r>
            <a:r>
              <a:rPr lang="mr-IN" sz="1600" dirty="0" smtClean="0"/>
              <a:t>–</a:t>
            </a:r>
            <a:r>
              <a:rPr lang="en-US" sz="1600" dirty="0" smtClean="0"/>
              <a:t> size of app in MB</a:t>
            </a:r>
          </a:p>
          <a:p>
            <a:r>
              <a:rPr lang="en-US" sz="1600" dirty="0" smtClean="0"/>
              <a:t>Installs </a:t>
            </a:r>
            <a:r>
              <a:rPr lang="mr-IN" sz="1600" dirty="0" smtClean="0"/>
              <a:t>–</a:t>
            </a:r>
            <a:r>
              <a:rPr lang="en-US" sz="1600" dirty="0" smtClean="0"/>
              <a:t> number of downloads</a:t>
            </a:r>
          </a:p>
          <a:p>
            <a:r>
              <a:rPr lang="en-US" sz="1600" dirty="0" smtClean="0"/>
              <a:t>Type </a:t>
            </a:r>
            <a:r>
              <a:rPr lang="mr-IN" sz="1600" dirty="0" smtClean="0"/>
              <a:t>–</a:t>
            </a:r>
            <a:r>
              <a:rPr lang="en-US" sz="1600" dirty="0" smtClean="0"/>
              <a:t> whether the app is paid or free </a:t>
            </a:r>
          </a:p>
          <a:p>
            <a:r>
              <a:rPr lang="en-US" sz="1600" dirty="0" smtClean="0"/>
              <a:t>Price </a:t>
            </a:r>
            <a:r>
              <a:rPr lang="mr-IN" sz="1600" dirty="0" smtClean="0"/>
              <a:t>–</a:t>
            </a:r>
            <a:r>
              <a:rPr lang="en-US" sz="1600" dirty="0" smtClean="0"/>
              <a:t> price of the app if its not free</a:t>
            </a:r>
          </a:p>
          <a:p>
            <a:r>
              <a:rPr lang="en-US" sz="1600" dirty="0" smtClean="0"/>
              <a:t>Content. Rating </a:t>
            </a:r>
            <a:r>
              <a:rPr lang="mr-IN" sz="1600" dirty="0" smtClean="0"/>
              <a:t>–</a:t>
            </a:r>
            <a:r>
              <a:rPr lang="en-US" sz="1600" dirty="0" smtClean="0"/>
              <a:t> age limitations for the app</a:t>
            </a:r>
          </a:p>
          <a:p>
            <a:r>
              <a:rPr lang="en-US" sz="1600" dirty="0" smtClean="0"/>
              <a:t> Genres </a:t>
            </a:r>
            <a:r>
              <a:rPr lang="mr-IN" sz="1600" dirty="0" smtClean="0"/>
              <a:t>–</a:t>
            </a:r>
            <a:r>
              <a:rPr lang="en-US" sz="1600" dirty="0" smtClean="0"/>
              <a:t> subdivision of category</a:t>
            </a:r>
          </a:p>
          <a:p>
            <a:r>
              <a:rPr lang="en-US" sz="1600" dirty="0" smtClean="0"/>
              <a:t>Last update </a:t>
            </a:r>
            <a:r>
              <a:rPr lang="mr-IN" sz="1600" dirty="0" smtClean="0"/>
              <a:t>–</a:t>
            </a:r>
            <a:r>
              <a:rPr lang="en-US" sz="1600" dirty="0" smtClean="0"/>
              <a:t> when was the app last updated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82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60379" y="761642"/>
            <a:ext cx="186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Checking the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541" y="3038246"/>
            <a:ext cx="3031996" cy="3402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8104" y="3628579"/>
            <a:ext cx="3470609" cy="29404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845" y="867054"/>
            <a:ext cx="3265583" cy="276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78201" y="1918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Appendix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7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99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674" y="1582533"/>
            <a:ext cx="5657051" cy="30626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0674" y="285206"/>
            <a:ext cx="411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App size to Mb, removing ‘+’, ‘, 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3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443523"/>
            <a:ext cx="4877591" cy="23211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6230" y="443523"/>
            <a:ext cx="4057971" cy="2672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077" y="2922954"/>
            <a:ext cx="3176043" cy="254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8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989" y="31977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Removing duplicates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989" y="845156"/>
            <a:ext cx="3800396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8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52" y="369278"/>
            <a:ext cx="4530108" cy="3186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6832" y="3403601"/>
            <a:ext cx="2414445" cy="29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81" y="886229"/>
            <a:ext cx="6270702" cy="28347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1946" y="320691"/>
            <a:ext cx="200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Removing rating &gt;5</a:t>
            </a:r>
          </a:p>
        </p:txBody>
      </p:sp>
    </p:spTree>
    <p:extLst>
      <p:ext uri="{BB962C8B-B14F-4D97-AF65-F5344CB8AC3E}">
        <p14:creationId xmlns:p14="http://schemas.microsoft.com/office/powerpoint/2010/main" val="329188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69" y="716514"/>
            <a:ext cx="3536579" cy="2676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269" y="347182"/>
            <a:ext cx="28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Deleting apps with no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16" y="3803230"/>
            <a:ext cx="7766538" cy="2581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040" y="1210967"/>
            <a:ext cx="2358552" cy="2095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040" y="603918"/>
            <a:ext cx="4467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Checking if ‘price’=‘0’ and ‘type’=‘Free’ match</a:t>
            </a:r>
          </a:p>
        </p:txBody>
      </p:sp>
    </p:spTree>
    <p:extLst>
      <p:ext uri="{BB962C8B-B14F-4D97-AF65-F5344CB8AC3E}">
        <p14:creationId xmlns:p14="http://schemas.microsoft.com/office/powerpoint/2010/main" val="20184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mining goals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87400" y="1458826"/>
            <a:ext cx="395868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 mining goals:</a:t>
            </a:r>
          </a:p>
          <a:p>
            <a:endParaRPr lang="en-US" dirty="0"/>
          </a:p>
          <a:p>
            <a:r>
              <a:rPr lang="en-US" dirty="0" smtClean="0"/>
              <a:t>Identify the most popular App Category.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3984169"/>
            <a:ext cx="7468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mining success criteria:</a:t>
            </a:r>
          </a:p>
          <a:p>
            <a:endParaRPr lang="en-US" dirty="0" smtClean="0"/>
          </a:p>
          <a:p>
            <a:r>
              <a:rPr lang="en-US" dirty="0" smtClean="0"/>
              <a:t>Provide enough  analytical information to increase the sales of the applications and in-app adds.</a:t>
            </a:r>
          </a:p>
          <a:p>
            <a:r>
              <a:rPr lang="en-US" dirty="0" smtClean="0"/>
              <a:t>Enable Google play team of developers to make data-driven decisions with respect to the kind of apps they build.</a:t>
            </a:r>
          </a:p>
          <a:p>
            <a:r>
              <a:rPr lang="en-US" dirty="0" smtClean="0"/>
              <a:t>Model accuracy will be set for 70%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2783840"/>
            <a:ext cx="6789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mining prediction:</a:t>
            </a:r>
          </a:p>
          <a:p>
            <a:endParaRPr lang="en-US" dirty="0" smtClean="0"/>
          </a:p>
          <a:p>
            <a:r>
              <a:rPr lang="en-US" dirty="0" smtClean="0"/>
              <a:t>Create a model that can be used to predict the number of installations</a:t>
            </a:r>
          </a:p>
          <a:p>
            <a:r>
              <a:rPr lang="en-US" dirty="0" smtClean="0"/>
              <a:t> given the size, reviews and category.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Project plan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0823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frame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10/20-10/26/19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10/27-11/2/19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11/3/19-11/9/19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11/10/19-11/16/19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11/17-11/23/19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11/24-11/30/19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4133334"/>
            <a:ext cx="8382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 are needed for all phases: </a:t>
            </a:r>
          </a:p>
          <a:p>
            <a:r>
              <a:rPr lang="en-US" dirty="0" smtClean="0"/>
              <a:t>1.Computer, </a:t>
            </a:r>
            <a:r>
              <a:rPr lang="en-US" dirty="0" err="1" smtClean="0"/>
              <a:t>kaggle.com</a:t>
            </a:r>
            <a:r>
              <a:rPr lang="en-US" dirty="0" smtClean="0"/>
              <a:t> (data that is used for the </a:t>
            </a:r>
          </a:p>
          <a:p>
            <a:r>
              <a:rPr lang="en-US" dirty="0" smtClean="0"/>
              <a:t>Project), Azure Data studio, R studio.</a:t>
            </a:r>
          </a:p>
          <a:p>
            <a:r>
              <a:rPr lang="en-US" dirty="0" smtClean="0"/>
              <a:t>2. Junior data analyst ( Mrs. Karpenkova), Senior data analyst (OSU professor) as needed</a:t>
            </a:r>
          </a:p>
          <a:p>
            <a:r>
              <a:rPr lang="en-US" dirty="0" smtClean="0"/>
              <a:t>Risks:</a:t>
            </a:r>
          </a:p>
          <a:p>
            <a:r>
              <a:rPr lang="en-US" dirty="0" smtClean="0"/>
              <a:t>1. Change in economy, technical issues.</a:t>
            </a:r>
          </a:p>
          <a:p>
            <a:r>
              <a:rPr lang="en-US" dirty="0" smtClean="0"/>
              <a:t>2. Difficulties with modeling.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Understanding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799" y="1341644"/>
            <a:ext cx="7784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Initial Data Collection Report: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of September 2018, there are approximately 2.1 million Android apps on Google Play.</a:t>
            </a:r>
          </a:p>
          <a:p>
            <a:r>
              <a:rPr lang="en-US" dirty="0" smtClean="0"/>
              <a:t>In order for us to save some time and money, we will be analyzing a sample of data that is taken from the Google Play Store and it’s available on </a:t>
            </a:r>
          </a:p>
          <a:p>
            <a:r>
              <a:rPr lang="en-US" dirty="0" err="1" smtClean="0"/>
              <a:t>www.kaggle.com</a:t>
            </a:r>
            <a:r>
              <a:rPr lang="en-US" dirty="0" smtClean="0"/>
              <a:t>/lava18/</a:t>
            </a:r>
            <a:r>
              <a:rPr lang="en-US" dirty="0" err="1" smtClean="0"/>
              <a:t>google-play-store-apps#googleplaystore.csv</a:t>
            </a:r>
            <a:endParaRPr lang="en-US" dirty="0" smtClean="0"/>
          </a:p>
          <a:p>
            <a:r>
              <a:rPr lang="en-US" dirty="0" err="1" smtClean="0"/>
              <a:t>googleplaystore.csv</a:t>
            </a:r>
            <a:r>
              <a:rPr lang="en-US" dirty="0" smtClean="0"/>
              <a:t> has the following information: </a:t>
            </a:r>
          </a:p>
          <a:p>
            <a:r>
              <a:rPr lang="en-US" i="1" dirty="0" smtClean="0"/>
              <a:t>application name, category the app belongs to, overall user rating, number of user reviews for the app, size of the app, number of user downloads/installs, type (paid/free), price of the app, age group the app is targeted at, genres, last update (2015-2018), current version of the app available on Play Store, minimum required Android version. </a:t>
            </a:r>
          </a:p>
        </p:txBody>
      </p:sp>
    </p:spTree>
    <p:extLst>
      <p:ext uri="{BB962C8B-B14F-4D97-AF65-F5344CB8AC3E}">
        <p14:creationId xmlns:p14="http://schemas.microsoft.com/office/powerpoint/2010/main" val="197980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8482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Understanding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948" y="1341644"/>
            <a:ext cx="774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Description: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googleplaystore.csv</a:t>
            </a:r>
            <a:r>
              <a:rPr lang="en-US" dirty="0" smtClean="0"/>
              <a:t> has 18 columns and 10842 rows. </a:t>
            </a:r>
            <a:r>
              <a:rPr lang="en-US" dirty="0"/>
              <a:t>I</a:t>
            </a:r>
            <a:r>
              <a:rPr lang="en-US" dirty="0" smtClean="0"/>
              <a:t>t contains numbers, symbols, and foreign language inputs.</a:t>
            </a:r>
          </a:p>
          <a:p>
            <a:endParaRPr lang="en-US" dirty="0"/>
          </a:p>
          <a:p>
            <a:r>
              <a:rPr lang="en-US" dirty="0" smtClean="0"/>
              <a:t>We are going to review the following relationships: </a:t>
            </a:r>
          </a:p>
          <a:p>
            <a:r>
              <a:rPr lang="en-US" dirty="0" smtClean="0"/>
              <a:t>free </a:t>
            </a:r>
            <a:r>
              <a:rPr lang="en-US" dirty="0" err="1" smtClean="0"/>
              <a:t>vs</a:t>
            </a:r>
            <a:r>
              <a:rPr lang="en-US" dirty="0" smtClean="0"/>
              <a:t> paid apps; the most popular category;</a:t>
            </a:r>
          </a:p>
          <a:p>
            <a:r>
              <a:rPr lang="en-US" dirty="0" smtClean="0"/>
              <a:t>number of installs </a:t>
            </a:r>
            <a:r>
              <a:rPr lang="en-US" dirty="0" err="1" smtClean="0"/>
              <a:t>vs</a:t>
            </a:r>
            <a:r>
              <a:rPr lang="en-US" dirty="0" smtClean="0"/>
              <a:t> category. </a:t>
            </a:r>
          </a:p>
          <a:p>
            <a:r>
              <a:rPr lang="en-US" dirty="0" smtClean="0"/>
              <a:t>It will help us to determine the best sales options for the customers.</a:t>
            </a:r>
          </a:p>
          <a:p>
            <a:r>
              <a:rPr lang="en-US" dirty="0" smtClean="0"/>
              <a:t>This dataset doesn’t contain the information on DOB and income, that could be useful for the data modeling. </a:t>
            </a:r>
          </a:p>
          <a:p>
            <a:endParaRPr lang="en-US" dirty="0"/>
          </a:p>
          <a:p>
            <a:r>
              <a:rPr lang="en-US" dirty="0" smtClean="0"/>
              <a:t>Our initial pattern detection includes a review of the data file in Excel with the verification of the column, unique values, and number of perceived “error values”.</a:t>
            </a:r>
          </a:p>
        </p:txBody>
      </p:sp>
    </p:spTree>
    <p:extLst>
      <p:ext uri="{BB962C8B-B14F-4D97-AF65-F5344CB8AC3E}">
        <p14:creationId xmlns:p14="http://schemas.microsoft.com/office/powerpoint/2010/main" val="145854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92" y="273559"/>
            <a:ext cx="7772400" cy="739185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Data Understanding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769" y="879231"/>
            <a:ext cx="7840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Issues:</a:t>
            </a:r>
            <a:endParaRPr lang="en-US" dirty="0"/>
          </a:p>
          <a:p>
            <a:r>
              <a:rPr lang="en-US" dirty="0" smtClean="0"/>
              <a:t>After a quick glance at the data, we found the following issues: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Inaccurate data that needs to be corrected or removed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Duplicate data, that needs to be removed </a:t>
            </a:r>
          </a:p>
          <a:p>
            <a:r>
              <a:rPr lang="en-US" dirty="0" smtClean="0"/>
              <a:t>(we are keeping the duplicates with the highest number of reviews )</a:t>
            </a:r>
          </a:p>
          <a:p>
            <a:r>
              <a:rPr lang="en-US" dirty="0" smtClean="0"/>
              <a:t>- Non-English apps and symbols that needs to be removed </a:t>
            </a:r>
          </a:p>
          <a:p>
            <a:r>
              <a:rPr lang="en-US" dirty="0" smtClean="0"/>
              <a:t>(our project targets an English-speaking audience.)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Punctuation marks (., !, ?, ;) and other symbols (+,*, /, $) needs to be removed.</a:t>
            </a:r>
          </a:p>
          <a:p>
            <a:r>
              <a:rPr lang="en-US" dirty="0" smtClean="0"/>
              <a:t>(keep these symbols for the apps names)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6693" y="3573151"/>
            <a:ext cx="6788707" cy="31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1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482"/>
            <a:ext cx="7772400" cy="739185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r>
              <a:rPr lang="en-US" sz="3200" b="1" u="sng" dirty="0"/>
              <a:t/>
            </a:r>
            <a:br>
              <a:rPr lang="en-US" sz="3200" b="1" u="sng" dirty="0"/>
            </a:br>
            <a:r>
              <a:rPr lang="en-US" sz="3200" b="1" u="sng" dirty="0" smtClean="0"/>
              <a:t>Data Preparation using SQL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68018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Removing ‘Genres’ column and keeping ‘Category’ column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Changing the Size of the apps into Mb, and</a:t>
            </a:r>
          </a:p>
          <a:p>
            <a:r>
              <a:rPr lang="en-US" dirty="0" smtClean="0"/>
              <a:t> removing Mb, leaving just a number.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Making sure that ‘price’ column is matching ‘type’ column </a:t>
            </a:r>
          </a:p>
          <a:p>
            <a:r>
              <a:rPr lang="en-US" dirty="0"/>
              <a:t>(‘price’=‘0’ and ‘type’=‘Free’)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Making sure that all apps have  reviews in a range 0-5 </a:t>
            </a:r>
            <a:r>
              <a:rPr lang="en-US" dirty="0" smtClean="0"/>
              <a:t>(row #10472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installs needs to change </a:t>
            </a:r>
            <a:r>
              <a:rPr lang="en-US" dirty="0" smtClean="0"/>
              <a:t>from </a:t>
            </a:r>
            <a:r>
              <a:rPr lang="en-US" dirty="0"/>
              <a:t>open ended to precise</a:t>
            </a:r>
          </a:p>
          <a:p>
            <a:r>
              <a:rPr lang="en-US" dirty="0"/>
              <a:t>(100+, 1000+ into 100, 1000, etc.)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Removing ‘Current Version’, ‘Android Version’ columns.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Removing duplicate apps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Removing ‘ , ‘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395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For this project I used Azure Data Studio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9462" y="4777154"/>
            <a:ext cx="361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See the Appendix B for the SQL code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2420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482"/>
            <a:ext cx="7772400" cy="739185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r>
              <a:rPr lang="en-US" sz="3200" b="1" u="sng" dirty="0"/>
              <a:t/>
            </a:r>
            <a:br>
              <a:rPr lang="en-US" sz="3200" b="1" u="sng" dirty="0"/>
            </a:br>
            <a:r>
              <a:rPr lang="en-US" sz="3200" b="1" u="sng" dirty="0" smtClean="0"/>
              <a:t>Data Analysis: checking the data </a:t>
            </a:r>
            <a:br>
              <a:rPr lang="en-US" sz="3200" b="1" u="sng" dirty="0" smtClean="0"/>
            </a:br>
            <a:r>
              <a:rPr lang="en-US" sz="3200" b="1" u="sng" dirty="0" smtClean="0"/>
              <a:t/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989803" y="1471093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3308" y="50506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9462" y="143607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03" y="973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69462" y="477715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73667"/>
            <a:ext cx="4642459" cy="1464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5979" y="973667"/>
            <a:ext cx="3901132" cy="19637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5979" y="3069531"/>
            <a:ext cx="380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“size” from factor to number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696" y="3528144"/>
            <a:ext cx="3930415" cy="2498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962" y="3876561"/>
            <a:ext cx="3982720" cy="27293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3962" y="2487414"/>
            <a:ext cx="4438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popular category: Family and Other</a:t>
            </a:r>
          </a:p>
          <a:p>
            <a:r>
              <a:rPr lang="en-US" dirty="0" smtClean="0"/>
              <a:t>Price range is form 0 to 400, with the median = 0</a:t>
            </a:r>
          </a:p>
          <a:p>
            <a:r>
              <a:rPr lang="en-US" dirty="0" smtClean="0"/>
              <a:t>There are 7578 free apps and 602 paid apps in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18281</TotalTime>
  <Words>1776</Words>
  <Application>Microsoft Macintosh PowerPoint</Application>
  <PresentationFormat>On-screen Show (4:3)</PresentationFormat>
  <Paragraphs>224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Business understanding and objectives</vt:lpstr>
      <vt:lpstr>Assess situation</vt:lpstr>
      <vt:lpstr>Data mining goals</vt:lpstr>
      <vt:lpstr>Project plan</vt:lpstr>
      <vt:lpstr>Data Understanding</vt:lpstr>
      <vt:lpstr>Data Understanding</vt:lpstr>
      <vt:lpstr>Data Understanding</vt:lpstr>
      <vt:lpstr>  Data Preparation using SQL  </vt:lpstr>
      <vt:lpstr>  Data Analysis: checking the data   </vt:lpstr>
      <vt:lpstr>Checking for relationships between the variables   </vt:lpstr>
      <vt:lpstr>Checking for relationships between the variables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A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project: Google play store</dc:title>
  <dc:creator>Ekaterina Karpenkova</dc:creator>
  <cp:lastModifiedBy>Ekaterina Karpenkova</cp:lastModifiedBy>
  <cp:revision>155</cp:revision>
  <dcterms:created xsi:type="dcterms:W3CDTF">2019-10-24T12:47:52Z</dcterms:created>
  <dcterms:modified xsi:type="dcterms:W3CDTF">2020-04-09T15:05:50Z</dcterms:modified>
</cp:coreProperties>
</file>