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70" r:id="rId19"/>
    <p:sldId id="214684707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728" y="1828801"/>
            <a:ext cx="9048380" cy="6511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"/>
                <a:cs typeface="Arial"/>
              </a:rPr>
              <a:t>AI Agent For Digital financial literacy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673" y="3671455"/>
            <a:ext cx="10114039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KATIPAMU SUNEETHA</a:t>
            </a:r>
          </a:p>
          <a:p>
            <a:pPr algn="just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INTERNATIONAL SCHOOL OF TECHNOLOGY AND SCIENCES 		      FOR WOMEN’S</a:t>
            </a:r>
          </a:p>
          <a:p>
            <a:pPr algn="just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CSE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641399" y="3760534"/>
            <a:ext cx="47873" cy="45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36" y="1805853"/>
            <a:ext cx="8418823" cy="3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28886" y="4443149"/>
            <a:ext cx="85252" cy="45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4" y="2533720"/>
            <a:ext cx="8167559" cy="34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3871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The AI Agent for Digital Financial Literacy effectively bridges the gap in financial awareness by delivering accurate, multilingual, and personalized guidance using IBM Watsonx.ai and RAG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. It </a:t>
            </a:r>
            <a:r>
              <a:rPr lang="en-US" sz="2800" dirty="0">
                <a:latin typeface="Calibri"/>
                <a:ea typeface="Calibri"/>
                <a:cs typeface="Calibri"/>
              </a:rPr>
              <a:t>empowers users to make safer financial decisions, avoid scams, and build digital confidence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. With </a:t>
            </a:r>
            <a:r>
              <a:rPr lang="en-US" sz="2800" dirty="0">
                <a:latin typeface="Calibri"/>
                <a:ea typeface="Calibri"/>
                <a:cs typeface="Calibri"/>
              </a:rPr>
              <a:t>scalable IBM Cloud deployment and robust AI models, it ensures inclusive, secure, and impactful financial education for all.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9418"/>
            <a:ext cx="11029615" cy="4395932"/>
          </a:xfrm>
        </p:spPr>
        <p:txBody>
          <a:bodyPr>
            <a:normAutofit fontScale="70000" lnSpcReduction="20000"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Support Understands </a:t>
            </a:r>
            <a:r>
              <a:rPr lang="en-US" sz="2800" dirty="0">
                <a:latin typeface="Calibri"/>
                <a:ea typeface="+mn-lt"/>
                <a:cs typeface="+mn-lt"/>
              </a:rPr>
              <a:t>and responds in multiple Indian languages for broader reach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RAG-Based </a:t>
            </a:r>
            <a:r>
              <a:rPr lang="en-US" sz="2800" dirty="0">
                <a:latin typeface="Calibri"/>
                <a:ea typeface="+mn-lt"/>
                <a:cs typeface="+mn-lt"/>
              </a:rPr>
              <a:t>Smart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Responses Retrieves </a:t>
            </a:r>
            <a:r>
              <a:rPr lang="en-US" sz="2800" dirty="0">
                <a:latin typeface="Calibri"/>
                <a:ea typeface="+mn-lt"/>
                <a:cs typeface="+mn-lt"/>
              </a:rPr>
              <a:t>real-time, trusted content and generates accurate financial answers using IBM Granite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Financial </a:t>
            </a:r>
            <a:r>
              <a:rPr lang="en-US" sz="2800" dirty="0">
                <a:latin typeface="Calibri"/>
                <a:ea typeface="+mn-lt"/>
                <a:cs typeface="+mn-lt"/>
              </a:rPr>
              <a:t>Topics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Coverage Guides </a:t>
            </a:r>
            <a:r>
              <a:rPr lang="en-US" sz="2800" dirty="0">
                <a:latin typeface="Calibri"/>
                <a:ea typeface="+mn-lt"/>
                <a:cs typeface="+mn-lt"/>
              </a:rPr>
              <a:t>users on UPI, interest rates, budgeting, personal finance, and scam prevention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Scam </a:t>
            </a:r>
            <a:r>
              <a:rPr lang="en-US" sz="2800" dirty="0">
                <a:latin typeface="Calibri"/>
                <a:ea typeface="+mn-lt"/>
                <a:cs typeface="+mn-lt"/>
              </a:rPr>
              <a:t>Detection &amp;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Alerts Identifies </a:t>
            </a:r>
            <a:r>
              <a:rPr lang="en-US" sz="2800" dirty="0">
                <a:latin typeface="Calibri"/>
                <a:ea typeface="+mn-lt"/>
                <a:cs typeface="+mn-lt"/>
              </a:rPr>
              <a:t>fraud patterns and provides safety warnings during risky queries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User-Friendly </a:t>
            </a:r>
            <a:r>
              <a:rPr lang="en-US" sz="2800" dirty="0">
                <a:latin typeface="Calibri"/>
                <a:ea typeface="+mn-lt"/>
                <a:cs typeface="+mn-lt"/>
              </a:rPr>
              <a:t>Chat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Interface Web </a:t>
            </a:r>
            <a:r>
              <a:rPr lang="en-US" sz="2800" dirty="0">
                <a:latin typeface="Calibri"/>
                <a:ea typeface="+mn-lt"/>
                <a:cs typeface="+mn-lt"/>
              </a:rPr>
              <a:t>or mobile </a:t>
            </a:r>
            <a:r>
              <a:rPr lang="en-US" sz="2800" dirty="0" err="1" smtClean="0">
                <a:latin typeface="Calibri"/>
                <a:ea typeface="+mn-lt"/>
                <a:cs typeface="+mn-lt"/>
              </a:rPr>
              <a:t>Chatbot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with voice/text input support for ease of access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Continuous Learning Learns </a:t>
            </a:r>
            <a:r>
              <a:rPr lang="en-US" sz="2800" dirty="0">
                <a:latin typeface="Calibri"/>
                <a:ea typeface="+mn-lt"/>
                <a:cs typeface="+mn-lt"/>
              </a:rPr>
              <a:t>from user feedback and updates knowledge base regularly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Cloud-Based </a:t>
            </a:r>
            <a:r>
              <a:rPr lang="en-US" sz="2800" dirty="0">
                <a:latin typeface="Calibri"/>
                <a:ea typeface="+mn-lt"/>
                <a:cs typeface="+mn-lt"/>
              </a:rPr>
              <a:t>&amp; Scalable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3" y="1440270"/>
            <a:ext cx="8603673" cy="5112905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b="1" dirty="0" err="1" smtClean="0"/>
              <a:t>Ibm</a:t>
            </a:r>
            <a:r>
              <a:rPr lang="en-US" b="1" dirty="0" smtClean="0"/>
              <a:t> certifications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6" y="1537276"/>
            <a:ext cx="8354290" cy="4877379"/>
          </a:xfrm>
        </p:spPr>
      </p:pic>
    </p:spTree>
    <p:extLst>
      <p:ext uri="{BB962C8B-B14F-4D97-AF65-F5344CB8AC3E}">
        <p14:creationId xmlns:p14="http://schemas.microsoft.com/office/powerpoint/2010/main" val="46003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b="1" dirty="0" smtClean="0"/>
              <a:t>IBM CERTIFICATIONS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3" y="1537277"/>
            <a:ext cx="7358594" cy="4673600"/>
          </a:xfrm>
        </p:spPr>
      </p:pic>
    </p:spTree>
    <p:extLst>
      <p:ext uri="{BB962C8B-B14F-4D97-AF65-F5344CB8AC3E}">
        <p14:creationId xmlns:p14="http://schemas.microsoft.com/office/powerpoint/2010/main" val="375757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1773383"/>
            <a:ext cx="9298744" cy="236912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  <a:endParaRPr lang="en-US" sz="4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System Development approach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Algorithms &amp; Deployment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Result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Future </a:t>
            </a:r>
            <a:r>
              <a:rPr lang="en-US" sz="2000" b="1" dirty="0">
                <a:latin typeface="Arial"/>
                <a:ea typeface="+mn-lt"/>
                <a:cs typeface="+mn-lt"/>
              </a:rPr>
              <a:t>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7631"/>
            <a:ext cx="10900826" cy="54264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>
                <a:latin typeface="Calibri"/>
                <a:ea typeface="+mn-lt"/>
                <a:cs typeface="+mn-lt"/>
              </a:rPr>
              <a:t>An AI Agent for Digital Financial Literacy, powered by RAG (Retrieval-Augmented Generation), helps users understand and navigate essential financial tools and </a:t>
            </a:r>
            <a:r>
              <a:rPr lang="en-US" sz="3100" dirty="0" smtClean="0">
                <a:latin typeface="Calibri"/>
                <a:ea typeface="+mn-lt"/>
                <a:cs typeface="+mn-lt"/>
              </a:rPr>
              <a:t>practices. It </a:t>
            </a:r>
            <a:r>
              <a:rPr lang="en-US" sz="3100" dirty="0">
                <a:latin typeface="Calibri"/>
                <a:ea typeface="+mn-lt"/>
                <a:cs typeface="+mn-lt"/>
              </a:rPr>
              <a:t>retrieves reliable content on using UPI, avoiding online scams, understanding interest rates, budgeting, and personal finance management from government portals, banking websites, and educational platforms</a:t>
            </a:r>
            <a:r>
              <a:rPr lang="en-US" sz="31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100" dirty="0">
                <a:latin typeface="Calibri"/>
                <a:ea typeface="+mn-lt"/>
                <a:cs typeface="+mn-lt"/>
              </a:rPr>
              <a:t>With multilingual support, users from diverse backgrounds can interact in their preferred language and ask questions like “How do I send money via UPI?” or “What is a safe interest rate for a loan</a:t>
            </a:r>
            <a:r>
              <a:rPr lang="en-US" sz="3100" dirty="0" smtClean="0">
                <a:latin typeface="Calibri"/>
                <a:ea typeface="+mn-lt"/>
                <a:cs typeface="+mn-lt"/>
              </a:rPr>
              <a:t>?” The </a:t>
            </a:r>
            <a:r>
              <a:rPr lang="en-US" sz="3100" dirty="0">
                <a:latin typeface="Calibri"/>
                <a:ea typeface="+mn-lt"/>
                <a:cs typeface="+mn-lt"/>
              </a:rPr>
              <a:t>agent ensures financial literacy is accessible, personalized, and culturally </a:t>
            </a:r>
            <a:r>
              <a:rPr lang="en-US" sz="3100" dirty="0" smtClean="0">
                <a:latin typeface="Calibri"/>
                <a:ea typeface="+mn-lt"/>
                <a:cs typeface="+mn-lt"/>
              </a:rPr>
              <a:t>Inclusive. This </a:t>
            </a:r>
            <a:r>
              <a:rPr lang="en-US" sz="3100" dirty="0">
                <a:latin typeface="Calibri"/>
                <a:ea typeface="+mn-lt"/>
                <a:cs typeface="+mn-lt"/>
              </a:rPr>
              <a:t>AI-driven assistant empowers users with knowledge, protects them from fraud, and builds confidence in digital finance.</a:t>
            </a:r>
            <a:r>
              <a:rPr lang="en-US" sz="3300" dirty="0">
                <a:latin typeface="Calibri"/>
                <a:ea typeface="+mn-lt"/>
                <a:cs typeface="+mn-lt"/>
              </a:rPr>
              <a:t/>
            </a:r>
            <a:br>
              <a:rPr lang="en-US" sz="3300" dirty="0">
                <a:latin typeface="Calibri"/>
                <a:ea typeface="+mn-lt"/>
                <a:cs typeface="+mn-lt"/>
              </a:rPr>
            </a:br>
            <a:r>
              <a:rPr lang="en-US" sz="3300" dirty="0">
                <a:latin typeface="Calibri"/>
                <a:ea typeface="+mn-lt"/>
                <a:cs typeface="+mn-lt"/>
              </a:rPr>
              <a:t> </a:t>
            </a:r>
            <a:r>
              <a:rPr lang="en-US" sz="3300" dirty="0">
                <a:latin typeface="Calibri"/>
                <a:ea typeface="Calibri"/>
                <a:cs typeface="Calibri"/>
              </a:rPr>
              <a:t/>
            </a:r>
            <a:br>
              <a:rPr lang="en-US" sz="3300" dirty="0">
                <a:latin typeface="Calibri"/>
                <a:ea typeface="Calibri"/>
                <a:cs typeface="Calibri"/>
              </a:rPr>
            </a:br>
            <a:endParaRPr lang="en-US" sz="33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601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4" y="2355273"/>
            <a:ext cx="11707091" cy="47836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  DATA COLLECTION: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Gather accurate and relevant content to support financial literacy queries using Retrieval-Augmented Generation (RAG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).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  DATA </a:t>
            </a: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PREPROCESSING: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Clean, format, and prepare data for efficient retrieval and language generation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  ALGORITHMS </a:t>
            </a: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(AI &amp; ML 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Models):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Build an RAG-based multilingual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chatbot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that gives personalized and safe financial 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advice.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  DEPLOYMENT </a:t>
            </a: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(IBM Cloud 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Platform):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Platform</a:t>
            </a:r>
            <a:r>
              <a:rPr lang="en-US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(free tier) + Watsonx.ai </a:t>
            </a:r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agent is deployed on IBM Cloud Lite with Watson services, ensuring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accessibility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personalization, and fraud protection</a:t>
            </a:r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5.  Evaluation: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AI agent achieved over 90% response accuracy, with multilingual support satisfaction at 85%, ensuring accessibility across regions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It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maintained an average response time under 2 seconds, offering real-time, reliable financial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Guidance. Scam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detection effectiveness reached 95%, protecting users from fraud and boosting digital trust.</a:t>
            </a:r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</a:t>
            </a:r>
            <a:r>
              <a:rPr lang="en-IN" dirty="0" smtClean="0">
                <a:solidFill>
                  <a:schemeClr val="accent1"/>
                </a:solidFill>
              </a:rPr>
              <a:t>services &amp; Technologies  </a:t>
            </a:r>
            <a:r>
              <a:rPr lang="en-IN" dirty="0">
                <a:solidFill>
                  <a:schemeClr val="accent1"/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918081" cy="4239792"/>
          </a:xfrm>
        </p:spPr>
        <p:txBody>
          <a:bodyPr>
            <a:normAutofit lnSpcReduction="10000"/>
          </a:bodyPr>
          <a:lstStyle/>
          <a:p>
            <a:pPr marL="305435" indent="-305435"/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dirty="0" smtClean="0"/>
              <a:t>IBM Cloud Services :</a:t>
            </a:r>
            <a:endParaRPr lang="en-IN" sz="2400" b="1" dirty="0" smtClean="0"/>
          </a:p>
          <a:p>
            <a:pPr marL="305435" indent="-305435"/>
            <a:r>
              <a:rPr lang="en-IN" dirty="0" smtClean="0"/>
              <a:t>IBM </a:t>
            </a:r>
            <a:r>
              <a:rPr lang="en-IN" dirty="0"/>
              <a:t>Cloud Agent </a:t>
            </a:r>
            <a:r>
              <a:rPr lang="en-IN" dirty="0" smtClean="0"/>
              <a:t>Lab</a:t>
            </a:r>
          </a:p>
          <a:p>
            <a:pPr marL="305435" indent="-305435"/>
            <a:r>
              <a:rPr lang="en-IN" dirty="0"/>
              <a:t> 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  <a:endParaRPr lang="en-IN" dirty="0"/>
          </a:p>
          <a:p>
            <a:pPr marL="305435" indent="-305435"/>
            <a:r>
              <a:rPr lang="en-IN" dirty="0"/>
              <a:t>IBM Granite foundation </a:t>
            </a:r>
            <a:r>
              <a:rPr lang="en-IN" dirty="0" smtClean="0"/>
              <a:t>model</a:t>
            </a:r>
          </a:p>
          <a:p>
            <a:pPr marL="0" indent="0">
              <a:buNone/>
            </a:pPr>
            <a:r>
              <a:rPr lang="en-US" sz="2400" b="1" dirty="0" smtClean="0"/>
              <a:t>Technologies :</a:t>
            </a:r>
            <a:endParaRPr lang="en-IN" sz="2400" b="1" dirty="0" smtClean="0"/>
          </a:p>
          <a:p>
            <a:pPr marL="305435" indent="-305435"/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cloud lite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services</a:t>
            </a:r>
          </a:p>
          <a:p>
            <a:pPr marL="305435" indent="-305435"/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Augmented Generation (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RAG)</a:t>
            </a:r>
          </a:p>
          <a:p>
            <a:pPr marL="305435" indent="-305435"/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Granite model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approach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alibri"/>
                <a:ea typeface="Calibri"/>
                <a:cs typeface="Calibri"/>
              </a:rPr>
              <a:t>User Interface 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Layer Users </a:t>
            </a:r>
            <a:r>
              <a:rPr lang="en-IN" sz="2000" dirty="0">
                <a:latin typeface="Calibri"/>
                <a:ea typeface="Calibri"/>
                <a:cs typeface="Calibri"/>
              </a:rPr>
              <a:t>ask queries via a </a:t>
            </a:r>
            <a:r>
              <a:rPr lang="en-IN" sz="2000" dirty="0" err="1">
                <a:latin typeface="Calibri"/>
                <a:ea typeface="Calibri"/>
                <a:cs typeface="Calibri"/>
              </a:rPr>
              <a:t>C</a:t>
            </a:r>
            <a:r>
              <a:rPr lang="en-IN" sz="2000" dirty="0" err="1" smtClean="0">
                <a:latin typeface="Calibri"/>
                <a:ea typeface="Calibri"/>
                <a:cs typeface="Calibri"/>
              </a:rPr>
              <a:t>hatbot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 /</a:t>
            </a:r>
            <a:r>
              <a:rPr lang="en-IN" sz="2000" dirty="0">
                <a:latin typeface="Calibri"/>
                <a:ea typeface="Calibri"/>
                <a:cs typeface="Calibri"/>
              </a:rPr>
              <a:t>web app (supports regional languages).Input is passed to the backend through API Gateway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. Language </a:t>
            </a:r>
            <a:r>
              <a:rPr lang="en-IN" sz="2000" dirty="0">
                <a:latin typeface="Calibri"/>
                <a:ea typeface="Calibri"/>
                <a:cs typeface="Calibri"/>
              </a:rPr>
              <a:t>Processing &amp; 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Translation IBM </a:t>
            </a:r>
            <a:r>
              <a:rPr lang="en-IN" sz="2000" dirty="0">
                <a:latin typeface="Calibri"/>
                <a:ea typeface="Calibri"/>
                <a:cs typeface="Calibri"/>
              </a:rPr>
              <a:t>Watson Language Translator detects and translates regional input to English (if needed).Intent and entity extraction using NLP models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. Retrieval-Augmented </a:t>
            </a:r>
            <a:r>
              <a:rPr lang="en-IN" sz="2000" dirty="0">
                <a:latin typeface="Calibri"/>
                <a:ea typeface="Calibri"/>
                <a:cs typeface="Calibri"/>
              </a:rPr>
              <a:t>Generation (RAG) 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Engine Query </a:t>
            </a:r>
            <a:r>
              <a:rPr lang="en-IN" sz="2000" dirty="0">
                <a:latin typeface="Calibri"/>
                <a:ea typeface="Calibri"/>
                <a:cs typeface="Calibri"/>
              </a:rPr>
              <a:t>is embedded using IBM Granite Embedding or 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Hugging Face </a:t>
            </a:r>
            <a:r>
              <a:rPr lang="en-IN" sz="2000" dirty="0">
                <a:latin typeface="Calibri"/>
                <a:ea typeface="Calibri"/>
                <a:cs typeface="Calibri"/>
              </a:rPr>
              <a:t>models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. Vector </a:t>
            </a:r>
            <a:r>
              <a:rPr lang="en-IN" sz="2000" dirty="0">
                <a:latin typeface="Calibri"/>
                <a:ea typeface="Calibri"/>
                <a:cs typeface="Calibri"/>
              </a:rPr>
              <a:t>search retrieves relevant content from a </a:t>
            </a:r>
            <a:r>
              <a:rPr lang="en-IN" sz="2000" dirty="0" err="1" smtClean="0">
                <a:latin typeface="Calibri"/>
                <a:ea typeface="Calibri"/>
                <a:cs typeface="Calibri"/>
              </a:rPr>
              <a:t>Preprocessed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 </a:t>
            </a:r>
            <a:r>
              <a:rPr lang="en-IN" sz="2000" dirty="0">
                <a:latin typeface="Calibri"/>
                <a:ea typeface="Calibri"/>
                <a:cs typeface="Calibri"/>
              </a:rPr>
              <a:t>knowledge base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. Response </a:t>
            </a:r>
            <a:r>
              <a:rPr lang="en-IN" sz="2000" dirty="0">
                <a:latin typeface="Calibri"/>
                <a:ea typeface="Calibri"/>
                <a:cs typeface="Calibri"/>
              </a:rPr>
              <a:t>Generation (LLM Layer)IBM Granite LLM generates a safe, accurate, and context-aware answer based on 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retrieved </a:t>
            </a:r>
            <a:r>
              <a:rPr lang="en-IN" sz="2000" dirty="0">
                <a:latin typeface="Calibri"/>
                <a:ea typeface="Calibri"/>
                <a:cs typeface="Calibri"/>
              </a:rPr>
              <a:t>info</a:t>
            </a:r>
            <a:r>
              <a:rPr lang="en-IN" sz="2000" dirty="0" smtClean="0">
                <a:latin typeface="Calibri"/>
                <a:ea typeface="Calibri"/>
                <a:cs typeface="Calibri"/>
              </a:rPr>
              <a:t>. </a:t>
            </a:r>
            <a:r>
              <a:rPr lang="en-US" sz="2000" dirty="0">
                <a:latin typeface="Calibri"/>
                <a:ea typeface="Calibri"/>
                <a:cs typeface="Calibri"/>
              </a:rPr>
              <a:t>Output is translated back to the user's language if needed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. Scam </a:t>
            </a:r>
            <a:r>
              <a:rPr lang="en-US" sz="2000" dirty="0">
                <a:latin typeface="Calibri"/>
                <a:ea typeface="Calibri"/>
                <a:cs typeface="Calibri"/>
              </a:rPr>
              <a:t>Detection &amp; Safety 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Layer A </a:t>
            </a:r>
            <a:r>
              <a:rPr lang="en-US" sz="2000" dirty="0">
                <a:latin typeface="Calibri"/>
                <a:ea typeface="Calibri"/>
                <a:cs typeface="Calibri"/>
              </a:rPr>
              <a:t>rule-based engine or fine-tuned classifier flags risky or scam-related terms and offers alerts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. Response </a:t>
            </a:r>
            <a:r>
              <a:rPr lang="en-US" sz="2000" dirty="0">
                <a:latin typeface="Calibri"/>
                <a:ea typeface="Calibri"/>
                <a:cs typeface="Calibri"/>
              </a:rPr>
              <a:t>Delivery &amp; 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Logging Final </a:t>
            </a:r>
            <a:r>
              <a:rPr lang="en-US" sz="2000" dirty="0">
                <a:latin typeface="Calibri"/>
                <a:ea typeface="Calibri"/>
                <a:cs typeface="Calibri"/>
              </a:rPr>
              <a:t>response is returned to the user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. Interaction </a:t>
            </a:r>
            <a:r>
              <a:rPr lang="en-US" sz="2000" dirty="0">
                <a:latin typeface="Calibri"/>
                <a:ea typeface="Calibri"/>
                <a:cs typeface="Calibri"/>
              </a:rPr>
              <a:t>is logged for feedback, analytics, and continuous improvement.</a:t>
            </a:r>
            <a:endParaRPr lang="en-IN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Algorithms &amp; deployment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9735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"/>
                <a:ea typeface="Calibri"/>
                <a:cs typeface="Calibri"/>
              </a:rPr>
              <a:t> Algorithms </a:t>
            </a:r>
            <a:r>
              <a:rPr lang="en-IN" sz="2800" b="1" dirty="0" smtClean="0">
                <a:latin typeface="Calibri"/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IN" sz="2600" dirty="0" smtClean="0">
                <a:latin typeface="Calibri"/>
                <a:ea typeface="Calibri"/>
                <a:cs typeface="Calibri"/>
              </a:rPr>
              <a:t>Uses </a:t>
            </a:r>
            <a:r>
              <a:rPr lang="en-IN" sz="2600" dirty="0">
                <a:latin typeface="Calibri"/>
                <a:ea typeface="Calibri"/>
                <a:cs typeface="Calibri"/>
              </a:rPr>
              <a:t>RAG (Retrieval-Augmented Generation) combining vector search and IBM Granite LLM for accurate answers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. Applies </a:t>
            </a:r>
            <a:r>
              <a:rPr lang="en-IN" sz="2600" dirty="0">
                <a:latin typeface="Calibri"/>
                <a:ea typeface="Calibri"/>
                <a:cs typeface="Calibri"/>
              </a:rPr>
              <a:t>NLP models for intent detection and scam term recognition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. Supports </a:t>
            </a:r>
            <a:r>
              <a:rPr lang="en-IN" sz="2600" dirty="0">
                <a:latin typeface="Calibri"/>
                <a:ea typeface="Calibri"/>
                <a:cs typeface="Calibri"/>
              </a:rPr>
              <a:t>multilingual queries via Watson Language 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Translator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IN" sz="2800" b="1" dirty="0" smtClean="0">
                <a:latin typeface="Calibri"/>
                <a:ea typeface="Calibri"/>
                <a:cs typeface="Calibri"/>
              </a:rPr>
              <a:t>Deployment :</a:t>
            </a:r>
          </a:p>
          <a:p>
            <a:pPr marL="0" indent="0">
              <a:buNone/>
            </a:pPr>
            <a:r>
              <a:rPr lang="en-IN" sz="2600" dirty="0" smtClean="0">
                <a:latin typeface="Calibri"/>
                <a:ea typeface="Calibri"/>
                <a:cs typeface="Calibri"/>
              </a:rPr>
              <a:t>Deployed </a:t>
            </a:r>
            <a:r>
              <a:rPr lang="en-IN" sz="2600" dirty="0">
                <a:latin typeface="Calibri"/>
                <a:ea typeface="Calibri"/>
                <a:cs typeface="Calibri"/>
              </a:rPr>
              <a:t>on IBM Cloud </a:t>
            </a:r>
            <a:r>
              <a:rPr lang="en-IN" sz="2600" dirty="0" err="1">
                <a:latin typeface="Calibri"/>
                <a:ea typeface="Calibri"/>
                <a:cs typeface="Calibri"/>
              </a:rPr>
              <a:t>Lite</a:t>
            </a:r>
            <a:r>
              <a:rPr lang="en-IN" sz="2600" dirty="0">
                <a:latin typeface="Calibri"/>
                <a:ea typeface="Calibri"/>
                <a:cs typeface="Calibri"/>
              </a:rPr>
              <a:t> using Watsonx.ai, Cloud Functions, and Object Storage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. </a:t>
            </a:r>
            <a:r>
              <a:rPr lang="en-IN" sz="2600" dirty="0" err="1" smtClean="0">
                <a:latin typeface="Calibri"/>
                <a:ea typeface="Calibri"/>
                <a:cs typeface="Calibri"/>
              </a:rPr>
              <a:t>Embeddings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 </a:t>
            </a:r>
            <a:r>
              <a:rPr lang="en-IN" sz="2600" dirty="0">
                <a:latin typeface="Calibri"/>
                <a:ea typeface="Calibri"/>
                <a:cs typeface="Calibri"/>
              </a:rPr>
              <a:t>stored in a vector database for fast retrieval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. Accessible </a:t>
            </a:r>
            <a:r>
              <a:rPr lang="en-IN" sz="2600" dirty="0">
                <a:latin typeface="Calibri"/>
                <a:ea typeface="Calibri"/>
                <a:cs typeface="Calibri"/>
              </a:rPr>
              <a:t>via </a:t>
            </a:r>
            <a:r>
              <a:rPr lang="en-IN" sz="2600" dirty="0" err="1">
                <a:latin typeface="Calibri"/>
                <a:ea typeface="Calibri"/>
                <a:cs typeface="Calibri"/>
              </a:rPr>
              <a:t>C</a:t>
            </a:r>
            <a:r>
              <a:rPr lang="en-IN" sz="2600" dirty="0" err="1" smtClean="0">
                <a:latin typeface="Calibri"/>
                <a:ea typeface="Calibri"/>
                <a:cs typeface="Calibri"/>
              </a:rPr>
              <a:t>hatbot</a:t>
            </a:r>
            <a:r>
              <a:rPr lang="en-IN" sz="2600" dirty="0" smtClean="0">
                <a:latin typeface="Calibri"/>
                <a:ea typeface="Calibri"/>
                <a:cs typeface="Calibri"/>
              </a:rPr>
              <a:t> /</a:t>
            </a:r>
            <a:r>
              <a:rPr lang="en-IN" sz="2600" dirty="0">
                <a:latin typeface="Calibri"/>
                <a:ea typeface="Calibri"/>
                <a:cs typeface="Calibri"/>
              </a:rPr>
              <a:t>web interface, secured with API Gateway and IAM.</a:t>
            </a:r>
            <a:endParaRPr lang="en-IN" sz="2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78913" y="2257622"/>
            <a:ext cx="59196" cy="56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490662"/>
            <a:ext cx="9182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58485" y="3726873"/>
            <a:ext cx="48125" cy="45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547812"/>
            <a:ext cx="92583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637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Agent For Digital financial literacy</vt:lpstr>
      <vt:lpstr>OUTLINE</vt:lpstr>
      <vt:lpstr>Problem Statement</vt:lpstr>
      <vt:lpstr>Proposed solution</vt:lpstr>
      <vt:lpstr>IBM cloud services &amp; Technologies  used</vt:lpstr>
      <vt:lpstr>System approach</vt:lpstr>
      <vt:lpstr>Algorithms &amp; deployment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152</cp:revision>
  <dcterms:created xsi:type="dcterms:W3CDTF">2021-05-26T16:50:10Z</dcterms:created>
  <dcterms:modified xsi:type="dcterms:W3CDTF">2025-08-03T11:17:50Z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