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tiraraj/Con-Fusion-Restaurent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SCM%20Plan.docx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4865" y="3431358"/>
            <a:ext cx="75825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Con Fusion Restaurant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28486" y="2846583"/>
            <a:ext cx="24352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Project Title</a:t>
            </a:r>
            <a:endParaRPr 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03587" y="569037"/>
            <a:ext cx="98850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SWE503 - Software Configuration Management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49579" y="5392271"/>
            <a:ext cx="389882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No.18</a:t>
            </a:r>
          </a:p>
          <a:p>
            <a:r>
              <a:rPr lang="en-I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Lokesh Borra(14MSE0385)</a:t>
            </a:r>
          </a:p>
          <a:p>
            <a:r>
              <a:rPr lang="en-IN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Raj Katira</a:t>
            </a:r>
            <a:r>
              <a:rPr lang="en-I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(14MSE0376)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87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4151" y="736977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9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08477" y="2251881"/>
            <a:ext cx="327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Calibri (Body)"/>
                <a:hlinkClick r:id="rId2"/>
              </a:rPr>
              <a:t>GIT Hub Repository</a:t>
            </a:r>
            <a:endParaRPr lang="en-US" sz="4800" dirty="0">
              <a:latin typeface="Calibri (Body)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787" y="146293"/>
            <a:ext cx="3707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Calibri (Body)"/>
              </a:rPr>
              <a:t>Tool Implementation : GIT</a:t>
            </a:r>
          </a:p>
        </p:txBody>
      </p:sp>
    </p:spTree>
    <p:extLst>
      <p:ext uri="{BB962C8B-B14F-4D97-AF65-F5344CB8AC3E}">
        <p14:creationId xmlns:p14="http://schemas.microsoft.com/office/powerpoint/2010/main" val="305507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82636" y="2257651"/>
            <a:ext cx="582723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8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258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2853" y="1415453"/>
            <a:ext cx="88040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dirty="0" smtClean="0">
                <a:latin typeface="Calibri (Body)"/>
              </a:rPr>
              <a:t>Various SCM roles designated to team members.</a:t>
            </a:r>
          </a:p>
          <a:p>
            <a:pPr marL="342900" indent="-342900">
              <a:buAutoNum type="arabicPeriod"/>
            </a:pPr>
            <a:r>
              <a:rPr lang="en-IN" sz="2400" dirty="0" smtClean="0">
                <a:latin typeface="Calibri (Body)"/>
              </a:rPr>
              <a:t>Criteria for CII, items identified, structural hierarchy, naming schema and criteria for placing items under configuration control.</a:t>
            </a:r>
          </a:p>
          <a:p>
            <a:pPr marL="342900" indent="-342900">
              <a:buAutoNum type="arabicPeriod"/>
            </a:pPr>
            <a:r>
              <a:rPr lang="en-IN" sz="2400" dirty="0" smtClean="0">
                <a:latin typeface="Calibri (Body)"/>
              </a:rPr>
              <a:t>List the changes that you are going to make for the existing project taken.</a:t>
            </a:r>
          </a:p>
          <a:p>
            <a:pPr marL="342900" indent="-342900">
              <a:buAutoNum type="arabicPeriod"/>
            </a:pPr>
            <a:r>
              <a:rPr lang="en-IN" sz="2400" dirty="0" smtClean="0">
                <a:latin typeface="Calibri (Body)"/>
              </a:rPr>
              <a:t>Frame the  change management process.</a:t>
            </a:r>
          </a:p>
          <a:p>
            <a:pPr marL="342900" indent="-342900">
              <a:buAutoNum type="arabicPeriod"/>
            </a:pPr>
            <a:r>
              <a:rPr lang="en-IN" sz="2400" dirty="0" smtClean="0">
                <a:latin typeface="Calibri (Body)"/>
              </a:rPr>
              <a:t>CR form, Analysis document with their status.</a:t>
            </a:r>
          </a:p>
          <a:p>
            <a:pPr marL="342900" indent="-342900">
              <a:buAutoNum type="arabicPeriod"/>
            </a:pPr>
            <a:r>
              <a:rPr lang="en-IN" sz="2400" dirty="0" smtClean="0">
                <a:latin typeface="Calibri (Body)"/>
              </a:rPr>
              <a:t>SCM Plan</a:t>
            </a:r>
          </a:p>
          <a:p>
            <a:pPr marL="342900" indent="-342900">
              <a:buAutoNum type="arabicPeriod"/>
            </a:pPr>
            <a:r>
              <a:rPr lang="en-IN" sz="2400" dirty="0" smtClean="0">
                <a:latin typeface="Calibri (Body)"/>
              </a:rPr>
              <a:t>Status Accounting Database</a:t>
            </a:r>
          </a:p>
          <a:p>
            <a:pPr marL="342900" indent="-342900">
              <a:buAutoNum type="arabicPeriod"/>
            </a:pPr>
            <a:r>
              <a:rPr lang="en-IN" sz="2400" dirty="0" smtClean="0">
                <a:latin typeface="Calibri (Body)"/>
              </a:rPr>
              <a:t>Audits and Reviews  conducted with reports.</a:t>
            </a:r>
          </a:p>
          <a:p>
            <a:pPr marL="342900" indent="-342900">
              <a:buAutoNum type="arabicPeriod"/>
            </a:pPr>
            <a:r>
              <a:rPr lang="en-IN" sz="2400" dirty="0" smtClean="0">
                <a:latin typeface="Calibri (Body)"/>
              </a:rPr>
              <a:t>Tool chosen for your project(with demonstration).</a:t>
            </a:r>
            <a:endParaRPr lang="en-US" sz="2400" dirty="0">
              <a:latin typeface="Calibri (Body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6977" y="109182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0070C0"/>
                </a:solidFill>
                <a:latin typeface="Calibri (Body)"/>
              </a:rPr>
              <a:t>Item Set 1:</a:t>
            </a:r>
            <a:endParaRPr lang="en-IN" sz="2400" dirty="0">
              <a:solidFill>
                <a:srgbClr val="0070C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6795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977" y="109182"/>
            <a:ext cx="2394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0070C0"/>
                </a:solidFill>
                <a:latin typeface="Calibri (Body)"/>
              </a:rPr>
              <a:t>Roles Assigned:</a:t>
            </a:r>
            <a:endParaRPr lang="en-IN" sz="2400" dirty="0">
              <a:solidFill>
                <a:srgbClr val="0070C0"/>
              </a:solidFill>
              <a:latin typeface="Calibri (Body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4151" y="736977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1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29596"/>
              </p:ext>
            </p:extLst>
          </p:nvPr>
        </p:nvGraphicFramePr>
        <p:xfrm>
          <a:off x="2345900" y="1852430"/>
          <a:ext cx="401395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3958">
                  <a:extLst>
                    <a:ext uri="{9D8B030D-6E8A-4147-A177-3AD203B41FA5}">
                      <a16:colId xmlns:a16="http://schemas.microsoft.com/office/drawing/2014/main" val="18583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Roles Assigned to Lokesh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36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Project Manager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0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Business Owner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3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Configuration Management Manager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75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Customer</a:t>
                      </a:r>
                      <a:r>
                        <a:rPr lang="en-IN" baseline="0" dirty="0" smtClean="0"/>
                        <a:t> Care Executive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3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Marketing Manager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45491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597014"/>
              </p:ext>
            </p:extLst>
          </p:nvPr>
        </p:nvGraphicFramePr>
        <p:xfrm>
          <a:off x="7027082" y="1852430"/>
          <a:ext cx="401395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3958">
                  <a:extLst>
                    <a:ext uri="{9D8B030D-6E8A-4147-A177-3AD203B41FA5}">
                      <a16:colId xmlns:a16="http://schemas.microsoft.com/office/drawing/2014/main" val="18583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Roles Assigned</a:t>
                      </a:r>
                      <a:r>
                        <a:rPr lang="en-IN" baseline="0" dirty="0" smtClean="0"/>
                        <a:t> to Raj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36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Configuration Management Manager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0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Developer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3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DB Administrator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755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0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2646" y="709687"/>
            <a:ext cx="1032361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IN" sz="2400" b="1" dirty="0" smtClean="0">
                <a:solidFill>
                  <a:srgbClr val="009211"/>
                </a:solidFill>
                <a:latin typeface="Calibri (Body)"/>
              </a:rPr>
              <a:t>Selection:</a:t>
            </a:r>
          </a:p>
          <a:p>
            <a:pPr algn="just"/>
            <a:r>
              <a:rPr lang="en-IN" sz="2400" dirty="0">
                <a:latin typeface="Calibri (Body)"/>
              </a:rPr>
              <a:t>	</a:t>
            </a:r>
            <a:r>
              <a:rPr lang="en-IN" sz="2400" dirty="0" smtClean="0">
                <a:latin typeface="Calibri (Body)"/>
              </a:rPr>
              <a:t>a. Menu</a:t>
            </a:r>
          </a:p>
          <a:p>
            <a:pPr algn="just"/>
            <a:r>
              <a:rPr lang="en-IN" sz="2400" dirty="0">
                <a:latin typeface="Calibri (Body)"/>
              </a:rPr>
              <a:t>	</a:t>
            </a:r>
            <a:r>
              <a:rPr lang="en-IN" sz="2400" dirty="0" smtClean="0">
                <a:latin typeface="Calibri (Body)"/>
              </a:rPr>
              <a:t>b. Reserving table</a:t>
            </a:r>
          </a:p>
          <a:p>
            <a:pPr algn="just"/>
            <a:r>
              <a:rPr lang="en-IN" sz="2400" dirty="0">
                <a:latin typeface="Calibri (Body)"/>
              </a:rPr>
              <a:t>	</a:t>
            </a:r>
            <a:r>
              <a:rPr lang="en-IN" sz="2400" dirty="0" smtClean="0">
                <a:latin typeface="Calibri (Body)"/>
              </a:rPr>
              <a:t>c. Login</a:t>
            </a:r>
          </a:p>
          <a:p>
            <a:pPr algn="just"/>
            <a:r>
              <a:rPr lang="en-IN" sz="2400" b="1" dirty="0" smtClean="0">
                <a:solidFill>
                  <a:srgbClr val="009211"/>
                </a:solidFill>
                <a:latin typeface="Calibri (Body)"/>
              </a:rPr>
              <a:t>2. Designation:</a:t>
            </a:r>
          </a:p>
          <a:p>
            <a:pPr algn="just"/>
            <a:r>
              <a:rPr lang="en-IN" sz="2400" dirty="0">
                <a:latin typeface="Calibri (Body)"/>
              </a:rPr>
              <a:t>	</a:t>
            </a:r>
            <a:r>
              <a:rPr lang="en-IN" sz="2400" dirty="0" smtClean="0">
                <a:latin typeface="Calibri (Body)"/>
              </a:rPr>
              <a:t>Naming schema</a:t>
            </a:r>
          </a:p>
          <a:p>
            <a:pPr algn="just"/>
            <a:r>
              <a:rPr lang="en-IN" sz="2400" b="1" dirty="0" smtClean="0">
                <a:solidFill>
                  <a:srgbClr val="009211"/>
                </a:solidFill>
                <a:latin typeface="Calibri (Body)"/>
              </a:rPr>
              <a:t>3. Description:</a:t>
            </a:r>
          </a:p>
          <a:p>
            <a:pPr algn="just"/>
            <a:r>
              <a:rPr lang="en-IN" sz="2400" dirty="0">
                <a:latin typeface="Calibri (Body)"/>
              </a:rPr>
              <a:t>	</a:t>
            </a:r>
            <a:r>
              <a:rPr lang="en-IN" sz="2400" dirty="0" smtClean="0">
                <a:latin typeface="Calibri (Body)"/>
              </a:rPr>
              <a:t>a. Menu:</a:t>
            </a:r>
          </a:p>
          <a:p>
            <a:pPr algn="just"/>
            <a:r>
              <a:rPr lang="en-IN" sz="2400" dirty="0">
                <a:latin typeface="Calibri (Body)"/>
              </a:rPr>
              <a:t>	</a:t>
            </a:r>
            <a:r>
              <a:rPr lang="en-IN" sz="2400" dirty="0" smtClean="0">
                <a:latin typeface="Calibri (Body)"/>
              </a:rPr>
              <a:t>	Depending of the type of dining style, we divide the items in menu to 	make it more ease for customers.</a:t>
            </a:r>
          </a:p>
          <a:p>
            <a:pPr algn="just"/>
            <a:r>
              <a:rPr lang="en-IN" sz="2400" dirty="0">
                <a:latin typeface="Calibri (Body)"/>
              </a:rPr>
              <a:t>	</a:t>
            </a:r>
            <a:r>
              <a:rPr lang="en-IN" sz="2400" dirty="0" smtClean="0">
                <a:latin typeface="Calibri (Body)"/>
              </a:rPr>
              <a:t>b. Reserving Table:</a:t>
            </a:r>
          </a:p>
          <a:p>
            <a:pPr algn="just"/>
            <a:r>
              <a:rPr lang="en-IN" sz="2400" dirty="0">
                <a:latin typeface="Calibri (Body)"/>
              </a:rPr>
              <a:t>	</a:t>
            </a:r>
            <a:r>
              <a:rPr lang="en-IN" sz="2400" dirty="0" smtClean="0">
                <a:latin typeface="Calibri (Body)"/>
              </a:rPr>
              <a:t>	Depending on number of people and dinning style table is made 	available to users.</a:t>
            </a:r>
          </a:p>
          <a:p>
            <a:pPr algn="just"/>
            <a:r>
              <a:rPr lang="en-IN" sz="2400" dirty="0">
                <a:latin typeface="Calibri (Body)"/>
              </a:rPr>
              <a:t>	</a:t>
            </a:r>
            <a:r>
              <a:rPr lang="en-IN" sz="2400" dirty="0" smtClean="0">
                <a:latin typeface="Calibri (Body)"/>
              </a:rPr>
              <a:t>c. Login:</a:t>
            </a:r>
          </a:p>
          <a:p>
            <a:pPr algn="just"/>
            <a:r>
              <a:rPr lang="en-IN" sz="2400" dirty="0">
                <a:latin typeface="Calibri (Body)"/>
              </a:rPr>
              <a:t>	</a:t>
            </a:r>
            <a:r>
              <a:rPr lang="en-IN" sz="2400" dirty="0" smtClean="0">
                <a:latin typeface="Calibri (Body)"/>
              </a:rPr>
              <a:t>	Which is made available to users to have their details filled, and 	have their 	preferences available.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6977" y="109182"/>
            <a:ext cx="3918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Calibri (Body)"/>
              </a:rPr>
              <a:t>Configuration Identification</a:t>
            </a:r>
            <a:r>
              <a:rPr lang="en-IN" sz="2400" dirty="0" smtClean="0">
                <a:solidFill>
                  <a:srgbClr val="0070C0"/>
                </a:solidFill>
                <a:latin typeface="Calibri (Body)"/>
              </a:rPr>
              <a:t>:</a:t>
            </a:r>
            <a:endParaRPr lang="en-IN" sz="2400" dirty="0">
              <a:solidFill>
                <a:srgbClr val="0070C0"/>
              </a:solidFill>
              <a:latin typeface="Calibri (Body)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151" y="736977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81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27793" y="2006221"/>
            <a:ext cx="2565779" cy="54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Responsiveness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684891" y="2006221"/>
            <a:ext cx="2565779" cy="54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NavBar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96330" y="2006221"/>
            <a:ext cx="2565779" cy="54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Breadcrumb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307769" y="2006221"/>
            <a:ext cx="2565779" cy="54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Footer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65022" y="3411934"/>
            <a:ext cx="2019869" cy="54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Home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217149" y="3411934"/>
            <a:ext cx="2019869" cy="54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About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769276" y="3411934"/>
            <a:ext cx="2019869" cy="54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Menu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321403" y="3411934"/>
            <a:ext cx="2019869" cy="54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Contact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00747" y="4653881"/>
            <a:ext cx="2019869" cy="54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Jumbotron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275448" y="4653881"/>
            <a:ext cx="2019869" cy="54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Details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759341" y="4653881"/>
            <a:ext cx="2019869" cy="54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History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243234" y="4653881"/>
            <a:ext cx="2019869" cy="54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Corporate Leadership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665022" y="5950421"/>
            <a:ext cx="2019869" cy="54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Chef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57845" y="5950421"/>
            <a:ext cx="2019869" cy="54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Special Menu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250668" y="5950421"/>
            <a:ext cx="2019869" cy="54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Weekend Buffet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402001" y="893929"/>
            <a:ext cx="8325139" cy="54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Ristorante Con Fusion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2"/>
            <a:endCxn id="2" idx="0"/>
          </p:cNvCxnSpPr>
          <p:nvPr/>
        </p:nvCxnSpPr>
        <p:spPr>
          <a:xfrm flipH="1">
            <a:off x="1910683" y="1439839"/>
            <a:ext cx="4653888" cy="566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  <a:endCxn id="3" idx="0"/>
          </p:cNvCxnSpPr>
          <p:nvPr/>
        </p:nvCxnSpPr>
        <p:spPr>
          <a:xfrm flipH="1">
            <a:off x="4967781" y="1439839"/>
            <a:ext cx="1596790" cy="566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4" idx="0"/>
          </p:cNvCxnSpPr>
          <p:nvPr/>
        </p:nvCxnSpPr>
        <p:spPr>
          <a:xfrm>
            <a:off x="6564571" y="1439839"/>
            <a:ext cx="1214649" cy="566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2"/>
            <a:endCxn id="5" idx="0"/>
          </p:cNvCxnSpPr>
          <p:nvPr/>
        </p:nvCxnSpPr>
        <p:spPr>
          <a:xfrm>
            <a:off x="6564571" y="1439839"/>
            <a:ext cx="4026088" cy="566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2"/>
            <a:endCxn id="6" idx="0"/>
          </p:cNvCxnSpPr>
          <p:nvPr/>
        </p:nvCxnSpPr>
        <p:spPr>
          <a:xfrm flipH="1">
            <a:off x="2674957" y="2552131"/>
            <a:ext cx="2292824" cy="85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2"/>
            <a:endCxn id="7" idx="0"/>
          </p:cNvCxnSpPr>
          <p:nvPr/>
        </p:nvCxnSpPr>
        <p:spPr>
          <a:xfrm>
            <a:off x="4967781" y="2552131"/>
            <a:ext cx="259303" cy="85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2"/>
            <a:endCxn id="8" idx="0"/>
          </p:cNvCxnSpPr>
          <p:nvPr/>
        </p:nvCxnSpPr>
        <p:spPr>
          <a:xfrm>
            <a:off x="4967781" y="2552131"/>
            <a:ext cx="2811430" cy="85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" idx="2"/>
            <a:endCxn id="9" idx="0"/>
          </p:cNvCxnSpPr>
          <p:nvPr/>
        </p:nvCxnSpPr>
        <p:spPr>
          <a:xfrm>
            <a:off x="4967781" y="2552131"/>
            <a:ext cx="5363557" cy="85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  <a:endCxn id="10" idx="0"/>
          </p:cNvCxnSpPr>
          <p:nvPr/>
        </p:nvCxnSpPr>
        <p:spPr>
          <a:xfrm flipH="1">
            <a:off x="1910682" y="3957844"/>
            <a:ext cx="764275" cy="69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2"/>
            <a:endCxn id="11" idx="0"/>
          </p:cNvCxnSpPr>
          <p:nvPr/>
        </p:nvCxnSpPr>
        <p:spPr>
          <a:xfrm>
            <a:off x="2674957" y="3957844"/>
            <a:ext cx="1610426" cy="69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2"/>
            <a:endCxn id="12" idx="0"/>
          </p:cNvCxnSpPr>
          <p:nvPr/>
        </p:nvCxnSpPr>
        <p:spPr>
          <a:xfrm>
            <a:off x="5227084" y="3957844"/>
            <a:ext cx="1542192" cy="69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  <a:endCxn id="13" idx="0"/>
          </p:cNvCxnSpPr>
          <p:nvPr/>
        </p:nvCxnSpPr>
        <p:spPr>
          <a:xfrm>
            <a:off x="5227084" y="3957844"/>
            <a:ext cx="4026085" cy="69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2"/>
            <a:endCxn id="14" idx="0"/>
          </p:cNvCxnSpPr>
          <p:nvPr/>
        </p:nvCxnSpPr>
        <p:spPr>
          <a:xfrm flipH="1">
            <a:off x="2674957" y="5199791"/>
            <a:ext cx="1610426" cy="75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2"/>
            <a:endCxn id="16" idx="0"/>
          </p:cNvCxnSpPr>
          <p:nvPr/>
        </p:nvCxnSpPr>
        <p:spPr>
          <a:xfrm>
            <a:off x="4285383" y="5199791"/>
            <a:ext cx="2975220" cy="75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2"/>
            <a:endCxn id="15" idx="0"/>
          </p:cNvCxnSpPr>
          <p:nvPr/>
        </p:nvCxnSpPr>
        <p:spPr>
          <a:xfrm>
            <a:off x="4285383" y="5199791"/>
            <a:ext cx="682397" cy="75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8645" y="118371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0070C0"/>
                </a:solidFill>
                <a:latin typeface="Calibri (Body)"/>
              </a:rPr>
              <a:t>Structural Hierarchy:</a:t>
            </a:r>
            <a:endParaRPr lang="en-US" sz="2400" dirty="0">
              <a:solidFill>
                <a:srgbClr val="0070C0"/>
              </a:solidFill>
              <a:latin typeface="Calibri (Body)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535568" y="2634014"/>
            <a:ext cx="634422" cy="54591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R1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4787244" y="2634014"/>
            <a:ext cx="634422" cy="54591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R2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533953" y="2634014"/>
            <a:ext cx="634422" cy="54591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R3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10409929" y="2640838"/>
            <a:ext cx="634422" cy="54591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R4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1402595" y="5247558"/>
            <a:ext cx="634422" cy="54591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R5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3934246" y="5240735"/>
            <a:ext cx="634422" cy="54591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R6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6564570" y="5240735"/>
            <a:ext cx="634422" cy="54591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R7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8990558" y="5227087"/>
            <a:ext cx="634422" cy="54591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R8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14151" y="736977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5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635080"/>
              </p:ext>
            </p:extLst>
          </p:nvPr>
        </p:nvGraphicFramePr>
        <p:xfrm>
          <a:off x="2509672" y="1811487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281">
                  <a:extLst>
                    <a:ext uri="{9D8B030D-6E8A-4147-A177-3AD203B41FA5}">
                      <a16:colId xmlns:a16="http://schemas.microsoft.com/office/drawing/2014/main" val="2377614932"/>
                    </a:ext>
                  </a:extLst>
                </a:gridCol>
                <a:gridCol w="5117910">
                  <a:extLst>
                    <a:ext uri="{9D8B030D-6E8A-4147-A177-3AD203B41FA5}">
                      <a16:colId xmlns:a16="http://schemas.microsoft.com/office/drawing/2014/main" val="365851981"/>
                    </a:ext>
                  </a:extLst>
                </a:gridCol>
                <a:gridCol w="1875808">
                  <a:extLst>
                    <a:ext uri="{9D8B030D-6E8A-4147-A177-3AD203B41FA5}">
                      <a16:colId xmlns:a16="http://schemas.microsoft.com/office/drawing/2014/main" val="2038511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91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CR1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Login Option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9211"/>
                          </a:solidFill>
                        </a:rPr>
                        <a:t>Approved</a:t>
                      </a:r>
                      <a:endParaRPr lang="en-US" b="1" dirty="0">
                        <a:solidFill>
                          <a:srgbClr val="00921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6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CR2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Reserve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rgbClr val="009211"/>
                          </a:solidFill>
                        </a:rPr>
                        <a:t>Approved</a:t>
                      </a:r>
                      <a:endParaRPr lang="en-US" b="1" dirty="0" smtClean="0">
                        <a:solidFill>
                          <a:srgbClr val="00921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85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CR3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Contact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rgbClr val="009211"/>
                          </a:solidFill>
                        </a:rPr>
                        <a:t>Approved</a:t>
                      </a:r>
                      <a:endParaRPr lang="en-US" b="1" dirty="0" smtClean="0">
                        <a:solidFill>
                          <a:srgbClr val="00921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030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CR4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Drop Down Menu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rgbClr val="009211"/>
                          </a:solidFill>
                        </a:rPr>
                        <a:t>Approved</a:t>
                      </a:r>
                      <a:endParaRPr lang="en-US" b="1" dirty="0" smtClean="0">
                        <a:solidFill>
                          <a:srgbClr val="00921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18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CR5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Rejected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47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CR6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Footer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Rejected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5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CR7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About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rgbClr val="009211"/>
                          </a:solidFill>
                        </a:rPr>
                        <a:t>Approved</a:t>
                      </a:r>
                      <a:endParaRPr lang="en-US" b="1" dirty="0" smtClean="0">
                        <a:solidFill>
                          <a:srgbClr val="00921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98873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9678" y="136477"/>
            <a:ext cx="8109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0070C0"/>
                </a:solidFill>
                <a:latin typeface="Calibri (Body)"/>
              </a:rPr>
              <a:t>Changes that are going to be made for an existing project:</a:t>
            </a:r>
            <a:endParaRPr lang="en-US" sz="2400" dirty="0">
              <a:solidFill>
                <a:srgbClr val="0070C0"/>
              </a:solidFill>
              <a:latin typeface="Calibri (Body)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151" y="736977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3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4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490" y="163773"/>
            <a:ext cx="4431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0070C0"/>
                </a:solidFill>
                <a:latin typeface="Calibri (Body)"/>
              </a:rPr>
              <a:t>Change Management Process:</a:t>
            </a:r>
            <a:endParaRPr lang="en-US" sz="2400" dirty="0">
              <a:solidFill>
                <a:srgbClr val="0070C0"/>
              </a:solidFill>
              <a:latin typeface="Calibri (Body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9743" y="837975"/>
            <a:ext cx="889834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dirty="0" smtClean="0">
                <a:solidFill>
                  <a:srgbClr val="009211"/>
                </a:solidFill>
                <a:latin typeface="Calibri (Body)"/>
              </a:rPr>
              <a:t>Change Initiation</a:t>
            </a:r>
          </a:p>
          <a:p>
            <a:endParaRPr lang="en-IN" sz="2400" dirty="0" smtClean="0">
              <a:solidFill>
                <a:srgbClr val="009211"/>
              </a:solidFill>
              <a:latin typeface="Calibri (Body)"/>
            </a:endParaRPr>
          </a:p>
          <a:p>
            <a:pPr lvl="1"/>
            <a:r>
              <a:rPr lang="en-IN" dirty="0">
                <a:latin typeface="Calibri (Body)"/>
              </a:rPr>
              <a:t>	</a:t>
            </a:r>
            <a:r>
              <a:rPr lang="en-IN" sz="2200" dirty="0" smtClean="0">
                <a:latin typeface="Calibri (Body)"/>
              </a:rPr>
              <a:t>Initiated changes</a:t>
            </a:r>
          </a:p>
          <a:p>
            <a:pPr lvl="1"/>
            <a:r>
              <a:rPr lang="en-IN" sz="2200" dirty="0" smtClean="0">
                <a:latin typeface="Calibri (Body)"/>
              </a:rPr>
              <a:t>	Login page</a:t>
            </a:r>
          </a:p>
          <a:p>
            <a:pPr lvl="1"/>
            <a:r>
              <a:rPr lang="en-IN" sz="2200" dirty="0">
                <a:latin typeface="Calibri (Body)"/>
              </a:rPr>
              <a:t>	</a:t>
            </a:r>
            <a:r>
              <a:rPr lang="en-IN" sz="2200" dirty="0" smtClean="0">
                <a:latin typeface="Calibri (Body)"/>
              </a:rPr>
              <a:t>Reserve table		New features</a:t>
            </a:r>
          </a:p>
          <a:p>
            <a:pPr lvl="1"/>
            <a:r>
              <a:rPr lang="en-IN" sz="2200" dirty="0">
                <a:latin typeface="Calibri (Body)"/>
              </a:rPr>
              <a:t>	</a:t>
            </a:r>
            <a:r>
              <a:rPr lang="en-IN" sz="2200" dirty="0" smtClean="0">
                <a:latin typeface="Calibri (Body)"/>
              </a:rPr>
              <a:t>Drop down menu</a:t>
            </a:r>
          </a:p>
          <a:p>
            <a:pPr lvl="1"/>
            <a:r>
              <a:rPr lang="en-IN" sz="2200" dirty="0">
                <a:latin typeface="Calibri (Body)"/>
              </a:rPr>
              <a:t>	</a:t>
            </a:r>
            <a:r>
              <a:rPr lang="en-IN" sz="2200" dirty="0" smtClean="0">
                <a:latin typeface="Calibri (Body)"/>
              </a:rPr>
              <a:t>Pricing</a:t>
            </a:r>
          </a:p>
          <a:p>
            <a:pPr lvl="1"/>
            <a:r>
              <a:rPr lang="en-IN" sz="2200" dirty="0">
                <a:latin typeface="Calibri (Body)"/>
              </a:rPr>
              <a:t>	</a:t>
            </a:r>
            <a:r>
              <a:rPr lang="en-IN" sz="2200" dirty="0" smtClean="0">
                <a:latin typeface="Calibri (Body)"/>
              </a:rPr>
              <a:t>Contact Page		</a:t>
            </a:r>
          </a:p>
          <a:p>
            <a:pPr lvl="1"/>
            <a:r>
              <a:rPr lang="en-IN" sz="2200" dirty="0">
                <a:latin typeface="Calibri (Body)"/>
              </a:rPr>
              <a:t>	</a:t>
            </a:r>
            <a:r>
              <a:rPr lang="en-IN" sz="2200" dirty="0" smtClean="0">
                <a:latin typeface="Calibri (Body)"/>
              </a:rPr>
              <a:t>About Page			Enhanced features</a:t>
            </a:r>
          </a:p>
          <a:p>
            <a:pPr lvl="1"/>
            <a:r>
              <a:rPr lang="en-IN" sz="2200" dirty="0">
                <a:latin typeface="Calibri (Body)"/>
              </a:rPr>
              <a:t>	</a:t>
            </a:r>
            <a:r>
              <a:rPr lang="en-IN" sz="2200" dirty="0" smtClean="0">
                <a:latin typeface="Calibri (Body)"/>
              </a:rPr>
              <a:t>Footer</a:t>
            </a:r>
          </a:p>
          <a:p>
            <a:pPr marL="342900" indent="-342900">
              <a:buAutoNum type="arabicPeriod"/>
            </a:pPr>
            <a:endParaRPr lang="en-IN" sz="2400" dirty="0" smtClean="0">
              <a:latin typeface="Calibri (Body)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sz="2400" dirty="0" smtClean="0">
                <a:solidFill>
                  <a:srgbClr val="009211"/>
                </a:solidFill>
                <a:latin typeface="Calibri (Body)"/>
              </a:rPr>
              <a:t>Change Evaluation</a:t>
            </a:r>
          </a:p>
          <a:p>
            <a:pPr lvl="1"/>
            <a:endParaRPr lang="en-IN" sz="2400" dirty="0" smtClean="0">
              <a:latin typeface="Calibri (Body)"/>
            </a:endParaRPr>
          </a:p>
          <a:p>
            <a:pPr lvl="1"/>
            <a:r>
              <a:rPr lang="en-IN" sz="2400" dirty="0">
                <a:latin typeface="Calibri (Body)"/>
              </a:rPr>
              <a:t>	</a:t>
            </a:r>
            <a:r>
              <a:rPr lang="en-IN" sz="2200" dirty="0" smtClean="0">
                <a:latin typeface="Calibri (Body)"/>
              </a:rPr>
              <a:t>Describes how to handle the problems. The people who are going to solve these problems are developers who are knows the system well. Here in our project developer is Raj.</a:t>
            </a:r>
            <a:r>
              <a:rPr lang="en-IN" dirty="0" smtClean="0">
                <a:latin typeface="Calibri (Body)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4151" y="736977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4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970107" y="1992580"/>
            <a:ext cx="177424" cy="12146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4970108" y="3316433"/>
            <a:ext cx="213864" cy="9553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8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6305" y="879227"/>
            <a:ext cx="8702722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IN" sz="2400" dirty="0">
                <a:solidFill>
                  <a:srgbClr val="009211"/>
                </a:solidFill>
                <a:latin typeface="Calibri (Body)"/>
              </a:rPr>
              <a:t>Change </a:t>
            </a:r>
            <a:r>
              <a:rPr lang="en-IN" sz="2400" dirty="0" smtClean="0">
                <a:solidFill>
                  <a:srgbClr val="009211"/>
                </a:solidFill>
                <a:latin typeface="Calibri (Body)"/>
              </a:rPr>
              <a:t>Management</a:t>
            </a:r>
          </a:p>
          <a:p>
            <a:pPr lvl="1" algn="just"/>
            <a:r>
              <a:rPr lang="en-IN" sz="2200" dirty="0" smtClean="0">
                <a:latin typeface="Calibri (Body)"/>
              </a:rPr>
              <a:t>	</a:t>
            </a:r>
          </a:p>
          <a:p>
            <a:pPr lvl="1" algn="just"/>
            <a:r>
              <a:rPr lang="en-IN" sz="2200" dirty="0">
                <a:latin typeface="Calibri (Body)"/>
              </a:rPr>
              <a:t>	</a:t>
            </a:r>
            <a:r>
              <a:rPr lang="en-IN" sz="2200" dirty="0" smtClean="0">
                <a:latin typeface="Calibri (Body)"/>
              </a:rPr>
              <a:t>All the requests are processed by the CCB and the requests are given their status of approval or rejection. It also describes how the change requests are to be processed.</a:t>
            </a:r>
          </a:p>
          <a:p>
            <a:pPr lvl="1" algn="just"/>
            <a:endParaRPr lang="en-IN" sz="2200" dirty="0">
              <a:solidFill>
                <a:srgbClr val="009211"/>
              </a:solidFill>
              <a:latin typeface="Calibri (Body)"/>
            </a:endParaRPr>
          </a:p>
          <a:p>
            <a:pPr marL="342900" indent="-342900" algn="just">
              <a:buFont typeface="+mj-lt"/>
              <a:buAutoNum type="arabicPeriod" startAt="3"/>
            </a:pPr>
            <a:r>
              <a:rPr lang="en-IN" sz="2400" dirty="0">
                <a:solidFill>
                  <a:srgbClr val="009211"/>
                </a:solidFill>
                <a:latin typeface="Calibri (Body)"/>
              </a:rPr>
              <a:t>Change </a:t>
            </a:r>
            <a:r>
              <a:rPr lang="en-IN" sz="2400" dirty="0" smtClean="0">
                <a:solidFill>
                  <a:srgbClr val="009211"/>
                </a:solidFill>
                <a:latin typeface="Calibri (Body)"/>
              </a:rPr>
              <a:t>Implementation</a:t>
            </a:r>
          </a:p>
          <a:p>
            <a:pPr lvl="1" algn="just"/>
            <a:endParaRPr lang="en-IN" sz="2200" dirty="0" smtClean="0">
              <a:latin typeface="Calibri (Body)"/>
            </a:endParaRPr>
          </a:p>
          <a:p>
            <a:pPr lvl="1" algn="just"/>
            <a:r>
              <a:rPr lang="en-IN" sz="2200" dirty="0">
                <a:latin typeface="Calibri (Body)"/>
              </a:rPr>
              <a:t>	</a:t>
            </a:r>
            <a:r>
              <a:rPr lang="en-IN" sz="2200" dirty="0" smtClean="0">
                <a:latin typeface="Calibri (Body)"/>
              </a:rPr>
              <a:t>Once the change is approved, then it is assigned to responsible person, here it is assigned to Raj who is acting as a developer. Once the change is made it is verified by Project manager and CCB member, here this is done by Lokesh.</a:t>
            </a:r>
          </a:p>
          <a:p>
            <a:pPr lvl="1" algn="just"/>
            <a:endParaRPr lang="en-IN" sz="2200" dirty="0" smtClean="0">
              <a:latin typeface="Calibri (Body)"/>
            </a:endParaRPr>
          </a:p>
          <a:p>
            <a:pPr marL="342900" indent="-342900" algn="just">
              <a:buFont typeface="+mj-lt"/>
              <a:buAutoNum type="arabicPeriod" startAt="3"/>
            </a:pPr>
            <a:r>
              <a:rPr lang="en-IN" sz="2400" dirty="0" smtClean="0">
                <a:solidFill>
                  <a:srgbClr val="009211"/>
                </a:solidFill>
                <a:latin typeface="Calibri (Body)"/>
              </a:rPr>
              <a:t>Change Control Board</a:t>
            </a:r>
            <a:endParaRPr lang="en-US" sz="2400" dirty="0">
              <a:solidFill>
                <a:srgbClr val="009211"/>
              </a:solidFill>
              <a:latin typeface="Calibri (Body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4151" y="736977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4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11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014" y="736977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5,6,7,8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111688" y="2279177"/>
            <a:ext cx="6647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>
                <a:latin typeface="Calibri (Body)"/>
                <a:hlinkClick r:id="rId2" action="ppaction://hlinkfile"/>
              </a:rPr>
              <a:t>SCM Plan Document</a:t>
            </a:r>
            <a:endParaRPr lang="en-US" sz="5400" dirty="0">
              <a:latin typeface="Calibri (Body)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787" y="146293"/>
            <a:ext cx="1656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solidFill>
                  <a:srgbClr val="0070C0"/>
                </a:solidFill>
                <a:latin typeface="Calibri (Body)"/>
              </a:rPr>
              <a:t>SCM Plan:</a:t>
            </a:r>
            <a:endParaRPr lang="en-IN" sz="2400" dirty="0">
              <a:solidFill>
                <a:srgbClr val="0070C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558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1539</TotalTime>
  <Words>239</Words>
  <Application>Microsoft Office PowerPoint</Application>
  <PresentationFormat>Widescreen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 (Body)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lokesh30996</dc:creator>
  <cp:lastModifiedBy>lokesh30996</cp:lastModifiedBy>
  <cp:revision>20</cp:revision>
  <dcterms:created xsi:type="dcterms:W3CDTF">2017-04-22T01:04:37Z</dcterms:created>
  <dcterms:modified xsi:type="dcterms:W3CDTF">2017-04-23T02:44:35Z</dcterms:modified>
</cp:coreProperties>
</file>