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7985760" cy="4584469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PictId14" Type="http://schemas.openxmlformats.org/officeDocument/2006/relationships/image" Target="../media/image15.jpeg"/><Relationship Id="rPictId15" Type="http://schemas.openxmlformats.org/officeDocument/2006/relationships/image" Target="../media/image16.jpeg"/><Relationship Id="rPictId16" Type="http://schemas.openxmlformats.org/officeDocument/2006/relationships/image" Target="../media/image17.jpeg"/><Relationship Id="rPictId17" Type="http://schemas.openxmlformats.org/officeDocument/2006/relationships/image" Target="../media/image18.jpeg"/><Relationship Id="rPictId18" Type="http://schemas.openxmlformats.org/officeDocument/2006/relationships/image" Target="../media/image19.jpeg"/><Relationship Id="rPictId19" Type="http://schemas.openxmlformats.org/officeDocument/2006/relationships/image" Target="../media/image20.jpeg"/><Relationship Id="rPictId20" Type="http://schemas.openxmlformats.org/officeDocument/2006/relationships/image" Target="../media/image21.jpeg"/><Relationship Id="rPictId21" Type="http://schemas.openxmlformats.org/officeDocument/2006/relationships/image" Target="../media/image22.jpeg"/><Relationship Id="rPictId22" Type="http://schemas.openxmlformats.org/officeDocument/2006/relationships/image" Target="../media/image23.jpeg"/><Relationship Id="rPictId23" Type="http://schemas.openxmlformats.org/officeDocument/2006/relationships/image" Target="../media/image24.jpeg"/><Relationship Id="rPictId24" Type="http://schemas.openxmlformats.org/officeDocument/2006/relationships/image" Target="../media/image25.jpeg"/><Relationship Id="rPictId25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F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532610" y="1620981"/>
            <a:ext cx="163484" cy="1524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7520247" y="1632065"/>
            <a:ext cx="133003" cy="12746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768138" y="1759527"/>
            <a:ext cx="102523" cy="1274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571701" y="1801090"/>
            <a:ext cx="570808" cy="112221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3574472" y="2058785"/>
            <a:ext cx="3785062" cy="245225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5586152" y="2366356"/>
            <a:ext cx="1762298" cy="58466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486996" y="4644043"/>
            <a:ext cx="149629" cy="16071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446116" y="6467301"/>
            <a:ext cx="4076007" cy="2116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4045527" y="9556865"/>
            <a:ext cx="249382" cy="24384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629294" y="11327476"/>
            <a:ext cx="509847" cy="41840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3660370" y="11482647"/>
            <a:ext cx="1853739" cy="61514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443345" y="16237527"/>
            <a:ext cx="731520" cy="268778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3164378" y="16733520"/>
            <a:ext cx="1468582" cy="10668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5170516" y="16237527"/>
            <a:ext cx="731520" cy="268501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PictId14"/>
          <a:stretch>
            <a:fillRect/>
          </a:stretch>
        </p:blipFill>
        <p:spPr>
          <a:xfrm>
            <a:off x="3934690" y="19900669"/>
            <a:ext cx="232757" cy="25215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>
          <a:blip r:embed="rPictId15"/>
          <a:stretch>
            <a:fillRect/>
          </a:stretch>
        </p:blipFill>
        <p:spPr>
          <a:xfrm>
            <a:off x="443345" y="21136494"/>
            <a:ext cx="728749" cy="2685011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>
          <a:blip r:embed="rPictId16"/>
          <a:stretch>
            <a:fillRect/>
          </a:stretch>
        </p:blipFill>
        <p:spPr>
          <a:xfrm>
            <a:off x="2169621" y="21424669"/>
            <a:ext cx="2549237" cy="10806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>
          <a:blip r:embed="rPictId17"/>
          <a:stretch>
            <a:fillRect/>
          </a:stretch>
        </p:blipFill>
        <p:spPr>
          <a:xfrm>
            <a:off x="2092036" y="24766385"/>
            <a:ext cx="1205345" cy="41286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>
          <a:blip r:embed="rPictId18"/>
          <a:stretch>
            <a:fillRect/>
          </a:stretch>
        </p:blipFill>
        <p:spPr>
          <a:xfrm>
            <a:off x="3801687" y="24896618"/>
            <a:ext cx="152400" cy="14962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>
          <a:blip r:embed="rPictId19"/>
          <a:stretch>
            <a:fillRect/>
          </a:stretch>
        </p:blipFill>
        <p:spPr>
          <a:xfrm>
            <a:off x="4560916" y="24885534"/>
            <a:ext cx="180109" cy="17733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>
          <a:blip r:embed="rPictId20"/>
          <a:stretch>
            <a:fillRect/>
          </a:stretch>
        </p:blipFill>
        <p:spPr>
          <a:xfrm>
            <a:off x="5289665" y="23807650"/>
            <a:ext cx="731520" cy="268778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>
          <a:blip r:embed="rPictId21"/>
          <a:stretch>
            <a:fillRect/>
          </a:stretch>
        </p:blipFill>
        <p:spPr>
          <a:xfrm>
            <a:off x="6722225" y="24284247"/>
            <a:ext cx="83127" cy="9144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>
          <a:blip r:embed="rPictId22"/>
          <a:stretch>
            <a:fillRect/>
          </a:stretch>
        </p:blipFill>
        <p:spPr>
          <a:xfrm>
            <a:off x="4984865" y="30377476"/>
            <a:ext cx="814647" cy="22998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>
          <a:blip r:embed="rPictId23"/>
          <a:stretch>
            <a:fillRect/>
          </a:stretch>
        </p:blipFill>
        <p:spPr>
          <a:xfrm>
            <a:off x="5561214" y="38124938"/>
            <a:ext cx="193964" cy="193963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>
          <a:blip r:embed="rPictId24"/>
          <a:stretch>
            <a:fillRect/>
          </a:stretch>
        </p:blipFill>
        <p:spPr>
          <a:xfrm>
            <a:off x="5782887" y="42309010"/>
            <a:ext cx="1257993" cy="354677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>
          <a:blip r:embed="rPictId25"/>
          <a:stretch>
            <a:fillRect/>
          </a:stretch>
        </p:blipFill>
        <p:spPr>
          <a:xfrm>
            <a:off x="5829992" y="42974029"/>
            <a:ext cx="1296786" cy="182880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443345" y="302029"/>
            <a:ext cx="581891" cy="16348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10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29" name=""/>
          <p:cNvSpPr/>
          <p:nvPr/>
        </p:nvSpPr>
        <p:spPr>
          <a:xfrm>
            <a:off x="6935585" y="279861"/>
            <a:ext cx="606829" cy="11083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567957"/>
                </a:solidFill>
                <a:latin typeface="Calibri"/>
              </a:rPr>
              <a:t>Instrumententafel</a:t>
            </a:r>
          </a:p>
        </p:txBody>
      </p:sp>
      <p:sp>
        <p:nvSpPr>
          <p:cNvPr id="30" name=""/>
          <p:cNvSpPr/>
          <p:nvPr/>
        </p:nvSpPr>
        <p:spPr>
          <a:xfrm>
            <a:off x="2862349" y="1798320"/>
            <a:ext cx="199505" cy="83127"/>
          </a:xfrm>
          <a:prstGeom prst="rect">
            <a:avLst/>
          </a:prstGeom>
          <a:solidFill>
            <a:srgbClr val="47546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FFFFFF"/>
                </a:solidFill>
                <a:latin typeface="Arial"/>
              </a:rPr>
              <a:t>Visier</a:t>
            </a:r>
          </a:p>
        </p:txBody>
      </p:sp>
      <p:sp>
        <p:nvSpPr>
          <p:cNvPr id="31" name=""/>
          <p:cNvSpPr/>
          <p:nvPr/>
        </p:nvSpPr>
        <p:spPr>
          <a:xfrm>
            <a:off x="3959629" y="1787236"/>
            <a:ext cx="313112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Projekt *</a:t>
            </a:r>
          </a:p>
        </p:txBody>
      </p:sp>
      <p:sp>
        <p:nvSpPr>
          <p:cNvPr id="32" name=""/>
          <p:cNvSpPr/>
          <p:nvPr/>
        </p:nvSpPr>
        <p:spPr>
          <a:xfrm>
            <a:off x="440574" y="2424545"/>
            <a:ext cx="1657004" cy="9642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2400">
                <a:solidFill>
                  <a:srgbClr val="454E5C"/>
                </a:solidFill>
                <a:latin typeface="Calibri"/>
              </a:rPr>
              <a:t>Über</a:t>
            </a:r>
          </a:p>
          <a:p>
            <a:pPr indent="0">
              <a:lnSpc>
                <a:spcPct val="144000"/>
              </a:lnSpc>
            </a:pPr>
            <a:r>
              <a:rPr lang="en-US" sz="650">
                <a:solidFill>
                  <a:srgbClr val="878993"/>
                </a:solidFill>
                <a:latin typeface="Arial"/>
              </a:rPr>
              <a:t>Apivisor baut den Dienst den api Governance Teil Ihres Design und Build-Prozesses zu machen, so dass das Team schnelle große apis aufbauen kann.</a:t>
            </a:r>
          </a:p>
        </p:txBody>
      </p:sp>
      <p:sp>
        <p:nvSpPr>
          <p:cNvPr id="33" name=""/>
          <p:cNvSpPr/>
          <p:nvPr/>
        </p:nvSpPr>
        <p:spPr>
          <a:xfrm>
            <a:off x="3566160" y="1790007"/>
            <a:ext cx="277090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My Space ■</a:t>
            </a:r>
          </a:p>
        </p:txBody>
      </p:sp>
      <p:sp>
        <p:nvSpPr>
          <p:cNvPr id="34" name=""/>
          <p:cNvSpPr/>
          <p:nvPr/>
        </p:nvSpPr>
        <p:spPr>
          <a:xfrm>
            <a:off x="4389120" y="1787236"/>
            <a:ext cx="304800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Validierung -</a:t>
            </a:r>
          </a:p>
        </p:txBody>
      </p:sp>
      <p:sp>
        <p:nvSpPr>
          <p:cNvPr id="35" name=""/>
          <p:cNvSpPr/>
          <p:nvPr/>
        </p:nvSpPr>
        <p:spPr>
          <a:xfrm>
            <a:off x="7051963" y="1790007"/>
            <a:ext cx="307571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</a:t>
            </a:r>
          </a:p>
        </p:txBody>
      </p:sp>
      <p:sp>
        <p:nvSpPr>
          <p:cNvPr id="36" name=""/>
          <p:cNvSpPr/>
          <p:nvPr/>
        </p:nvSpPr>
        <p:spPr>
          <a:xfrm>
            <a:off x="440574" y="4078778"/>
            <a:ext cx="906087" cy="31588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650">
                <a:solidFill>
                  <a:srgbClr val="454E5C"/>
                </a:solidFill>
                <a:latin typeface="Arial"/>
              </a:rPr>
              <a:t>JAHR MONAT</a:t>
            </a:r>
          </a:p>
          <a:p>
            <a:pPr indent="0"/>
            <a:r>
              <a:rPr lang="en-US" b="1" sz="700">
                <a:solidFill>
                  <a:srgbClr val="61B65D"/>
                </a:solidFill>
                <a:latin typeface="Arial"/>
              </a:rPr>
              <a:t>2019 01</a:t>
            </a:r>
          </a:p>
        </p:txBody>
      </p:sp>
      <p:sp>
        <p:nvSpPr>
          <p:cNvPr id="37" name=""/>
          <p:cNvSpPr/>
          <p:nvPr/>
        </p:nvSpPr>
        <p:spPr>
          <a:xfrm>
            <a:off x="4874029" y="2205643"/>
            <a:ext cx="476596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7AACC6"/>
                </a:solidFill>
                <a:latin typeface="Arial"/>
              </a:rPr>
              <a:t>26/12/18 -12/02/19 </a:t>
            </a:r>
            <a:r>
              <a:rPr lang="en-US" b="1" sz="400">
                <a:solidFill>
                  <a:srgbClr val="468EB7"/>
                </a:solidFill>
                <a:latin typeface="Arial"/>
              </a:rPr>
              <a:t>M</a:t>
            </a:r>
          </a:p>
        </p:txBody>
      </p:sp>
      <p:sp>
        <p:nvSpPr>
          <p:cNvPr id="38" name=""/>
          <p:cNvSpPr/>
          <p:nvPr/>
        </p:nvSpPr>
        <p:spPr>
          <a:xfrm>
            <a:off x="6835832" y="2205643"/>
            <a:ext cx="473826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9B9EA6"/>
                </a:solidFill>
                <a:latin typeface="Arial"/>
              </a:rPr>
              <a:t>26/12 / 18-12 / 02/19 </a:t>
            </a:r>
            <a:r>
              <a:rPr lang="ru" b="1" sz="400">
                <a:solidFill>
                  <a:srgbClr val="727784"/>
                </a:solidFill>
                <a:latin typeface="Arial"/>
              </a:rPr>
              <a:t>В</a:t>
            </a:r>
          </a:p>
        </p:txBody>
      </p:sp>
      <p:sp>
        <p:nvSpPr>
          <p:cNvPr id="39" name=""/>
          <p:cNvSpPr/>
          <p:nvPr/>
        </p:nvSpPr>
        <p:spPr>
          <a:xfrm>
            <a:off x="3782290" y="2934392"/>
            <a:ext cx="329739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Gesamterfolg</a:t>
            </a:r>
          </a:p>
        </p:txBody>
      </p:sp>
      <p:sp>
        <p:nvSpPr>
          <p:cNvPr id="40" name=""/>
          <p:cNvSpPr/>
          <p:nvPr/>
        </p:nvSpPr>
        <p:spPr>
          <a:xfrm>
            <a:off x="4325389" y="2934392"/>
            <a:ext cx="362989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Insgesamt Warnung;</a:t>
            </a:r>
          </a:p>
        </p:txBody>
      </p:sp>
      <p:sp>
        <p:nvSpPr>
          <p:cNvPr id="41" name=""/>
          <p:cNvSpPr/>
          <p:nvPr/>
        </p:nvSpPr>
        <p:spPr>
          <a:xfrm>
            <a:off x="6237316" y="3308465"/>
            <a:ext cx="318654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Kürzlich usee</a:t>
            </a:r>
          </a:p>
        </p:txBody>
      </p:sp>
      <p:sp>
        <p:nvSpPr>
          <p:cNvPr id="42" name=""/>
          <p:cNvSpPr/>
          <p:nvPr/>
        </p:nvSpPr>
        <p:spPr>
          <a:xfrm>
            <a:off x="3665912" y="3447010"/>
            <a:ext cx="343593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Microsoft Office</a:t>
            </a:r>
          </a:p>
        </p:txBody>
      </p:sp>
      <p:sp>
        <p:nvSpPr>
          <p:cNvPr id="43" name=""/>
          <p:cNvSpPr/>
          <p:nvPr/>
        </p:nvSpPr>
        <p:spPr>
          <a:xfrm>
            <a:off x="4782589" y="3449781"/>
            <a:ext cx="307571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Regeln Express,</a:t>
            </a:r>
          </a:p>
        </p:txBody>
      </p:sp>
      <p:sp>
        <p:nvSpPr>
          <p:cNvPr id="44" name=""/>
          <p:cNvSpPr/>
          <p:nvPr/>
        </p:nvSpPr>
        <p:spPr>
          <a:xfrm>
            <a:off x="4782589" y="3574472"/>
            <a:ext cx="579120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Regelanweisung Action-Klasse</a:t>
            </a:r>
          </a:p>
        </p:txBody>
      </p:sp>
      <p:sp>
        <p:nvSpPr>
          <p:cNvPr id="45" name=""/>
          <p:cNvSpPr/>
          <p:nvPr/>
        </p:nvSpPr>
        <p:spPr>
          <a:xfrm>
            <a:off x="3665912" y="3577243"/>
            <a:ext cx="46551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Facebook Registrierung</a:t>
            </a:r>
          </a:p>
        </p:txBody>
      </p:sp>
      <p:sp>
        <p:nvSpPr>
          <p:cNvPr id="46" name=""/>
          <p:cNvSpPr/>
          <p:nvPr/>
        </p:nvSpPr>
        <p:spPr>
          <a:xfrm>
            <a:off x="3665912" y="3699163"/>
            <a:ext cx="360218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Ashlyn Browning</a:t>
            </a:r>
          </a:p>
        </p:txBody>
      </p:sp>
      <p:sp>
        <p:nvSpPr>
          <p:cNvPr id="47" name=""/>
          <p:cNvSpPr/>
          <p:nvPr/>
        </p:nvSpPr>
        <p:spPr>
          <a:xfrm>
            <a:off x="4275512" y="3701934"/>
            <a:ext cx="246611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21/11/2014</a:t>
            </a:r>
          </a:p>
        </p:txBody>
      </p:sp>
      <p:sp>
        <p:nvSpPr>
          <p:cNvPr id="48" name=""/>
          <p:cNvSpPr/>
          <p:nvPr/>
        </p:nvSpPr>
        <p:spPr>
          <a:xfrm>
            <a:off x="4782589" y="3701934"/>
            <a:ext cx="543098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Validierung Fehlersammlung</a:t>
            </a:r>
          </a:p>
        </p:txBody>
      </p:sp>
      <p:sp>
        <p:nvSpPr>
          <p:cNvPr id="49" name=""/>
          <p:cNvSpPr/>
          <p:nvPr/>
        </p:nvSpPr>
        <p:spPr>
          <a:xfrm>
            <a:off x="3665912" y="3829396"/>
            <a:ext cx="426720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50" name=""/>
          <p:cNvSpPr/>
          <p:nvPr/>
        </p:nvSpPr>
        <p:spPr>
          <a:xfrm>
            <a:off x="4782589" y="3829396"/>
            <a:ext cx="537556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aktualisiert Zustand Maßnahme</a:t>
            </a:r>
          </a:p>
        </p:txBody>
      </p:sp>
      <p:sp>
        <p:nvSpPr>
          <p:cNvPr id="51" name=""/>
          <p:cNvSpPr/>
          <p:nvPr/>
        </p:nvSpPr>
        <p:spPr>
          <a:xfrm>
            <a:off x="3665912" y="3956858"/>
            <a:ext cx="113608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Karte</a:t>
            </a:r>
          </a:p>
        </p:txBody>
      </p:sp>
      <p:sp>
        <p:nvSpPr>
          <p:cNvPr id="52" name=""/>
          <p:cNvSpPr/>
          <p:nvPr/>
        </p:nvSpPr>
        <p:spPr>
          <a:xfrm>
            <a:off x="4782589" y="3956858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Erster Ruleset</a:t>
            </a:r>
          </a:p>
        </p:txBody>
      </p:sp>
      <p:sp>
        <p:nvSpPr>
          <p:cNvPr id="53" name=""/>
          <p:cNvSpPr/>
          <p:nvPr/>
        </p:nvSpPr>
        <p:spPr>
          <a:xfrm>
            <a:off x="3665912" y="4081549"/>
            <a:ext cx="415637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Watcher API</a:t>
            </a:r>
          </a:p>
        </p:txBody>
      </p:sp>
      <p:sp>
        <p:nvSpPr>
          <p:cNvPr id="54" name=""/>
          <p:cNvSpPr/>
          <p:nvPr/>
        </p:nvSpPr>
        <p:spPr>
          <a:xfrm>
            <a:off x="4782589" y="4081549"/>
            <a:ext cx="59020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Ruleset Validation Exception</a:t>
            </a:r>
          </a:p>
        </p:txBody>
      </p:sp>
      <p:sp>
        <p:nvSpPr>
          <p:cNvPr id="55" name=""/>
          <p:cNvSpPr/>
          <p:nvPr/>
        </p:nvSpPr>
        <p:spPr>
          <a:xfrm>
            <a:off x="3665912" y="4209010"/>
            <a:ext cx="41009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Lagerung Google API</a:t>
            </a:r>
          </a:p>
        </p:txBody>
      </p:sp>
      <p:sp>
        <p:nvSpPr>
          <p:cNvPr id="56" name=""/>
          <p:cNvSpPr/>
          <p:nvPr/>
        </p:nvSpPr>
        <p:spPr>
          <a:xfrm>
            <a:off x="4782589" y="4209010"/>
            <a:ext cx="37961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RulePathQuallfier</a:t>
            </a:r>
          </a:p>
        </p:txBody>
      </p:sp>
      <p:sp>
        <p:nvSpPr>
          <p:cNvPr id="57" name=""/>
          <p:cNvSpPr/>
          <p:nvPr/>
        </p:nvSpPr>
        <p:spPr>
          <a:xfrm>
            <a:off x="3665912" y="4333701"/>
            <a:ext cx="426720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58" name=""/>
          <p:cNvSpPr/>
          <p:nvPr/>
        </p:nvSpPr>
        <p:spPr>
          <a:xfrm>
            <a:off x="4782589" y="4333701"/>
            <a:ext cx="53478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Aktualisiert Bedingung Aktion</a:t>
            </a:r>
          </a:p>
        </p:txBody>
      </p:sp>
      <p:sp>
        <p:nvSpPr>
          <p:cNvPr id="59" name=""/>
          <p:cNvSpPr/>
          <p:nvPr/>
        </p:nvSpPr>
        <p:spPr>
          <a:xfrm>
            <a:off x="6633556" y="4355869"/>
            <a:ext cx="349134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Neuen</a:t>
            </a:r>
          </a:p>
        </p:txBody>
      </p:sp>
      <p:sp>
        <p:nvSpPr>
          <p:cNvPr id="60" name=""/>
          <p:cNvSpPr/>
          <p:nvPr/>
        </p:nvSpPr>
        <p:spPr>
          <a:xfrm>
            <a:off x="3665912" y="4463934"/>
            <a:ext cx="205048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AACC6"/>
                </a:solidFill>
                <a:latin typeface="Arial"/>
              </a:rPr>
              <a:t>Zeige alles</a:t>
            </a:r>
          </a:p>
        </p:txBody>
      </p:sp>
      <p:sp>
        <p:nvSpPr>
          <p:cNvPr id="61" name=""/>
          <p:cNvSpPr/>
          <p:nvPr/>
        </p:nvSpPr>
        <p:spPr>
          <a:xfrm>
            <a:off x="4275512" y="4209010"/>
            <a:ext cx="243840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</a:t>
            </a:r>
          </a:p>
        </p:txBody>
      </p:sp>
      <p:sp>
        <p:nvSpPr>
          <p:cNvPr id="62" name=""/>
          <p:cNvSpPr/>
          <p:nvPr/>
        </p:nvSpPr>
        <p:spPr>
          <a:xfrm>
            <a:off x="6237316" y="3460865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Erster Ruleset</a:t>
            </a:r>
          </a:p>
        </p:txBody>
      </p:sp>
      <p:sp>
        <p:nvSpPr>
          <p:cNvPr id="63" name=""/>
          <p:cNvSpPr/>
          <p:nvPr/>
        </p:nvSpPr>
        <p:spPr>
          <a:xfrm>
            <a:off x="6234545" y="3580014"/>
            <a:ext cx="54586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Validierung Fehlersammlung</a:t>
            </a:r>
          </a:p>
        </p:txBody>
      </p:sp>
      <p:sp>
        <p:nvSpPr>
          <p:cNvPr id="64" name=""/>
          <p:cNvSpPr/>
          <p:nvPr/>
        </p:nvSpPr>
        <p:spPr>
          <a:xfrm>
            <a:off x="6234545" y="4200698"/>
            <a:ext cx="493222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Die Regeln Expression Ergebnis</a:t>
            </a:r>
          </a:p>
        </p:txBody>
      </p:sp>
      <p:sp>
        <p:nvSpPr>
          <p:cNvPr id="65" name=""/>
          <p:cNvSpPr/>
          <p:nvPr/>
        </p:nvSpPr>
        <p:spPr>
          <a:xfrm>
            <a:off x="451658" y="5727469"/>
            <a:ext cx="759229" cy="2382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5384A"/>
                </a:solidFill>
                <a:latin typeface="Calibri"/>
              </a:rPr>
              <a:t>Farbe</a:t>
            </a:r>
          </a:p>
        </p:txBody>
      </p:sp>
      <p:sp>
        <p:nvSpPr>
          <p:cNvPr id="66" name=""/>
          <p:cNvSpPr/>
          <p:nvPr/>
        </p:nvSpPr>
        <p:spPr>
          <a:xfrm>
            <a:off x="5278581" y="5733010"/>
            <a:ext cx="1684713" cy="296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5384A"/>
                </a:solidFill>
                <a:latin typeface="Calibri"/>
              </a:rPr>
              <a:t>Typografie</a:t>
            </a:r>
          </a:p>
        </p:txBody>
      </p:sp>
      <p:sp>
        <p:nvSpPr>
          <p:cNvPr id="67" name=""/>
          <p:cNvSpPr/>
          <p:nvPr/>
        </p:nvSpPr>
        <p:spPr>
          <a:xfrm>
            <a:off x="5297978" y="6486698"/>
            <a:ext cx="775854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468EB7"/>
                </a:solidFill>
                <a:latin typeface="Arial"/>
              </a:rPr>
              <a:t>Open Sans</a:t>
            </a:r>
          </a:p>
        </p:txBody>
      </p:sp>
      <p:sp>
        <p:nvSpPr>
          <p:cNvPr id="68" name=""/>
          <p:cNvSpPr/>
          <p:nvPr/>
        </p:nvSpPr>
        <p:spPr>
          <a:xfrm>
            <a:off x="5297978" y="7836130"/>
            <a:ext cx="1197032" cy="74814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4000">
                <a:solidFill>
                  <a:srgbClr val="35384A"/>
                </a:solidFill>
                <a:latin typeface="Arial"/>
              </a:rPr>
              <a:t>Abe</a:t>
            </a:r>
          </a:p>
          <a:p>
            <a:pPr indent="0"/>
            <a:r>
              <a:rPr lang="en-US" sz="650">
                <a:solidFill>
                  <a:srgbClr val="727784"/>
                </a:solidFill>
                <a:latin typeface="Arial"/>
              </a:rPr>
              <a:t>Regelmäßige Semibold Bold</a:t>
            </a:r>
          </a:p>
        </p:txBody>
      </p:sp>
      <p:sp>
        <p:nvSpPr>
          <p:cNvPr id="69" name=""/>
          <p:cNvSpPr/>
          <p:nvPr/>
        </p:nvSpPr>
        <p:spPr>
          <a:xfrm>
            <a:off x="554181" y="10792690"/>
            <a:ext cx="451659" cy="180110"/>
          </a:xfrm>
          <a:prstGeom prst="rect">
            <a:avLst/>
          </a:prstGeom>
          <a:solidFill>
            <a:srgbClr val="475363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i="1" sz="400">
                <a:solidFill>
                  <a:srgbClr val="FFFFFF"/>
                </a:solidFill>
                <a:latin typeface="Arial"/>
              </a:rPr>
              <a:t>? ------------</a:t>
            </a:r>
          </a:p>
          <a:p>
            <a:pPr algn="r" indent="0"/>
            <a:r>
              <a:rPr lang="en-US" sz="550">
                <a:solidFill>
                  <a:srgbClr val="FFFFFF"/>
                </a:solidFill>
                <a:latin typeface="Arial"/>
              </a:rPr>
              <a:t>Visier</a:t>
            </a:r>
          </a:p>
        </p:txBody>
      </p:sp>
      <p:sp>
        <p:nvSpPr>
          <p:cNvPr id="70" name=""/>
          <p:cNvSpPr/>
          <p:nvPr/>
        </p:nvSpPr>
        <p:spPr>
          <a:xfrm>
            <a:off x="1535083" y="10873047"/>
            <a:ext cx="1188720" cy="7758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Platz •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Mein Projekt *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Validation *</a:t>
            </a:r>
          </a:p>
        </p:txBody>
      </p:sp>
      <p:sp>
        <p:nvSpPr>
          <p:cNvPr id="71" name=""/>
          <p:cNvSpPr/>
          <p:nvPr/>
        </p:nvSpPr>
        <p:spPr>
          <a:xfrm>
            <a:off x="3338945" y="10061170"/>
            <a:ext cx="1524000" cy="2327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454E5C"/>
                </a:solidFill>
                <a:latin typeface="Calibri"/>
              </a:rPr>
              <a:t>Instrumententafel</a:t>
            </a:r>
          </a:p>
        </p:txBody>
      </p:sp>
      <p:sp>
        <p:nvSpPr>
          <p:cNvPr id="72" name=""/>
          <p:cNvSpPr/>
          <p:nvPr/>
        </p:nvSpPr>
        <p:spPr>
          <a:xfrm>
            <a:off x="5206538" y="10875818"/>
            <a:ext cx="37684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*</a:t>
            </a:r>
          </a:p>
        </p:txBody>
      </p:sp>
      <p:sp>
        <p:nvSpPr>
          <p:cNvPr id="73" name=""/>
          <p:cNvSpPr/>
          <p:nvPr/>
        </p:nvSpPr>
        <p:spPr>
          <a:xfrm>
            <a:off x="687185" y="11169534"/>
            <a:ext cx="371302" cy="282633"/>
          </a:xfrm>
          <a:prstGeom prst="rect">
            <a:avLst/>
          </a:prstGeom>
          <a:solidFill>
            <a:srgbClr val="495566"/>
          </a:solidFill>
        </p:spPr>
        <p:txBody>
          <a:bodyPr lIns="0" tIns="0" rIns="0" bIns="0">
            <a:noAutofit/>
          </a:bodyPr>
          <a:p>
            <a:pPr indent="0">
              <a:spcAft>
                <a:spcPts val="770"/>
              </a:spcAft>
            </a:pPr>
            <a:r>
              <a:rPr lang="ru" b="1" sz="400">
                <a:solidFill>
                  <a:srgbClr val="FFFFFF"/>
                </a:solidFill>
                <a:latin typeface="Arial"/>
              </a:rPr>
              <a:t>П </a:t>
            </a:r>
            <a:r>
              <a:rPr lang="en-US" b="1" sz="400">
                <a:solidFill>
                  <a:srgbClr val="FFFFFF"/>
                </a:solidFill>
                <a:latin typeface="Arial"/>
              </a:rPr>
              <a:t>Instrumententafel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$ Berichte</a:t>
            </a:r>
          </a:p>
        </p:txBody>
      </p:sp>
      <p:sp>
        <p:nvSpPr>
          <p:cNvPr id="74" name=""/>
          <p:cNvSpPr/>
          <p:nvPr/>
        </p:nvSpPr>
        <p:spPr>
          <a:xfrm>
            <a:off x="3660370" y="11150138"/>
            <a:ext cx="29925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400">
                <a:solidFill>
                  <a:srgbClr val="B9BBC1"/>
                </a:solidFill>
                <a:latin typeface="Arial"/>
              </a:rPr>
              <a:t>insistency Gf</a:t>
            </a:r>
          </a:p>
        </p:txBody>
      </p:sp>
      <p:sp>
        <p:nvSpPr>
          <p:cNvPr id="75" name=""/>
          <p:cNvSpPr/>
          <p:nvPr/>
        </p:nvSpPr>
        <p:spPr>
          <a:xfrm>
            <a:off x="2441170" y="11313621"/>
            <a:ext cx="972590" cy="42394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482600">
              <a:spcAft>
                <a:spcPts val="490"/>
              </a:spcAft>
            </a:pPr>
            <a:r>
              <a:rPr lang="ru" b="1" sz="400">
                <a:solidFill>
                  <a:srgbClr val="7AACC6"/>
                </a:solidFill>
                <a:latin typeface="Arial"/>
              </a:rPr>
              <a:t>26/12/18 -12/02/19 </a:t>
            </a:r>
            <a:r>
              <a:rPr lang="ru" b="1" sz="400">
                <a:solidFill>
                  <a:srgbClr val="468EB7"/>
                </a:solidFill>
                <a:latin typeface="Arial"/>
              </a:rPr>
              <a:t>В</a:t>
            </a:r>
          </a:p>
          <a:p>
            <a:pPr indent="0"/>
            <a:r>
              <a:rPr lang="ru" sz="850">
                <a:solidFill>
                  <a:srgbClr val="C8A547"/>
                </a:solidFill>
                <a:latin typeface="Arial"/>
              </a:rPr>
              <a:t>л </a:t>
            </a:r>
            <a:r>
              <a:rPr lang="en-US" sz="850">
                <a:solidFill>
                  <a:srgbClr val="E26065"/>
                </a:solidFill>
                <a:latin typeface="Arial"/>
              </a:rPr>
              <a:t>&gt;</a:t>
            </a:r>
          </a:p>
          <a:p>
            <a:pPr indent="0">
              <a:lnSpc>
                <a:spcPct val="75000"/>
              </a:lnSpc>
            </a:pPr>
            <a:r>
              <a:rPr lang="en-US" sz="850">
                <a:solidFill>
                  <a:srgbClr val="727784"/>
                </a:solidFill>
                <a:latin typeface="Arial"/>
              </a:rPr>
              <a:t>47%) 19%</a:t>
            </a:r>
          </a:p>
        </p:txBody>
      </p:sp>
      <p:sp>
        <p:nvSpPr>
          <p:cNvPr id="76" name=""/>
          <p:cNvSpPr/>
          <p:nvPr/>
        </p:nvSpPr>
        <p:spPr>
          <a:xfrm>
            <a:off x="3707476" y="11313621"/>
            <a:ext cx="326967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Erste Ruleset •</a:t>
            </a:r>
          </a:p>
        </p:txBody>
      </p:sp>
      <p:sp>
        <p:nvSpPr>
          <p:cNvPr id="77" name=""/>
          <p:cNvSpPr/>
          <p:nvPr/>
        </p:nvSpPr>
        <p:spPr>
          <a:xfrm>
            <a:off x="4976552" y="11316392"/>
            <a:ext cx="49876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9B9EA6"/>
                </a:solidFill>
                <a:latin typeface="Arial"/>
              </a:rPr>
              <a:t>26/12/18 -12/02/19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Ich würde</a:t>
            </a:r>
          </a:p>
        </p:txBody>
      </p:sp>
      <p:sp>
        <p:nvSpPr>
          <p:cNvPr id="78" name=""/>
          <p:cNvSpPr/>
          <p:nvPr/>
        </p:nvSpPr>
        <p:spPr>
          <a:xfrm>
            <a:off x="1765069" y="12081163"/>
            <a:ext cx="346363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Gesamterfolg</a:t>
            </a:r>
          </a:p>
        </p:txBody>
      </p:sp>
      <p:sp>
        <p:nvSpPr>
          <p:cNvPr id="79" name=""/>
          <p:cNvSpPr/>
          <p:nvPr/>
        </p:nvSpPr>
        <p:spPr>
          <a:xfrm>
            <a:off x="2338647" y="12081163"/>
            <a:ext cx="376843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B9BBC1"/>
                </a:solidFill>
                <a:latin typeface="Arial"/>
              </a:rPr>
              <a:t>insgesamt Warnungen</a:t>
            </a:r>
          </a:p>
        </p:txBody>
      </p:sp>
      <p:sp>
        <p:nvSpPr>
          <p:cNvPr id="80" name=""/>
          <p:cNvSpPr/>
          <p:nvPr/>
        </p:nvSpPr>
        <p:spPr>
          <a:xfrm>
            <a:off x="6220690" y="11269287"/>
            <a:ext cx="471055" cy="11998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80"/>
              </a:spcAft>
            </a:pPr>
            <a:r>
              <a:rPr lang="en-US" b="1" sz="450">
                <a:solidFill>
                  <a:srgbClr val="727784"/>
                </a:solidFill>
                <a:latin typeface="Arial"/>
              </a:rPr>
              <a:t>Mein Platz -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Mein Platz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Experiment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Hitach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Wolke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JOTA</a:t>
            </a:r>
          </a:p>
          <a:p>
            <a:pPr indent="0"/>
            <a:r>
              <a:rPr lang="en-US" sz="550">
                <a:solidFill>
                  <a:srgbClr val="468EB7"/>
                </a:solidFill>
                <a:latin typeface="Arial"/>
              </a:rPr>
              <a:t>Alle Bereiche sind</a:t>
            </a:r>
          </a:p>
        </p:txBody>
      </p:sp>
      <p:sp>
        <p:nvSpPr>
          <p:cNvPr id="81" name=""/>
          <p:cNvSpPr/>
          <p:nvPr/>
        </p:nvSpPr>
        <p:spPr>
          <a:xfrm>
            <a:off x="1640378" y="12474632"/>
            <a:ext cx="490451" cy="11554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Ziel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Microsoft Office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Facebook Registrierung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Ashlyn Browning</a:t>
            </a:r>
          </a:p>
          <a:p>
            <a:pPr algn="just" indent="0">
              <a:spcAft>
                <a:spcPts val="11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Google Watcher API</a:t>
            </a:r>
          </a:p>
          <a:p>
            <a:pPr algn="just"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Lagerung Google API</a:t>
            </a:r>
          </a:p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Google Calendar API</a:t>
            </a:r>
          </a:p>
        </p:txBody>
      </p:sp>
      <p:sp>
        <p:nvSpPr>
          <p:cNvPr id="82" name=""/>
          <p:cNvSpPr/>
          <p:nvPr/>
        </p:nvSpPr>
        <p:spPr>
          <a:xfrm>
            <a:off x="2283229" y="12624261"/>
            <a:ext cx="379614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20.17</a:t>
            </a:r>
          </a:p>
        </p:txBody>
      </p:sp>
      <p:sp>
        <p:nvSpPr>
          <p:cNvPr id="83" name=""/>
          <p:cNvSpPr/>
          <p:nvPr/>
        </p:nvSpPr>
        <p:spPr>
          <a:xfrm>
            <a:off x="2283229" y="12887498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20.17</a:t>
            </a:r>
          </a:p>
        </p:txBody>
      </p:sp>
      <p:sp>
        <p:nvSpPr>
          <p:cNvPr id="84" name=""/>
          <p:cNvSpPr/>
          <p:nvPr/>
        </p:nvSpPr>
        <p:spPr>
          <a:xfrm>
            <a:off x="2283229" y="13156276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20.17</a:t>
            </a:r>
          </a:p>
        </p:txBody>
      </p:sp>
      <p:sp>
        <p:nvSpPr>
          <p:cNvPr id="85" name=""/>
          <p:cNvSpPr/>
          <p:nvPr/>
        </p:nvSpPr>
        <p:spPr>
          <a:xfrm>
            <a:off x="2283229" y="13422283"/>
            <a:ext cx="379614" cy="665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b="1" sz="400">
                <a:solidFill>
                  <a:srgbClr val="B9BBC1"/>
                </a:solidFill>
                <a:latin typeface="Arial"/>
              </a:rPr>
              <a:t>21/11/2019 20.17</a:t>
            </a:r>
          </a:p>
        </p:txBody>
      </p:sp>
      <p:sp>
        <p:nvSpPr>
          <p:cNvPr id="86" name=""/>
          <p:cNvSpPr/>
          <p:nvPr/>
        </p:nvSpPr>
        <p:spPr>
          <a:xfrm>
            <a:off x="2815243" y="12471861"/>
            <a:ext cx="620684" cy="11582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ruleset Name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Regeln Expression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Ergebnis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Regel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Statement Aktion </a:t>
            </a:r>
            <a:r>
              <a:rPr lang="en-US" b="1" sz="400">
                <a:solidFill>
                  <a:srgbClr val="9B9EA6"/>
                </a:solidFill>
                <a:latin typeface="Arial"/>
              </a:rPr>
              <a:t>Klasse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Validierung Fehlersammlung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Aktualisiert Zustand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Aktion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Erster Ruleset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RuleSet Validation Exception</a:t>
            </a:r>
          </a:p>
          <a:p>
            <a:pPr indent="0">
              <a:spcAft>
                <a:spcPts val="42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RulePathQuallfier</a:t>
            </a:r>
          </a:p>
          <a:p>
            <a:pPr algn="just" indent="0"/>
            <a:r>
              <a:rPr lang="en-US" b="1" sz="400">
                <a:solidFill>
                  <a:srgbClr val="9B9EA6"/>
                </a:solidFill>
                <a:latin typeface="Arial"/>
              </a:rPr>
              <a:t>Aktualisiert Zustand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Aktion</a:t>
            </a:r>
          </a:p>
        </p:txBody>
      </p:sp>
      <p:sp>
        <p:nvSpPr>
          <p:cNvPr id="87" name=""/>
          <p:cNvSpPr/>
          <p:nvPr/>
        </p:nvSpPr>
        <p:spPr>
          <a:xfrm>
            <a:off x="1643149" y="13691061"/>
            <a:ext cx="213360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AACC6"/>
                </a:solidFill>
                <a:latin typeface="Arial"/>
              </a:rPr>
              <a:t>Zeige alles</a:t>
            </a:r>
          </a:p>
        </p:txBody>
      </p:sp>
      <p:sp>
        <p:nvSpPr>
          <p:cNvPr id="88" name=""/>
          <p:cNvSpPr/>
          <p:nvPr/>
        </p:nvSpPr>
        <p:spPr>
          <a:xfrm>
            <a:off x="4347556" y="12471861"/>
            <a:ext cx="335280" cy="775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Kürzlich verwendet</a:t>
            </a:r>
          </a:p>
        </p:txBody>
      </p:sp>
      <p:graphicFrame>
        <p:nvGraphicFramePr>
          <p:cNvPr id="89" name=""/>
          <p:cNvGraphicFramePr>
            <a:graphicFrameLocks noGrp="1"/>
          </p:cNvGraphicFramePr>
          <p:nvPr/>
        </p:nvGraphicFramePr>
        <p:xfrm>
          <a:off x="3696392" y="12615949"/>
          <a:ext cx="1482899" cy="1130531"/>
        </p:xfrm>
        <a:graphic>
          <a:graphicData uri="http://schemas.openxmlformats.org/drawingml/2006/table">
            <a:tbl>
              <a:tblPr/>
              <a:tblGrid>
                <a:gridCol w="208280"/>
                <a:gridCol w="357447"/>
                <a:gridCol w="917170"/>
              </a:tblGrid>
              <a:tr h="11083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Erster Ruleset</a:t>
                      </a:r>
                    </a:p>
                  </a:txBody>
                  <a:tcPr marL="0" marR="0" marT="0" marB="0" anchor="ctr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C89199"/>
                          </a:solidFill>
                          <a:latin typeface="Arial"/>
                        </a:rPr>
                        <a:t>®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Validierung Fehlersammlung</a:t>
                      </a:r>
                    </a:p>
                  </a:txBody>
                  <a:tcPr marL="0" marR="0" marT="0" marB="0" anchor="ctr"/>
                </a:tc>
              </a:tr>
              <a:tr h="13300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Regel-Anweisung Action-Klasse</a:t>
                      </a:r>
                    </a:p>
                  </a:txBody>
                  <a:tcPr marL="0" marR="0" marT="0" marB="0" anchor="ctr"/>
                </a:tc>
              </a:tr>
              <a:tr h="13577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ru" sz="550">
                          <a:solidFill>
                            <a:srgbClr val="5C99B6"/>
                          </a:solidFill>
                          <a:latin typeface="Arial"/>
                        </a:rPr>
                        <a:t>О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RulePathQuallfier</a:t>
                      </a:r>
                    </a:p>
                  </a:txBody>
                  <a:tcPr marL="0" marR="0" marT="0" marB="0" anchor="ctr"/>
                </a:tc>
              </a:tr>
              <a:tr h="135774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Die Regeln Expression Ergebnis</a:t>
                      </a:r>
                    </a:p>
                  </a:txBody>
                  <a:tcPr marL="0" marR="0" marT="0" marB="0" anchor="ctr"/>
                </a:tc>
              </a:tr>
              <a:tr h="12746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550">
                          <a:solidFill>
                            <a:srgbClr val="95BC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Die Regeln Expression Ergebnis</a:t>
                      </a:r>
                    </a:p>
                  </a:txBody>
                  <a:tcPr marL="0" marR="0" marT="0" marB="0" anchor="ctr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Die Regeln Expression Ergebnis</a:t>
                      </a:r>
                    </a:p>
                  </a:txBody>
                  <a:tcPr marL="0" marR="0" marT="0" marB="0" anchor="ctr"/>
                </a:tc>
              </a:tr>
              <a:tr h="144087"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Einzelheiten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en-US" b="1" sz="400">
                          <a:solidFill>
                            <a:srgbClr val="95BC98"/>
                          </a:solidFill>
                          <a:latin typeface="Arial"/>
                        </a:rPr>
                        <a:t>© Neuen</a:t>
                      </a:r>
                    </a:p>
                  </a:txBody>
                  <a:tcPr marL="0" marR="0" marT="0" marB="0" anchor="b"/>
                </a:tc>
              </a:tr>
              <a:tr h="83127">
                <a:tc>
                  <a:txBody>
                    <a:bodyPr lIns="0" tIns="0" rIns="0" bIns="0">
                      <a:noAutofit/>
                    </a:bodyPr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b="1" sz="400">
                          <a:solidFill>
                            <a:srgbClr val="7AACC6"/>
                          </a:solidFill>
                          <a:latin typeface="Arial"/>
                        </a:rPr>
                        <a:t>Zeige alles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0" name=""/>
          <p:cNvSpPr/>
          <p:nvPr/>
        </p:nvSpPr>
        <p:spPr>
          <a:xfrm>
            <a:off x="3449781" y="15514320"/>
            <a:ext cx="1088968" cy="28540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5384A"/>
                </a:solidFill>
                <a:latin typeface="Calibri"/>
              </a:rPr>
              <a:t>Berichte</a:t>
            </a:r>
          </a:p>
        </p:txBody>
      </p:sp>
      <p:sp>
        <p:nvSpPr>
          <p:cNvPr id="91" name=""/>
          <p:cNvSpPr/>
          <p:nvPr/>
        </p:nvSpPr>
        <p:spPr>
          <a:xfrm>
            <a:off x="1277389" y="16301258"/>
            <a:ext cx="1019694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Platz •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Mein Projekt *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Validierung •</a:t>
            </a:r>
          </a:p>
        </p:txBody>
      </p:sp>
      <p:sp>
        <p:nvSpPr>
          <p:cNvPr id="92" name=""/>
          <p:cNvSpPr/>
          <p:nvPr/>
        </p:nvSpPr>
        <p:spPr>
          <a:xfrm>
            <a:off x="1368829" y="16860981"/>
            <a:ext cx="786938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</p:txBody>
      </p:sp>
      <p:sp>
        <p:nvSpPr>
          <p:cNvPr id="93" name=""/>
          <p:cNvSpPr/>
          <p:nvPr/>
        </p:nvSpPr>
        <p:spPr>
          <a:xfrm>
            <a:off x="1368829" y="16985672"/>
            <a:ext cx="786938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</p:txBody>
      </p:sp>
      <p:sp>
        <p:nvSpPr>
          <p:cNvPr id="94" name=""/>
          <p:cNvSpPr/>
          <p:nvPr/>
        </p:nvSpPr>
        <p:spPr>
          <a:xfrm>
            <a:off x="1368829" y="17113134"/>
            <a:ext cx="786938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</p:txBody>
      </p:sp>
      <p:sp>
        <p:nvSpPr>
          <p:cNvPr id="95" name=""/>
          <p:cNvSpPr/>
          <p:nvPr/>
        </p:nvSpPr>
        <p:spPr>
          <a:xfrm>
            <a:off x="1368829" y="17243367"/>
            <a:ext cx="786938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</p:txBody>
      </p:sp>
      <p:sp>
        <p:nvSpPr>
          <p:cNvPr id="96" name=""/>
          <p:cNvSpPr/>
          <p:nvPr/>
        </p:nvSpPr>
        <p:spPr>
          <a:xfrm>
            <a:off x="1368829" y="17368058"/>
            <a:ext cx="786938" cy="4461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 wie. asd sa</a:t>
            </a:r>
          </a:p>
        </p:txBody>
      </p:sp>
      <p:sp>
        <p:nvSpPr>
          <p:cNvPr id="97" name=""/>
          <p:cNvSpPr/>
          <p:nvPr/>
        </p:nvSpPr>
        <p:spPr>
          <a:xfrm>
            <a:off x="2341418" y="16860981"/>
            <a:ext cx="595745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</a:t>
            </a:r>
          </a:p>
        </p:txBody>
      </p:sp>
      <p:sp>
        <p:nvSpPr>
          <p:cNvPr id="98" name=""/>
          <p:cNvSpPr/>
          <p:nvPr/>
        </p:nvSpPr>
        <p:spPr>
          <a:xfrm>
            <a:off x="2341418" y="16985672"/>
            <a:ext cx="49876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</a:t>
            </a:r>
          </a:p>
        </p:txBody>
      </p:sp>
      <p:sp>
        <p:nvSpPr>
          <p:cNvPr id="99" name=""/>
          <p:cNvSpPr/>
          <p:nvPr/>
        </p:nvSpPr>
        <p:spPr>
          <a:xfrm>
            <a:off x="2341418" y="17110363"/>
            <a:ext cx="498763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</a:t>
            </a:r>
          </a:p>
        </p:txBody>
      </p:sp>
      <p:sp>
        <p:nvSpPr>
          <p:cNvPr id="100" name=""/>
          <p:cNvSpPr/>
          <p:nvPr/>
        </p:nvSpPr>
        <p:spPr>
          <a:xfrm>
            <a:off x="2341418" y="17243367"/>
            <a:ext cx="504305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</a:t>
            </a:r>
          </a:p>
        </p:txBody>
      </p:sp>
      <p:sp>
        <p:nvSpPr>
          <p:cNvPr id="101" name=""/>
          <p:cNvSpPr/>
          <p:nvPr/>
        </p:nvSpPr>
        <p:spPr>
          <a:xfrm>
            <a:off x="2341418" y="17368058"/>
            <a:ext cx="498763" cy="69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</a:t>
            </a:r>
          </a:p>
        </p:txBody>
      </p:sp>
      <p:sp>
        <p:nvSpPr>
          <p:cNvPr id="102" name=""/>
          <p:cNvSpPr/>
          <p:nvPr/>
        </p:nvSpPr>
        <p:spPr>
          <a:xfrm>
            <a:off x="2341418" y="17492749"/>
            <a:ext cx="595745" cy="1967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</a:t>
            </a:r>
          </a:p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sa. asd</a:t>
            </a:r>
          </a:p>
        </p:txBody>
      </p:sp>
      <p:sp>
        <p:nvSpPr>
          <p:cNvPr id="103" name=""/>
          <p:cNvSpPr/>
          <p:nvPr/>
        </p:nvSpPr>
        <p:spPr>
          <a:xfrm>
            <a:off x="2341418" y="17742130"/>
            <a:ext cx="504305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MyFirst Set von Regeln .asd sa</a:t>
            </a:r>
          </a:p>
        </p:txBody>
      </p:sp>
      <p:sp>
        <p:nvSpPr>
          <p:cNvPr id="104" name=""/>
          <p:cNvSpPr/>
          <p:nvPr/>
        </p:nvSpPr>
        <p:spPr>
          <a:xfrm>
            <a:off x="4405745" y="16304029"/>
            <a:ext cx="326967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«</a:t>
            </a:r>
          </a:p>
        </p:txBody>
      </p:sp>
      <p:sp>
        <p:nvSpPr>
          <p:cNvPr id="105" name=""/>
          <p:cNvSpPr/>
          <p:nvPr/>
        </p:nvSpPr>
        <p:spPr>
          <a:xfrm>
            <a:off x="6004560" y="16304029"/>
            <a:ext cx="1016923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Platz *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Mein Projekt -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Validierung •</a:t>
            </a:r>
          </a:p>
        </p:txBody>
      </p:sp>
      <p:sp>
        <p:nvSpPr>
          <p:cNvPr id="106" name=""/>
          <p:cNvSpPr/>
          <p:nvPr/>
        </p:nvSpPr>
        <p:spPr>
          <a:xfrm>
            <a:off x="6051665" y="16980130"/>
            <a:ext cx="271549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Drastische</a:t>
            </a:r>
          </a:p>
        </p:txBody>
      </p:sp>
      <p:sp>
        <p:nvSpPr>
          <p:cNvPr id="107" name=""/>
          <p:cNvSpPr/>
          <p:nvPr/>
        </p:nvSpPr>
        <p:spPr>
          <a:xfrm>
            <a:off x="6048894" y="17151927"/>
            <a:ext cx="911629" cy="1025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proaktive </a:t>
            </a:r>
            <a:r>
              <a:rPr lang="en-US" b="1" sz="400">
                <a:solidFill>
                  <a:srgbClr val="B9BBC1"/>
                </a:solidFill>
                <a:latin typeface="Arial"/>
              </a:rPr>
              <a:t>Nahtlos Envisioneer Mission</a:t>
            </a:r>
          </a:p>
        </p:txBody>
      </p:sp>
      <p:sp>
        <p:nvSpPr>
          <p:cNvPr id="108" name=""/>
          <p:cNvSpPr/>
          <p:nvPr/>
        </p:nvSpPr>
        <p:spPr>
          <a:xfrm>
            <a:off x="6048894" y="17888989"/>
            <a:ext cx="302029" cy="4128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56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Global</a:t>
            </a:r>
          </a:p>
          <a:p>
            <a:pPr indent="0">
              <a:spcAft>
                <a:spcPts val="560"/>
              </a:spcAft>
            </a:pPr>
            <a:r>
              <a:rPr lang="en-US" b="1" sz="400">
                <a:solidFill>
                  <a:srgbClr val="878993"/>
                </a:solidFill>
                <a:latin typeface="Arial"/>
              </a:rPr>
              <a:t>Schnell</a:t>
            </a:r>
          </a:p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monoton</a:t>
            </a:r>
          </a:p>
        </p:txBody>
      </p:sp>
      <p:sp>
        <p:nvSpPr>
          <p:cNvPr id="109" name=""/>
          <p:cNvSpPr/>
          <p:nvPr/>
        </p:nvSpPr>
        <p:spPr>
          <a:xfrm>
            <a:off x="3394363" y="20396661"/>
            <a:ext cx="1191491" cy="23829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Rulesets</a:t>
            </a:r>
          </a:p>
        </p:txBody>
      </p:sp>
      <p:sp>
        <p:nvSpPr>
          <p:cNvPr id="110" name=""/>
          <p:cNvSpPr/>
          <p:nvPr/>
        </p:nvSpPr>
        <p:spPr>
          <a:xfrm>
            <a:off x="1277389" y="21202996"/>
            <a:ext cx="1016923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Platz • </a:t>
            </a:r>
            <a:r>
              <a:rPr lang="en-US" b="1" i="1" sz="400">
                <a:solidFill>
                  <a:srgbClr val="878993"/>
                </a:solidFill>
                <a:latin typeface="Arial"/>
              </a:rPr>
              <a:t>ich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 Mein Projekt •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Bestätigung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•</a:t>
            </a:r>
          </a:p>
        </p:txBody>
      </p:sp>
      <p:sp>
        <p:nvSpPr>
          <p:cNvPr id="111" name=""/>
          <p:cNvSpPr/>
          <p:nvPr/>
        </p:nvSpPr>
        <p:spPr>
          <a:xfrm>
            <a:off x="1321723" y="21618632"/>
            <a:ext cx="285404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Erster Ruleset</a:t>
            </a:r>
          </a:p>
        </p:txBody>
      </p:sp>
      <p:sp>
        <p:nvSpPr>
          <p:cNvPr id="112" name=""/>
          <p:cNvSpPr/>
          <p:nvPr/>
        </p:nvSpPr>
        <p:spPr>
          <a:xfrm>
            <a:off x="1499061" y="22111854"/>
            <a:ext cx="313113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hinzufügen ruleset</a:t>
            </a:r>
          </a:p>
        </p:txBody>
      </p:sp>
      <p:sp>
        <p:nvSpPr>
          <p:cNvPr id="113" name=""/>
          <p:cNvSpPr/>
          <p:nvPr/>
        </p:nvSpPr>
        <p:spPr>
          <a:xfrm>
            <a:off x="4405745" y="21202996"/>
            <a:ext cx="324196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</a:t>
            </a:r>
            <a:r>
              <a:rPr lang="en-US" b="1" baseline="30000" sz="400">
                <a:solidFill>
                  <a:srgbClr val="878993"/>
                </a:solidFill>
                <a:latin typeface="Arial"/>
              </a:rPr>
              <a:t>v</a:t>
            </a:r>
          </a:p>
        </p:txBody>
      </p:sp>
      <p:sp>
        <p:nvSpPr>
          <p:cNvPr id="114" name=""/>
          <p:cNvSpPr/>
          <p:nvPr/>
        </p:nvSpPr>
        <p:spPr>
          <a:xfrm>
            <a:off x="2200101" y="21615861"/>
            <a:ext cx="595746" cy="748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Beispiel Of Tamplete Rule</a:t>
            </a:r>
          </a:p>
        </p:txBody>
      </p:sp>
      <p:sp>
        <p:nvSpPr>
          <p:cNvPr id="115" name=""/>
          <p:cNvSpPr/>
          <p:nvPr/>
        </p:nvSpPr>
        <p:spPr>
          <a:xfrm>
            <a:off x="2200101" y="21798741"/>
            <a:ext cx="595746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Beispiel Of Tamplete Rule</a:t>
            </a:r>
          </a:p>
        </p:txBody>
      </p:sp>
      <p:sp>
        <p:nvSpPr>
          <p:cNvPr id="116" name=""/>
          <p:cNvSpPr/>
          <p:nvPr/>
        </p:nvSpPr>
        <p:spPr>
          <a:xfrm>
            <a:off x="2200101" y="21976080"/>
            <a:ext cx="293717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Einige Regel</a:t>
            </a:r>
          </a:p>
        </p:txBody>
      </p:sp>
      <p:sp>
        <p:nvSpPr>
          <p:cNvPr id="117" name=""/>
          <p:cNvSpPr/>
          <p:nvPr/>
        </p:nvSpPr>
        <p:spPr>
          <a:xfrm>
            <a:off x="2213956" y="22156189"/>
            <a:ext cx="332509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Eine weitere Regel</a:t>
            </a:r>
          </a:p>
        </p:txBody>
      </p:sp>
      <p:sp>
        <p:nvSpPr>
          <p:cNvPr id="118" name=""/>
          <p:cNvSpPr/>
          <p:nvPr/>
        </p:nvSpPr>
        <p:spPr>
          <a:xfrm>
            <a:off x="2197330" y="22336298"/>
            <a:ext cx="296488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 * Validate Es</a:t>
            </a:r>
          </a:p>
        </p:txBody>
      </p:sp>
      <p:sp>
        <p:nvSpPr>
          <p:cNvPr id="119" name=""/>
          <p:cNvSpPr/>
          <p:nvPr/>
        </p:nvSpPr>
        <p:spPr>
          <a:xfrm>
            <a:off x="2200101" y="22516407"/>
            <a:ext cx="678873" cy="7481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Regel zu validieren Else Someting</a:t>
            </a:r>
          </a:p>
        </p:txBody>
      </p:sp>
      <p:sp>
        <p:nvSpPr>
          <p:cNvPr id="120" name=""/>
          <p:cNvSpPr/>
          <p:nvPr/>
        </p:nvSpPr>
        <p:spPr>
          <a:xfrm>
            <a:off x="2200101" y="22699287"/>
            <a:ext cx="34636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4- Eine weitere Regel</a:t>
            </a:r>
          </a:p>
        </p:txBody>
      </p:sp>
      <p:sp>
        <p:nvSpPr>
          <p:cNvPr id="121" name=""/>
          <p:cNvSpPr/>
          <p:nvPr/>
        </p:nvSpPr>
        <p:spPr>
          <a:xfrm>
            <a:off x="2200101" y="22876625"/>
            <a:ext cx="293717" cy="720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■ I- validieren</a:t>
            </a:r>
          </a:p>
        </p:txBody>
      </p:sp>
      <p:sp>
        <p:nvSpPr>
          <p:cNvPr id="122" name=""/>
          <p:cNvSpPr/>
          <p:nvPr/>
        </p:nvSpPr>
        <p:spPr>
          <a:xfrm>
            <a:off x="2200101" y="23056734"/>
            <a:ext cx="676102" cy="2521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b="1" sz="400">
                <a:solidFill>
                  <a:srgbClr val="5C99B6"/>
                </a:solidFill>
                <a:latin typeface="Arial"/>
              </a:rPr>
              <a:t>4- Regel zu validieren Else Someting</a:t>
            </a:r>
          </a:p>
          <a:p>
            <a:pPr indent="0"/>
            <a:r>
              <a:rPr lang="en-US" b="1" sz="400">
                <a:solidFill>
                  <a:srgbClr val="5C99B6"/>
                </a:solidFill>
                <a:latin typeface="Arial"/>
              </a:rPr>
              <a:t>4' validieren</a:t>
            </a:r>
          </a:p>
        </p:txBody>
      </p:sp>
      <p:sp>
        <p:nvSpPr>
          <p:cNvPr id="123" name=""/>
          <p:cNvSpPr/>
          <p:nvPr/>
        </p:nvSpPr>
        <p:spPr>
          <a:xfrm>
            <a:off x="3314007" y="23441890"/>
            <a:ext cx="254923" cy="8035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5BC98"/>
                </a:solidFill>
                <a:latin typeface="Arial"/>
              </a:rPr>
              <a:t>© Regel hinzufügen</a:t>
            </a:r>
          </a:p>
        </p:txBody>
      </p:sp>
      <p:sp>
        <p:nvSpPr>
          <p:cNvPr id="124" name=""/>
          <p:cNvSpPr/>
          <p:nvPr/>
        </p:nvSpPr>
        <p:spPr>
          <a:xfrm>
            <a:off x="5356167" y="21529963"/>
            <a:ext cx="385156" cy="1025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550">
                <a:solidFill>
                  <a:srgbClr val="727784"/>
                </a:solidFill>
                <a:latin typeface="Arial"/>
              </a:rPr>
              <a:t>Ö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Deaktivieren</a:t>
            </a:r>
          </a:p>
        </p:txBody>
      </p:sp>
      <p:sp>
        <p:nvSpPr>
          <p:cNvPr id="125" name=""/>
          <p:cNvSpPr/>
          <p:nvPr/>
        </p:nvSpPr>
        <p:spPr>
          <a:xfrm>
            <a:off x="5353396" y="21693447"/>
            <a:ext cx="457200" cy="1080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Co Duplizieren</a:t>
            </a:r>
          </a:p>
        </p:txBody>
      </p:sp>
      <p:sp>
        <p:nvSpPr>
          <p:cNvPr id="126" name=""/>
          <p:cNvSpPr/>
          <p:nvPr/>
        </p:nvSpPr>
        <p:spPr>
          <a:xfrm>
            <a:off x="5356167" y="21859701"/>
            <a:ext cx="651163" cy="26877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Bewegen © ruleset</a:t>
            </a:r>
          </a:p>
          <a:p>
            <a:pPr indent="0"/>
            <a:r>
              <a:rPr lang="de" sz="550">
                <a:solidFill>
                  <a:srgbClr val="727784"/>
                </a:solidFill>
                <a:latin typeface="Arial"/>
              </a:rPr>
              <a:t>IUJ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Löschen</a:t>
            </a:r>
          </a:p>
        </p:txBody>
      </p:sp>
      <p:sp>
        <p:nvSpPr>
          <p:cNvPr id="127" name=""/>
          <p:cNvSpPr/>
          <p:nvPr/>
        </p:nvSpPr>
        <p:spPr>
          <a:xfrm>
            <a:off x="6525490" y="22311360"/>
            <a:ext cx="720437" cy="6179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&lt;Move to ruleset x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Erster Ruleset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Zweiter Ruleset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dritter Ruleset</a:t>
            </a:r>
          </a:p>
        </p:txBody>
      </p:sp>
      <p:sp>
        <p:nvSpPr>
          <p:cNvPr id="128" name=""/>
          <p:cNvSpPr/>
          <p:nvPr/>
        </p:nvSpPr>
        <p:spPr>
          <a:xfrm>
            <a:off x="2000596" y="25248523"/>
            <a:ext cx="592974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Facebook ruleset</a:t>
            </a:r>
          </a:p>
        </p:txBody>
      </p:sp>
      <p:sp>
        <p:nvSpPr>
          <p:cNvPr id="129" name=""/>
          <p:cNvSpPr/>
          <p:nvPr/>
        </p:nvSpPr>
        <p:spPr>
          <a:xfrm>
            <a:off x="2823556" y="25248523"/>
            <a:ext cx="509847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Google ruleset</a:t>
            </a:r>
          </a:p>
        </p:txBody>
      </p:sp>
      <p:sp>
        <p:nvSpPr>
          <p:cNvPr id="130" name=""/>
          <p:cNvSpPr/>
          <p:nvPr/>
        </p:nvSpPr>
        <p:spPr>
          <a:xfrm>
            <a:off x="3632661" y="25248523"/>
            <a:ext cx="462742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einige ruleset</a:t>
            </a:r>
          </a:p>
        </p:txBody>
      </p:sp>
      <p:sp>
        <p:nvSpPr>
          <p:cNvPr id="131" name=""/>
          <p:cNvSpPr/>
          <p:nvPr/>
        </p:nvSpPr>
        <p:spPr>
          <a:xfrm>
            <a:off x="4538749" y="25248523"/>
            <a:ext cx="221672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Twilio</a:t>
            </a:r>
          </a:p>
        </p:txBody>
      </p:sp>
      <p:sp>
        <p:nvSpPr>
          <p:cNvPr id="132" name=""/>
          <p:cNvSpPr/>
          <p:nvPr/>
        </p:nvSpPr>
        <p:spPr>
          <a:xfrm>
            <a:off x="6481156" y="23874152"/>
            <a:ext cx="662247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Mein Projekt - </a:t>
            </a:r>
            <a:r>
              <a:rPr lang="ru" b="1" sz="400">
                <a:solidFill>
                  <a:srgbClr val="878993"/>
                </a:solidFill>
                <a:latin typeface="Arial"/>
              </a:rPr>
              <a:t>/ </a:t>
            </a:r>
            <a:r>
              <a:rPr lang="en-US" b="1" sz="400">
                <a:solidFill>
                  <a:srgbClr val="878993"/>
                </a:solidFill>
                <a:latin typeface="Arial"/>
              </a:rPr>
              <a:t>Validierung -</a:t>
            </a:r>
          </a:p>
        </p:txBody>
      </p:sp>
      <p:sp>
        <p:nvSpPr>
          <p:cNvPr id="133" name=""/>
          <p:cNvSpPr/>
          <p:nvPr/>
        </p:nvSpPr>
        <p:spPr>
          <a:xfrm>
            <a:off x="6170814" y="24292560"/>
            <a:ext cx="243840" cy="6373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erste Regeln</a:t>
            </a:r>
          </a:p>
        </p:txBody>
      </p:sp>
      <p:sp>
        <p:nvSpPr>
          <p:cNvPr id="134" name=""/>
          <p:cNvSpPr/>
          <p:nvPr/>
        </p:nvSpPr>
        <p:spPr>
          <a:xfrm>
            <a:off x="6170814" y="24547483"/>
            <a:ext cx="293716" cy="60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zweite Regeln</a:t>
            </a:r>
          </a:p>
        </p:txBody>
      </p:sp>
      <p:sp>
        <p:nvSpPr>
          <p:cNvPr id="135" name=""/>
          <p:cNvSpPr/>
          <p:nvPr/>
        </p:nvSpPr>
        <p:spPr>
          <a:xfrm>
            <a:off x="6170814" y="24799636"/>
            <a:ext cx="257695" cy="60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Third-Regeln</a:t>
            </a:r>
          </a:p>
        </p:txBody>
      </p:sp>
      <p:sp>
        <p:nvSpPr>
          <p:cNvPr id="136" name=""/>
          <p:cNvSpPr/>
          <p:nvPr/>
        </p:nvSpPr>
        <p:spPr>
          <a:xfrm>
            <a:off x="6170814" y="25051789"/>
            <a:ext cx="246611" cy="10806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fünfte Regeln</a:t>
            </a:r>
          </a:p>
        </p:txBody>
      </p:sp>
      <p:sp>
        <p:nvSpPr>
          <p:cNvPr id="137" name=""/>
          <p:cNvSpPr/>
          <p:nvPr/>
        </p:nvSpPr>
        <p:spPr>
          <a:xfrm>
            <a:off x="6170814" y="25303941"/>
            <a:ext cx="271549" cy="637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Twilio Regeln</a:t>
            </a:r>
          </a:p>
        </p:txBody>
      </p:sp>
      <p:sp>
        <p:nvSpPr>
          <p:cNvPr id="138" name=""/>
          <p:cNvSpPr/>
          <p:nvPr/>
        </p:nvSpPr>
        <p:spPr>
          <a:xfrm>
            <a:off x="7068589" y="24325810"/>
            <a:ext cx="911629" cy="87283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‚Glossar": { "title": "exampleglossary".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„GlossDiv": {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"Title": „S“,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"GlossList": {</a:t>
            </a:r>
          </a:p>
          <a:p>
            <a:pPr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"GlossEntry" {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"ID": "SGML",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"SortAs": "SGML",</a:t>
            </a:r>
          </a:p>
          <a:p>
            <a:pPr marL="50130"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"Glossterm": „Standard Generalized Mark "Akronym": "SGML",</a:t>
            </a:r>
          </a:p>
          <a:p>
            <a:pPr algn="just"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"Abk" "ISO 8879 1986".</a:t>
            </a:r>
          </a:p>
          <a:p>
            <a:pPr indent="889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"Glossdef": {</a:t>
            </a:r>
          </a:p>
          <a:p>
            <a:pPr marL="75530" indent="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"Para": „Eine Meta-Auszeichnungssprache, gebrauchte t "GlossSeeAlso": [</a:t>
            </a:r>
          </a:p>
          <a:p>
            <a:pPr indent="127000">
              <a:lnSpc>
                <a:spcPct val="93000"/>
              </a:lnSpc>
            </a:pPr>
            <a:r>
              <a:rPr lang="de" b="1" sz="400">
                <a:solidFill>
                  <a:srgbClr val="9B9EA6"/>
                </a:solidFill>
                <a:latin typeface="Arial"/>
              </a:rPr>
              <a:t>„GML„.</a:t>
            </a:r>
          </a:p>
          <a:p>
            <a:pPr indent="127000">
              <a:lnSpc>
                <a:spcPct val="93000"/>
              </a:lnSpc>
            </a:pPr>
            <a:r>
              <a:rPr lang="en-US" b="1" sz="400">
                <a:solidFill>
                  <a:srgbClr val="9B9EA6"/>
                </a:solidFill>
                <a:latin typeface="Arial"/>
              </a:rPr>
              <a:t>„XML“</a:t>
            </a:r>
          </a:p>
        </p:txBody>
      </p:sp>
      <p:sp>
        <p:nvSpPr>
          <p:cNvPr id="139" name=""/>
          <p:cNvSpPr/>
          <p:nvPr/>
        </p:nvSpPr>
        <p:spPr>
          <a:xfrm>
            <a:off x="7148945" y="25298400"/>
            <a:ext cx="423949" cy="7204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9B9EA6"/>
                </a:solidFill>
                <a:latin typeface="Arial"/>
              </a:rPr>
              <a:t>"GlossSee": "Markup"</a:t>
            </a:r>
          </a:p>
        </p:txBody>
      </p:sp>
      <p:sp>
        <p:nvSpPr>
          <p:cNvPr id="140" name=""/>
          <p:cNvSpPr/>
          <p:nvPr/>
        </p:nvSpPr>
        <p:spPr>
          <a:xfrm>
            <a:off x="2734887" y="27551149"/>
            <a:ext cx="2499360" cy="2937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Registrieren und Anmelden</a:t>
            </a:r>
          </a:p>
        </p:txBody>
      </p:sp>
      <p:sp>
        <p:nvSpPr>
          <p:cNvPr id="141" name=""/>
          <p:cNvSpPr/>
          <p:nvPr/>
        </p:nvSpPr>
        <p:spPr>
          <a:xfrm>
            <a:off x="3624349" y="28182916"/>
            <a:ext cx="579120" cy="13023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110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142" name=""/>
          <p:cNvSpPr/>
          <p:nvPr/>
        </p:nvSpPr>
        <p:spPr>
          <a:xfrm>
            <a:off x="1565563" y="29000334"/>
            <a:ext cx="1277389" cy="382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84200">
              <a:spcAft>
                <a:spcPts val="91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Anmeldung</a:t>
            </a:r>
          </a:p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Name</a:t>
            </a:r>
          </a:p>
        </p:txBody>
      </p:sp>
      <p:sp>
        <p:nvSpPr>
          <p:cNvPr id="143" name=""/>
          <p:cNvSpPr/>
          <p:nvPr/>
        </p:nvSpPr>
        <p:spPr>
          <a:xfrm>
            <a:off x="4463934" y="29000334"/>
            <a:ext cx="1119447" cy="382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697830" indent="0">
              <a:spcAft>
                <a:spcPts val="91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Einloggen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44" name=""/>
          <p:cNvSpPr/>
          <p:nvPr/>
        </p:nvSpPr>
        <p:spPr>
          <a:xfrm>
            <a:off x="1565563" y="29803898"/>
            <a:ext cx="210589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45" name=""/>
          <p:cNvSpPr/>
          <p:nvPr/>
        </p:nvSpPr>
        <p:spPr>
          <a:xfrm>
            <a:off x="4463934" y="29803898"/>
            <a:ext cx="349135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Passwort</a:t>
            </a:r>
          </a:p>
        </p:txBody>
      </p:sp>
      <p:sp>
        <p:nvSpPr>
          <p:cNvPr id="146" name=""/>
          <p:cNvSpPr/>
          <p:nvPr/>
        </p:nvSpPr>
        <p:spPr>
          <a:xfrm>
            <a:off x="5727469" y="29803898"/>
            <a:ext cx="590203" cy="99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Passwort vergessen?</a:t>
            </a:r>
          </a:p>
        </p:txBody>
      </p:sp>
      <p:sp>
        <p:nvSpPr>
          <p:cNvPr id="147" name=""/>
          <p:cNvSpPr/>
          <p:nvPr/>
        </p:nvSpPr>
        <p:spPr>
          <a:xfrm>
            <a:off x="1565563" y="30308203"/>
            <a:ext cx="349135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27784"/>
                </a:solidFill>
                <a:latin typeface="Arial"/>
              </a:rPr>
              <a:t>Passwort</a:t>
            </a:r>
          </a:p>
        </p:txBody>
      </p:sp>
      <p:sp>
        <p:nvSpPr>
          <p:cNvPr id="148" name=""/>
          <p:cNvSpPr/>
          <p:nvPr/>
        </p:nvSpPr>
        <p:spPr>
          <a:xfrm>
            <a:off x="1163781" y="36226865"/>
            <a:ext cx="313113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67957"/>
                </a:solidFill>
                <a:latin typeface="Arial"/>
              </a:rPr>
              <a:t>apivisor</a:t>
            </a:r>
          </a:p>
        </p:txBody>
      </p:sp>
      <p:sp>
        <p:nvSpPr>
          <p:cNvPr id="149" name=""/>
          <p:cNvSpPr/>
          <p:nvPr/>
        </p:nvSpPr>
        <p:spPr>
          <a:xfrm>
            <a:off x="1565563" y="30812509"/>
            <a:ext cx="1842655" cy="1995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4000"/>
              </a:lnSpc>
            </a:pPr>
            <a:r>
              <a:rPr lang="en-US" sz="550">
                <a:solidFill>
                  <a:srgbClr val="9B9EA6"/>
                </a:solidFill>
                <a:latin typeface="Arial"/>
              </a:rPr>
              <a:t>Durch Ihre Anmeldung erklären Sie sich mit der </a:t>
            </a:r>
            <a:r>
              <a:rPr lang="en-US" sz="550">
                <a:solidFill>
                  <a:srgbClr val="5C99B6"/>
                </a:solidFill>
                <a:latin typeface="Arial"/>
              </a:rPr>
              <a:t>Nutzungsbedingungen </a:t>
            </a:r>
            <a:r>
              <a:rPr lang="en-US" sz="550">
                <a:solidFill>
                  <a:srgbClr val="9B9EA6"/>
                </a:solidFill>
                <a:latin typeface="Arial"/>
              </a:rPr>
              <a:t>und </a:t>
            </a:r>
            <a:r>
              <a:rPr lang="en-US" sz="550">
                <a:solidFill>
                  <a:srgbClr val="5C99B6"/>
                </a:solidFill>
                <a:latin typeface="Arial"/>
              </a:rPr>
              <a:t>Datenschutz-Bestimmungen</a:t>
            </a:r>
          </a:p>
        </p:txBody>
      </p:sp>
      <p:sp>
        <p:nvSpPr>
          <p:cNvPr id="150" name=""/>
          <p:cNvSpPr/>
          <p:nvPr/>
        </p:nvSpPr>
        <p:spPr>
          <a:xfrm>
            <a:off x="4871258" y="30906720"/>
            <a:ext cx="1044632" cy="99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Sie haben noch kein Konto?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Anmelden</a:t>
            </a:r>
          </a:p>
        </p:txBody>
      </p:sp>
      <p:sp>
        <p:nvSpPr>
          <p:cNvPr id="151" name=""/>
          <p:cNvSpPr/>
          <p:nvPr/>
        </p:nvSpPr>
        <p:spPr>
          <a:xfrm>
            <a:off x="2189018" y="31261396"/>
            <a:ext cx="612371" cy="88669"/>
          </a:xfrm>
          <a:prstGeom prst="rect">
            <a:avLst/>
          </a:prstGeom>
          <a:solidFill>
            <a:srgbClr val="58B95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00">
                <a:solidFill>
                  <a:srgbClr val="FFFFFF"/>
                </a:solidFill>
                <a:latin typeface="Arial"/>
              </a:rPr>
              <a:t>Benutzerkonto anlegen</a:t>
            </a:r>
          </a:p>
        </p:txBody>
      </p:sp>
      <p:sp>
        <p:nvSpPr>
          <p:cNvPr id="152" name=""/>
          <p:cNvSpPr/>
          <p:nvPr/>
        </p:nvSpPr>
        <p:spPr>
          <a:xfrm>
            <a:off x="2022763" y="31721367"/>
            <a:ext cx="933797" cy="9698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Bereits Kunde? </a:t>
            </a:r>
            <a:r>
              <a:rPr lang="en-US" sz="550">
                <a:solidFill>
                  <a:srgbClr val="727784"/>
                </a:solidFill>
                <a:latin typeface="Arial"/>
              </a:rPr>
              <a:t>Einloggen</a:t>
            </a:r>
          </a:p>
        </p:txBody>
      </p:sp>
      <p:sp>
        <p:nvSpPr>
          <p:cNvPr id="153" name=""/>
          <p:cNvSpPr/>
          <p:nvPr/>
        </p:nvSpPr>
        <p:spPr>
          <a:xfrm>
            <a:off x="4596938" y="31787869"/>
            <a:ext cx="1598814" cy="4156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42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Die Email wurde verschickt</a:t>
            </a:r>
          </a:p>
          <a:p>
            <a:pPr algn="ctr" indent="0">
              <a:lnSpc>
                <a:spcPct val="124000"/>
              </a:lnSpc>
            </a:pPr>
            <a:r>
              <a:rPr lang="en-US" sz="550">
                <a:solidFill>
                  <a:srgbClr val="9B9EA6"/>
                </a:solidFill>
                <a:latin typeface="Arial"/>
              </a:rPr>
              <a:t>Bitte überprüfen Sie eine E-Mail und folgen Sie den Anweisungen zum Zurücksetzen des Passworts.</a:t>
            </a:r>
          </a:p>
        </p:txBody>
      </p:sp>
      <p:sp>
        <p:nvSpPr>
          <p:cNvPr id="154" name=""/>
          <p:cNvSpPr/>
          <p:nvPr/>
        </p:nvSpPr>
        <p:spPr>
          <a:xfrm>
            <a:off x="1679170" y="32602516"/>
            <a:ext cx="1623753" cy="2937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280"/>
              </a:spcAft>
            </a:pPr>
            <a:r>
              <a:rPr lang="en-US" b="1" sz="1000">
                <a:solidFill>
                  <a:srgbClr val="727784"/>
                </a:solidFill>
                <a:latin typeface="Calibri"/>
              </a:rPr>
              <a:t>Passwort vergessen?</a:t>
            </a:r>
          </a:p>
          <a:p>
            <a:pPr algn="ctr" indent="0"/>
            <a:r>
              <a:rPr lang="en-US" sz="550">
                <a:solidFill>
                  <a:srgbClr val="9B9EA6"/>
                </a:solidFill>
                <a:latin typeface="Arial"/>
              </a:rPr>
              <a:t>Geben Sie einfach Ihre E-Mail-Adresse unten an Passwort zurücksetzen</a:t>
            </a:r>
          </a:p>
        </p:txBody>
      </p:sp>
      <p:sp>
        <p:nvSpPr>
          <p:cNvPr id="155" name=""/>
          <p:cNvSpPr/>
          <p:nvPr/>
        </p:nvSpPr>
        <p:spPr>
          <a:xfrm>
            <a:off x="1565563" y="33068029"/>
            <a:ext cx="210589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Email</a:t>
            </a:r>
          </a:p>
        </p:txBody>
      </p:sp>
      <p:sp>
        <p:nvSpPr>
          <p:cNvPr id="156" name=""/>
          <p:cNvSpPr/>
          <p:nvPr/>
        </p:nvSpPr>
        <p:spPr>
          <a:xfrm>
            <a:off x="5314603" y="33356203"/>
            <a:ext cx="324197" cy="1025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B9BBC1"/>
                </a:solidFill>
                <a:latin typeface="Arial"/>
              </a:rPr>
              <a:t>zu </a:t>
            </a:r>
            <a:r>
              <a:rPr lang="en-US" sz="550">
                <a:solidFill>
                  <a:srgbClr val="878993"/>
                </a:solidFill>
                <a:latin typeface="Arial"/>
              </a:rPr>
              <a:t>Einloggen</a:t>
            </a:r>
          </a:p>
        </p:txBody>
      </p:sp>
      <p:sp>
        <p:nvSpPr>
          <p:cNvPr id="157" name=""/>
          <p:cNvSpPr/>
          <p:nvPr/>
        </p:nvSpPr>
        <p:spPr>
          <a:xfrm>
            <a:off x="2133600" y="33708109"/>
            <a:ext cx="725978" cy="110836"/>
          </a:xfrm>
          <a:prstGeom prst="rect">
            <a:avLst/>
          </a:prstGeom>
          <a:solidFill>
            <a:srgbClr val="59B954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00">
                <a:solidFill>
                  <a:srgbClr val="FFFFFF"/>
                </a:solidFill>
                <a:latin typeface="Arial"/>
              </a:rPr>
              <a:t>Anfrage Link zum Zurücksetzen</a:t>
            </a:r>
          </a:p>
        </p:txBody>
      </p:sp>
      <p:sp>
        <p:nvSpPr>
          <p:cNvPr id="158" name=""/>
          <p:cNvSpPr/>
          <p:nvPr/>
        </p:nvSpPr>
        <p:spPr>
          <a:xfrm>
            <a:off x="2244436" y="34170850"/>
            <a:ext cx="495993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B9BBC1"/>
                </a:solidFill>
                <a:latin typeface="Arial"/>
              </a:rPr>
              <a:t>Zurück zu </a:t>
            </a:r>
            <a:r>
              <a:rPr lang="en-US" sz="550">
                <a:solidFill>
                  <a:srgbClr val="878993"/>
                </a:solidFill>
                <a:latin typeface="Arial"/>
              </a:rPr>
              <a:t>Einloggen</a:t>
            </a:r>
          </a:p>
        </p:txBody>
      </p:sp>
      <p:sp>
        <p:nvSpPr>
          <p:cNvPr id="159" name=""/>
          <p:cNvSpPr/>
          <p:nvPr/>
        </p:nvSpPr>
        <p:spPr>
          <a:xfrm>
            <a:off x="3671454" y="35409447"/>
            <a:ext cx="822960" cy="2881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454E5C"/>
                </a:solidFill>
                <a:latin typeface="Calibri"/>
              </a:rPr>
              <a:t>Platz</a:t>
            </a:r>
          </a:p>
        </p:txBody>
      </p:sp>
      <p:sp>
        <p:nvSpPr>
          <p:cNvPr id="160" name=""/>
          <p:cNvSpPr/>
          <p:nvPr/>
        </p:nvSpPr>
        <p:spPr>
          <a:xfrm>
            <a:off x="5674821" y="36215781"/>
            <a:ext cx="379615" cy="775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878993"/>
                </a:solidFill>
                <a:latin typeface="Arial"/>
              </a:rPr>
              <a:t>Oliver Sykes *</a:t>
            </a:r>
          </a:p>
        </p:txBody>
      </p:sp>
      <p:graphicFrame>
        <p:nvGraphicFramePr>
          <p:cNvPr id="161" name=""/>
          <p:cNvGraphicFramePr>
            <a:graphicFrameLocks noGrp="1"/>
          </p:cNvGraphicFramePr>
          <p:nvPr/>
        </p:nvGraphicFramePr>
        <p:xfrm>
          <a:off x="1571105" y="36545520"/>
          <a:ext cx="1995517" cy="1169323"/>
        </p:xfrm>
        <a:graphic>
          <a:graphicData uri="http://schemas.openxmlformats.org/drawingml/2006/table">
            <a:tbl>
              <a:tblPr/>
              <a:tblGrid>
                <a:gridCol w="429490"/>
                <a:gridCol w="493221"/>
                <a:gridCol w="537556"/>
                <a:gridCol w="326967"/>
                <a:gridCol w="208280"/>
              </a:tblGrid>
              <a:tr h="210589">
                <a:tc gridSpan="2">
                  <a:txBody>
                    <a:bodyPr lIns="0" tIns="0" rIns="0" bIns="0">
                      <a:noAutofit/>
                    </a:bodyPr>
                    <a:p>
                      <a:pPr algn="just" indent="165100"/>
                      <a:r>
                        <a:rPr lang="en-US" b="1" sz="400">
                          <a:solidFill>
                            <a:srgbClr val="727784"/>
                          </a:solidFill>
                          <a:latin typeface="Arial"/>
                        </a:rPr>
                        <a:t>Mein Platz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gridSpan="3">
                  <a:txBody>
                    <a:bodyPr lIns="0" tIns="0" rIns="0" bIns="0">
                      <a:noAutofit/>
                    </a:bodyPr>
                    <a:p>
                      <a:pPr algn="just" indent="304800"/>
                      <a:r>
                        <a:rPr lang="en-US" b="1" sz="400">
                          <a:solidFill>
                            <a:srgbClr val="727784"/>
                          </a:solidFill>
                          <a:latin typeface="Arial"/>
                        </a:rPr>
                        <a:t>zweite SDace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  <a:tr h="16071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Raum Besitzer: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Du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Raum Besitzer: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JohnJay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</a:tr>
              <a:tr h="10252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Zugriff: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Inhaber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Schreibgeschützt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500"/>
                    </a:p>
                  </a:txBody>
                  <a:tcPr marL="0" marR="0" marT="0" marB="0"/>
                </a:tc>
              </a:tr>
              <a:tr h="21890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Art: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Bestätigung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Art: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Bestätigung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  <a:tr h="116378"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032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048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</a:tr>
              <a:tr h="23829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ru" b="1" sz="400">
                          <a:solidFill>
                            <a:srgbClr val="B9BBC1"/>
                          </a:solidFill>
                          <a:latin typeface="Arial"/>
                        </a:rPr>
                        <a:t>«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Projekte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39700"/>
                      <a:r>
                        <a:rPr lang="de" cap="small" sz="450">
                          <a:solidFill>
                            <a:srgbClr val="B9BBC1"/>
                          </a:solidFill>
                          <a:latin typeface="Times New Roman"/>
                        </a:rPr>
                        <a:t>ein</a:t>
                      </a:r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Benutzer</a:t>
                      </a:r>
                    </a:p>
                  </a:txBody>
                  <a:tcPr marL="0" marR="0" marT="0" marB="0"/>
                </a:tc>
                <a:tc rowSpan="2"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Geschäft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</a:tr>
              <a:tr h="121920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Abonnement </a:t>
                      </a:r>
                      <a:r>
                        <a:rPr lang="en-US" b="1" sz="400">
                          <a:solidFill>
                            <a:srgbClr val="61B65D"/>
                          </a:solidFill>
                          <a:latin typeface="Arial"/>
                        </a:rPr>
                        <a:t>ich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30 Tage Testversion </a:t>
                      </a:r>
                      <a:r>
                        <a:rPr lang="en-US" b="1" sz="700">
                          <a:solidFill>
                            <a:srgbClr val="61B65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Plan ändern</a:t>
                      </a:r>
                    </a:p>
                  </a:txBody>
                  <a:tcPr marL="0" marR="0" marT="0" marB="0" anchor="ctr">
                    <a:solidFill>
                      <a:srgbClr val="59B855"/>
                    </a:solidFill>
                  </a:tcPr>
                </a:tc>
                <a:tc vMerge="1">
                  <a:txBody>
                    <a:bodyPr lIns="0" tIns="0" rIns="0" bIns="0">
                      <a:noAutofit/>
                    </a:bodyPr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|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ändern pl</a:t>
                      </a:r>
                    </a:p>
                  </a:txBody>
                  <a:tcPr marL="0" marR="0" marT="0" marB="0">
                    <a:solidFill>
                      <a:srgbClr val="59B855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800">
                          <a:solidFill>
                            <a:srgbClr val="61B65D"/>
                          </a:solidFill>
                          <a:latin typeface="Arial"/>
                        </a:rPr>
                        <a:t>■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2" name=""/>
          <p:cNvSpPr/>
          <p:nvPr/>
        </p:nvSpPr>
        <p:spPr>
          <a:xfrm>
            <a:off x="3724101" y="36553832"/>
            <a:ext cx="1526771" cy="1634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sz="400">
                <a:solidFill>
                  <a:srgbClr val="3A2633"/>
                </a:solidFill>
                <a:latin typeface="Arial"/>
              </a:rPr>
              <a:t>.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Dritter Name </a:t>
            </a:r>
            <a:r>
              <a:rPr lang="ru" b="1" sz="400">
                <a:solidFill>
                  <a:srgbClr val="5D491B"/>
                </a:solidFill>
                <a:latin typeface="Arial"/>
              </a:rPr>
              <a:t>ф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Weiter Raum</a:t>
            </a:r>
          </a:p>
          <a:p>
            <a:pPr indent="0"/>
            <a:r>
              <a:rPr lang="ru" b="1" sz="400">
                <a:solidFill>
                  <a:srgbClr val="60434E"/>
                </a:solidFill>
                <a:latin typeface="Arial"/>
              </a:rPr>
              <a:t>«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Space - Langname</a:t>
            </a:r>
          </a:p>
        </p:txBody>
      </p:sp>
      <p:graphicFrame>
        <p:nvGraphicFramePr>
          <p:cNvPr id="163" name=""/>
          <p:cNvGraphicFramePr>
            <a:graphicFrameLocks noGrp="1"/>
          </p:cNvGraphicFramePr>
          <p:nvPr/>
        </p:nvGraphicFramePr>
        <p:xfrm>
          <a:off x="3718560" y="36822610"/>
          <a:ext cx="1928552" cy="889462"/>
        </p:xfrm>
        <a:graphic>
          <a:graphicData uri="http://schemas.openxmlformats.org/drawingml/2006/table">
            <a:tbl>
              <a:tblPr/>
              <a:tblGrid>
                <a:gridCol w="387927"/>
                <a:gridCol w="529243"/>
                <a:gridCol w="543098"/>
                <a:gridCol w="468283"/>
              </a:tblGrid>
              <a:tr h="96981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Raum Besitzer: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Du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Raum Besitzer: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 jay</a:t>
                      </a:r>
                    </a:p>
                  </a:txBody>
                  <a:tcPr marL="0" marR="0" marT="0" marB="0"/>
                </a:tc>
              </a:tr>
              <a:tr h="102523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Zugriff: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Inhaber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Zugriff: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Schreibgeschützt</a:t>
                      </a:r>
                    </a:p>
                  </a:txBody>
                  <a:tcPr marL="0" marR="0" marT="0" marB="0" anchor="ctr"/>
                </a:tc>
              </a:tr>
              <a:tr h="16071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Art: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Bestätigung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Art: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Bestätigung</a:t>
                      </a:r>
                    </a:p>
                  </a:txBody>
                  <a:tcPr marL="0" marR="0" marT="0" marB="0" anchor="ctr"/>
                </a:tc>
              </a:tr>
              <a:tr h="410094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42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4</a:t>
                      </a:r>
                    </a:p>
                    <a:p>
                      <a:pPr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• Projekte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algn="just" indent="17780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Ein Benutzer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317500">
                        <a:spcBef>
                          <a:spcPts val="28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54000">
                        <a:spcBef>
                          <a:spcPts val="28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3</a:t>
                      </a:r>
                    </a:p>
                    <a:p>
                      <a:pPr algn="just" indent="177800"/>
                      <a:r>
                        <a:rPr lang="ru" b="1" sz="400">
                          <a:solidFill>
                            <a:srgbClr val="B9BBC1"/>
                          </a:solidFill>
                          <a:latin typeface="Arial"/>
                        </a:rPr>
                        <a:t>Ж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Benutzer</a:t>
                      </a:r>
                    </a:p>
                  </a:txBody>
                  <a:tcPr marL="0" marR="0" marT="0" marB="0"/>
                </a:tc>
              </a:tr>
              <a:tr h="119149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Abonnement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Individuell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650">
                          <a:solidFill>
                            <a:srgbClr val="FFFFFF"/>
                          </a:solidFill>
                          <a:latin typeface="Arial"/>
                        </a:rPr>
                        <a:t>ich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Plan ändern </a:t>
                      </a:r>
                      <a:r>
                        <a:rPr lang="en-US" b="1" sz="650">
                          <a:solidFill>
                            <a:srgbClr val="FFFFFF"/>
                          </a:solidFill>
                          <a:latin typeface="Arial"/>
                        </a:rPr>
                        <a:t>hl</a:t>
                      </a:r>
                    </a:p>
                  </a:txBody>
                  <a:tcPr marL="0" marR="0" marT="0" marB="0">
                    <a:solidFill>
                      <a:srgbClr val="59B854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65100"/>
                      <a:r>
                        <a:rPr lang="en-US" b="1" sz="400">
                          <a:solidFill>
                            <a:srgbClr val="9B9EA6"/>
                          </a:solidFill>
                          <a:latin typeface="Arial"/>
                        </a:rPr>
                        <a:t>Geschäft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| </a:t>
                      </a:r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Plan ändern </a:t>
                      </a:r>
                      <a:r>
                        <a:rPr lang="en-US" b="1" sz="400">
                          <a:solidFill>
                            <a:srgbClr val="FFFFFF"/>
                          </a:solidFill>
                          <a:latin typeface="Arial"/>
                        </a:rPr>
                        <a:t>]</a:t>
                      </a:r>
                    </a:p>
                  </a:txBody>
                  <a:tcPr marL="0" marR="0" marT="0" marB="0">
                    <a:solidFill>
                      <a:srgbClr val="59B85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"/>
          <p:cNvGraphicFramePr>
            <a:graphicFrameLocks noGrp="1"/>
          </p:cNvGraphicFramePr>
          <p:nvPr/>
        </p:nvGraphicFramePr>
        <p:xfrm>
          <a:off x="1568334" y="37966996"/>
          <a:ext cx="2651760" cy="1166553"/>
        </p:xfrm>
        <a:graphic>
          <a:graphicData uri="http://schemas.openxmlformats.org/drawingml/2006/table">
            <a:tbl>
              <a:tblPr/>
              <a:tblGrid>
                <a:gridCol w="432261"/>
                <a:gridCol w="493221"/>
                <a:gridCol w="1216429"/>
                <a:gridCol w="509847"/>
              </a:tblGrid>
              <a:tr h="205047">
                <a:tc gridSpan="2"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einige Raum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  <a:tr h="423949">
                <a:tc>
                  <a:txBody>
                    <a:bodyPr lIns="0" tIns="0" rIns="0" bIns="0">
                      <a:noAutofit/>
                    </a:bodyPr>
                    <a:p>
                      <a:pPr algn="just" indent="0">
                        <a:spcAft>
                          <a:spcPts val="84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Raum Besitzer: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Art: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John jay</a:t>
                      </a:r>
                    </a:p>
                    <a:p>
                      <a:pPr algn="just" indent="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Schreibgeschützt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Bestätigung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Raum Besitzer: Sie</a:t>
                      </a:r>
                    </a:p>
                    <a:p>
                      <a:pPr indent="152400">
                        <a:spcAft>
                          <a:spcPts val="210"/>
                        </a:spcAft>
                      </a:pPr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Zugang: Besitzer</a:t>
                      </a:r>
                    </a:p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Typ: Validation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ru" sz="1200">
                          <a:solidFill>
                            <a:srgbClr val="61B65D"/>
                          </a:solidFill>
                          <a:latin typeface="Arial"/>
                        </a:rPr>
                        <a:t>О</a:t>
                      </a:r>
                    </a:p>
                  </a:txBody>
                  <a:tcPr marL="0" marR="0" marT="0" marB="0" anchor="b"/>
                </a:tc>
              </a:tr>
              <a:tr h="407323">
                <a:tc>
                  <a:txBody>
                    <a:bodyPr lIns="0" tIns="0" rIns="0" bIns="0">
                      <a:noAutofit/>
                    </a:bodyPr>
                    <a:p>
                      <a:pPr algn="just" indent="15240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algn="just" indent="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g Projekte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algn="just" indent="139700"/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EIN,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Benutzer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350"/>
                        </a:spcBef>
                      </a:pPr>
                      <a:r>
                        <a:rPr lang="en-US" b="1" sz="700">
                          <a:solidFill>
                            <a:srgbClr val="727784"/>
                          </a:solidFill>
                          <a:latin typeface="Arial"/>
                        </a:rPr>
                        <a:t>15</a:t>
                      </a:r>
                    </a:p>
                    <a:p>
                      <a:pPr indent="203200"/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0 Projekte </a:t>
                      </a:r>
                      <a:r>
                        <a:rPr lang="de" cap="small" sz="450">
                          <a:solidFill>
                            <a:srgbClr val="B9BBC1"/>
                          </a:solidFill>
                          <a:latin typeface="Times New Roman"/>
                        </a:rPr>
                        <a:t>ein</a:t>
                      </a:r>
                      <a:r>
                        <a:rPr lang="de" b="1" sz="400">
                          <a:solidFill>
                            <a:srgbClr val="B9BBC1"/>
                          </a:solidFill>
                          <a:latin typeface="Arial"/>
                        </a:rPr>
                        <a:t> </a:t>
                      </a:r>
                      <a:r>
                        <a:rPr lang="en-US" b="1" sz="400">
                          <a:solidFill>
                            <a:srgbClr val="B9BBC1"/>
                          </a:solidFill>
                          <a:latin typeface="Arial"/>
                        </a:rPr>
                        <a:t>Benutzer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215900"/>
                      <a:r>
                        <a:rPr lang="en-US" b="1" sz="400">
                          <a:solidFill>
                            <a:srgbClr val="78B575"/>
                          </a:solidFill>
                          <a:latin typeface="Arial"/>
                        </a:rPr>
                        <a:t>Erstelle neu</a:t>
                      </a:r>
                    </a:p>
                  </a:txBody>
                  <a:tcPr marL="0" marR="0" marT="0" marB="0"/>
                </a:tc>
              </a:tr>
              <a:tr h="130232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Geschäft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400">
                          <a:solidFill>
                            <a:srgbClr val="C0EABE"/>
                          </a:solidFill>
                          <a:latin typeface="Arial"/>
                        </a:rPr>
                        <a:t>Plan ändern </a:t>
                      </a:r>
                      <a:r>
                        <a:rPr lang="ru" b="1" sz="400">
                          <a:solidFill>
                            <a:srgbClr val="FFFFFF"/>
                          </a:solidFill>
                          <a:latin typeface="Arial"/>
                        </a:rPr>
                        <a:t>ф</a:t>
                      </a:r>
                    </a:p>
                  </a:txBody>
                  <a:tcPr marL="0" marR="0" marT="0" marB="0" anchor="b">
                    <a:solidFill>
                      <a:srgbClr val="58B85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152400"/>
                      <a:r>
                        <a:rPr lang="en-US" b="1" sz="400">
                          <a:solidFill>
                            <a:srgbClr val="878993"/>
                          </a:solidFill>
                          <a:latin typeface="Arial"/>
                        </a:rPr>
                        <a:t>Individuell ___ _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7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5" name=""/>
          <p:cNvSpPr/>
          <p:nvPr/>
        </p:nvSpPr>
        <p:spPr>
          <a:xfrm>
            <a:off x="5550130" y="38548887"/>
            <a:ext cx="490451" cy="42117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Raum Besitzer: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Zugriff:</a:t>
            </a:r>
          </a:p>
          <a:p>
            <a:pPr indent="0"/>
            <a:r>
              <a:rPr lang="en-US" sz="550">
                <a:solidFill>
                  <a:srgbClr val="727784"/>
                </a:solidFill>
                <a:latin typeface="Arial"/>
              </a:rPr>
              <a:t>Art:</a:t>
            </a:r>
          </a:p>
        </p:txBody>
      </p:sp>
      <p:sp>
        <p:nvSpPr>
          <p:cNvPr id="166" name=""/>
          <p:cNvSpPr/>
          <p:nvPr/>
        </p:nvSpPr>
        <p:spPr>
          <a:xfrm>
            <a:off x="6253941" y="38360465"/>
            <a:ext cx="617913" cy="592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{®} Einstellungen</a:t>
            </a:r>
          </a:p>
          <a:p>
            <a:pPr indent="0">
              <a:spcAft>
                <a:spcPts val="420"/>
              </a:spcAft>
            </a:pPr>
            <a:r>
              <a:rPr lang="en-US" sz="550">
                <a:solidFill>
                  <a:srgbClr val="727784"/>
                </a:solidFill>
                <a:latin typeface="Arial"/>
              </a:rPr>
              <a:t>S Rechnungsdetails</a:t>
            </a:r>
          </a:p>
          <a:p>
            <a:pPr indent="139700">
              <a:spcAft>
                <a:spcPts val="420"/>
              </a:spcAft>
            </a:pPr>
            <a:r>
              <a:rPr lang="en-US" sz="550">
                <a:solidFill>
                  <a:srgbClr val="468EB7"/>
                </a:solidFill>
                <a:latin typeface="Arial"/>
              </a:rPr>
              <a:t>Löschen</a:t>
            </a:r>
          </a:p>
          <a:p>
            <a:pPr algn="just" indent="0"/>
            <a:r>
              <a:rPr lang="en-US" b="1" sz="500">
                <a:solidFill>
                  <a:srgbClr val="727784"/>
                </a:solidFill>
                <a:latin typeface="Arial"/>
              </a:rPr>
              <a:t>Bestätigung</a:t>
            </a:r>
          </a:p>
        </p:txBody>
      </p:sp>
      <p:sp>
        <p:nvSpPr>
          <p:cNvPr id="167" name=""/>
          <p:cNvSpPr/>
          <p:nvPr/>
        </p:nvSpPr>
        <p:spPr>
          <a:xfrm>
            <a:off x="6763789" y="38141563"/>
            <a:ext cx="91440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550">
                <a:solidFill>
                  <a:srgbClr val="727784"/>
                </a:solidFill>
                <a:latin typeface="Arial"/>
              </a:rPr>
              <a:t>X</a:t>
            </a:r>
          </a:p>
        </p:txBody>
      </p:sp>
      <p:sp>
        <p:nvSpPr>
          <p:cNvPr id="168" name=""/>
          <p:cNvSpPr/>
          <p:nvPr/>
        </p:nvSpPr>
        <p:spPr>
          <a:xfrm>
            <a:off x="5782887" y="39194509"/>
            <a:ext cx="102523" cy="13854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1100">
                <a:solidFill>
                  <a:srgbClr val="727784"/>
                </a:solidFill>
                <a:latin typeface="Arial"/>
              </a:rPr>
              <a:t>3</a:t>
            </a:r>
          </a:p>
        </p:txBody>
      </p:sp>
      <p:sp>
        <p:nvSpPr>
          <p:cNvPr id="169" name=""/>
          <p:cNvSpPr/>
          <p:nvPr/>
        </p:nvSpPr>
        <p:spPr>
          <a:xfrm>
            <a:off x="6531032" y="39194509"/>
            <a:ext cx="105295" cy="13577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1100">
                <a:solidFill>
                  <a:srgbClr val="727784"/>
                </a:solidFill>
                <a:latin typeface="Arial"/>
              </a:rPr>
              <a:t>2</a:t>
            </a:r>
          </a:p>
        </p:txBody>
      </p:sp>
      <p:sp>
        <p:nvSpPr>
          <p:cNvPr id="170" name=""/>
          <p:cNvSpPr/>
          <p:nvPr/>
        </p:nvSpPr>
        <p:spPr>
          <a:xfrm>
            <a:off x="5630487" y="39357992"/>
            <a:ext cx="390698" cy="10529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S Projekte</a:t>
            </a:r>
          </a:p>
        </p:txBody>
      </p:sp>
      <p:sp>
        <p:nvSpPr>
          <p:cNvPr id="171" name=""/>
          <p:cNvSpPr/>
          <p:nvPr/>
        </p:nvSpPr>
        <p:spPr>
          <a:xfrm>
            <a:off x="6420196" y="39360763"/>
            <a:ext cx="310342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sz="550">
                <a:solidFill>
                  <a:srgbClr val="9B9EA6"/>
                </a:solidFill>
                <a:latin typeface="Arial"/>
              </a:rPr>
              <a:t>EIN </a:t>
            </a:r>
            <a:r>
              <a:rPr lang="en-US" sz="550">
                <a:solidFill>
                  <a:srgbClr val="9B9EA6"/>
                </a:solidFill>
                <a:latin typeface="Arial"/>
              </a:rPr>
              <a:t>Benutzer</a:t>
            </a:r>
          </a:p>
        </p:txBody>
      </p:sp>
      <p:sp>
        <p:nvSpPr>
          <p:cNvPr id="172" name=""/>
          <p:cNvSpPr/>
          <p:nvPr/>
        </p:nvSpPr>
        <p:spPr>
          <a:xfrm>
            <a:off x="5552901" y="39696043"/>
            <a:ext cx="390699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Calibri"/>
              </a:rPr>
              <a:t>Abonnement</a:t>
            </a:r>
          </a:p>
        </p:txBody>
      </p:sp>
      <p:sp>
        <p:nvSpPr>
          <p:cNvPr id="173" name=""/>
          <p:cNvSpPr/>
          <p:nvPr/>
        </p:nvSpPr>
        <p:spPr>
          <a:xfrm>
            <a:off x="5552901" y="39798567"/>
            <a:ext cx="476597" cy="1108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650">
                <a:solidFill>
                  <a:srgbClr val="727784"/>
                </a:solidFill>
                <a:latin typeface="Arial"/>
              </a:rPr>
              <a:t>30 Tage Testversion</a:t>
            </a:r>
          </a:p>
        </p:txBody>
      </p:sp>
      <p:sp>
        <p:nvSpPr>
          <p:cNvPr id="174" name=""/>
          <p:cNvSpPr/>
          <p:nvPr/>
        </p:nvSpPr>
        <p:spPr>
          <a:xfrm>
            <a:off x="6284421" y="39754232"/>
            <a:ext cx="454429" cy="102524"/>
          </a:xfrm>
          <a:prstGeom prst="rect">
            <a:avLst/>
          </a:prstGeom>
          <a:solidFill>
            <a:srgbClr val="58B854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E0F7DD"/>
                </a:solidFill>
                <a:latin typeface="Arial"/>
              </a:rPr>
              <a:t>Plan ändern</a:t>
            </a:r>
          </a:p>
        </p:txBody>
      </p:sp>
      <p:sp>
        <p:nvSpPr>
          <p:cNvPr id="175" name=""/>
          <p:cNvSpPr/>
          <p:nvPr/>
        </p:nvSpPr>
        <p:spPr>
          <a:xfrm>
            <a:off x="3144981" y="41089810"/>
            <a:ext cx="1684713" cy="29925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454E5C"/>
                </a:solidFill>
                <a:latin typeface="Calibri"/>
              </a:rPr>
              <a:t>Onboarding</a:t>
            </a:r>
          </a:p>
        </p:txBody>
      </p:sp>
      <p:sp>
        <p:nvSpPr>
          <p:cNvPr id="176" name=""/>
          <p:cNvSpPr/>
          <p:nvPr/>
        </p:nvSpPr>
        <p:spPr>
          <a:xfrm>
            <a:off x="1299556" y="42034690"/>
            <a:ext cx="601287" cy="1246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317500"/>
            <a:r>
              <a:rPr lang="en-US" b="1" sz="900">
                <a:solidFill>
                  <a:srgbClr val="727784"/>
                </a:solidFill>
                <a:latin typeface="Calibri"/>
              </a:rPr>
              <a:t>Bereichsname</a:t>
            </a:r>
          </a:p>
        </p:txBody>
      </p:sp>
      <p:sp>
        <p:nvSpPr>
          <p:cNvPr id="177" name=""/>
          <p:cNvSpPr/>
          <p:nvPr/>
        </p:nvSpPr>
        <p:spPr>
          <a:xfrm>
            <a:off x="989214" y="42200945"/>
            <a:ext cx="1210887" cy="886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solidFill>
                  <a:srgbClr val="9B9EA6"/>
                </a:solidFill>
                <a:latin typeface="Arial"/>
              </a:rPr>
              <a:t>Bitte geben Sie Ihren Namen Raum fortzusetzen.</a:t>
            </a:r>
          </a:p>
        </p:txBody>
      </p:sp>
      <p:sp>
        <p:nvSpPr>
          <p:cNvPr id="178" name=""/>
          <p:cNvSpPr/>
          <p:nvPr/>
        </p:nvSpPr>
        <p:spPr>
          <a:xfrm>
            <a:off x="3466407" y="42031920"/>
            <a:ext cx="1235825" cy="25769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210"/>
              </a:spcAft>
            </a:pPr>
            <a:r>
              <a:rPr lang="en-US" b="1" sz="900">
                <a:solidFill>
                  <a:srgbClr val="727784"/>
                </a:solidFill>
                <a:latin typeface="Calibri"/>
              </a:rPr>
              <a:t>Projektname</a:t>
            </a:r>
          </a:p>
          <a:p>
            <a:pPr algn="ctr" indent="0"/>
            <a:r>
              <a:rPr lang="en-US" sz="500">
                <a:solidFill>
                  <a:srgbClr val="9B9EA6"/>
                </a:solidFill>
                <a:latin typeface="Arial"/>
              </a:rPr>
              <a:t>Bitte geben Sie Ihren Projektnamen, um fortzufahren</a:t>
            </a:r>
          </a:p>
        </p:txBody>
      </p:sp>
      <p:sp>
        <p:nvSpPr>
          <p:cNvPr id="179" name=""/>
          <p:cNvSpPr/>
          <p:nvPr/>
        </p:nvSpPr>
        <p:spPr>
          <a:xfrm>
            <a:off x="6159730" y="42012523"/>
            <a:ext cx="637310" cy="997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700">
                <a:solidFill>
                  <a:srgbClr val="727784"/>
                </a:solidFill>
                <a:latin typeface="Arial"/>
              </a:rPr>
              <a:t>Aktion wählen</a:t>
            </a:r>
          </a:p>
        </p:txBody>
      </p:sp>
      <p:sp>
        <p:nvSpPr>
          <p:cNvPr id="180" name=""/>
          <p:cNvSpPr/>
          <p:nvPr/>
        </p:nvSpPr>
        <p:spPr>
          <a:xfrm>
            <a:off x="778625" y="42594414"/>
            <a:ext cx="565265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Nennen Sie Ihren Raum</a:t>
            </a:r>
          </a:p>
        </p:txBody>
      </p:sp>
      <p:sp>
        <p:nvSpPr>
          <p:cNvPr id="181" name=""/>
          <p:cNvSpPr/>
          <p:nvPr/>
        </p:nvSpPr>
        <p:spPr>
          <a:xfrm>
            <a:off x="3266901" y="42594414"/>
            <a:ext cx="609600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9B9EA6"/>
                </a:solidFill>
                <a:latin typeface="Arial"/>
              </a:rPr>
              <a:t>Benennen Sie Ihr Projekt</a:t>
            </a:r>
          </a:p>
        </p:txBody>
      </p:sp>
      <p:sp>
        <p:nvSpPr>
          <p:cNvPr id="182" name=""/>
          <p:cNvSpPr/>
          <p:nvPr/>
        </p:nvSpPr>
        <p:spPr>
          <a:xfrm>
            <a:off x="5780116" y="42710792"/>
            <a:ext cx="1354974" cy="692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00">
                <a:solidFill>
                  <a:srgbClr val="78B575"/>
                </a:solidFill>
                <a:latin typeface="Arial"/>
              </a:rPr>
              <a:t>VALIDATION </a:t>
            </a:r>
            <a:r>
              <a:rPr lang="en-US" b="1" sz="400">
                <a:solidFill>
                  <a:srgbClr val="727784"/>
                </a:solidFill>
                <a:latin typeface="Arial"/>
              </a:rPr>
              <a:t>TESTEN SICHERHEIT</a:t>
            </a:r>
          </a:p>
        </p:txBody>
      </p:sp>
      <p:sp>
        <p:nvSpPr>
          <p:cNvPr id="183" name=""/>
          <p:cNvSpPr/>
          <p:nvPr/>
        </p:nvSpPr>
        <p:spPr>
          <a:xfrm>
            <a:off x="1507374" y="42965716"/>
            <a:ext cx="185651" cy="83127"/>
          </a:xfrm>
          <a:prstGeom prst="rect">
            <a:avLst/>
          </a:prstGeom>
          <a:solidFill>
            <a:srgbClr val="58B853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280"/>
              </a:spcBef>
            </a:pPr>
            <a:r>
              <a:rPr lang="en-US" sz="550">
                <a:solidFill>
                  <a:srgbClr val="FFFFFF"/>
                </a:solidFill>
                <a:latin typeface="Arial"/>
              </a:rPr>
              <a:t>Nächster</a:t>
            </a:r>
          </a:p>
        </p:txBody>
      </p:sp>
      <p:sp>
        <p:nvSpPr>
          <p:cNvPr id="184" name=""/>
          <p:cNvSpPr/>
          <p:nvPr/>
        </p:nvSpPr>
        <p:spPr>
          <a:xfrm>
            <a:off x="2338647" y="43381352"/>
            <a:ext cx="260465" cy="83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Lernprogramm</a:t>
            </a:r>
          </a:p>
        </p:txBody>
      </p:sp>
      <p:sp>
        <p:nvSpPr>
          <p:cNvPr id="185" name=""/>
          <p:cNvSpPr/>
          <p:nvPr/>
        </p:nvSpPr>
        <p:spPr>
          <a:xfrm>
            <a:off x="3618807" y="42965716"/>
            <a:ext cx="185651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450">
                <a:solidFill>
                  <a:srgbClr val="78B575"/>
                </a:solidFill>
                <a:latin typeface="Arial"/>
              </a:rPr>
              <a:t>Zurück</a:t>
            </a:r>
          </a:p>
        </p:txBody>
      </p:sp>
      <p:sp>
        <p:nvSpPr>
          <p:cNvPr id="186" name=""/>
          <p:cNvSpPr/>
          <p:nvPr/>
        </p:nvSpPr>
        <p:spPr>
          <a:xfrm>
            <a:off x="4372494" y="42968487"/>
            <a:ext cx="185651" cy="80356"/>
          </a:xfrm>
          <a:prstGeom prst="rect">
            <a:avLst/>
          </a:prstGeom>
          <a:solidFill>
            <a:srgbClr val="58B853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280"/>
              </a:spcBef>
            </a:pPr>
            <a:r>
              <a:rPr lang="en-US" sz="550">
                <a:solidFill>
                  <a:srgbClr val="FFFFFF"/>
                </a:solidFill>
                <a:latin typeface="Arial"/>
              </a:rPr>
              <a:t>Nächster</a:t>
            </a:r>
          </a:p>
        </p:txBody>
      </p:sp>
      <p:sp>
        <p:nvSpPr>
          <p:cNvPr id="187" name=""/>
          <p:cNvSpPr/>
          <p:nvPr/>
        </p:nvSpPr>
        <p:spPr>
          <a:xfrm>
            <a:off x="4718858" y="43328705"/>
            <a:ext cx="263236" cy="831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50">
                <a:solidFill>
                  <a:srgbClr val="5C99B6"/>
                </a:solidFill>
                <a:latin typeface="Arial"/>
              </a:rPr>
              <a:t>Lernprogramm</a:t>
            </a:r>
          </a:p>
        </p:txBody>
      </p:sp>
      <p:sp>
        <p:nvSpPr>
          <p:cNvPr id="188" name=""/>
          <p:cNvSpPr/>
          <p:nvPr/>
        </p:nvSpPr>
        <p:spPr>
          <a:xfrm>
            <a:off x="7024254" y="43361956"/>
            <a:ext cx="241069" cy="803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500">
                <a:solidFill>
                  <a:srgbClr val="468EB7"/>
                </a:solidFill>
                <a:latin typeface="Arial"/>
              </a:rPr>
              <a:t>Lernprogramm</a:t>
            </a:r>
          </a:p>
        </p:txBody>
      </p:sp>
      <p:sp>
        <p:nvSpPr>
          <p:cNvPr id="189" name=""/>
          <p:cNvSpPr/>
          <p:nvPr/>
        </p:nvSpPr>
        <p:spPr>
          <a:xfrm>
            <a:off x="2906683" y="44583927"/>
            <a:ext cx="1124989" cy="18565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9B9EA6"/>
                </a:solidFill>
                <a:latin typeface="Arial"/>
              </a:rPr>
              <a:t>Danke</a:t>
            </a:r>
          </a:p>
        </p:txBody>
      </p:sp>
      <p:sp>
        <p:nvSpPr>
          <p:cNvPr id="190" name=""/>
          <p:cNvSpPr/>
          <p:nvPr/>
        </p:nvSpPr>
        <p:spPr>
          <a:xfrm>
            <a:off x="4109258" y="44583927"/>
            <a:ext cx="1468582" cy="2327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9B9EA6"/>
                </a:solidFill>
                <a:latin typeface="Arial"/>
              </a:rPr>
              <a:t>Zum Schauen!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