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1637818" cy="40441418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PictId15" Type="http://schemas.openxmlformats.org/officeDocument/2006/relationships/image" Target="../media/image16.jpeg"/><Relationship Id="rPictId16" Type="http://schemas.openxmlformats.org/officeDocument/2006/relationships/image" Target="../media/image17.jpeg"/><Relationship Id="rPictId17" Type="http://schemas.openxmlformats.org/officeDocument/2006/relationships/image" Target="../media/image18.jpeg"/><Relationship Id="rPictId18" Type="http://schemas.openxmlformats.org/officeDocument/2006/relationships/image" Target="../media/image19.jpeg"/><Relationship Id="rPictId19" Type="http://schemas.openxmlformats.org/officeDocument/2006/relationships/image" Target="../media/image20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746567" y="972589"/>
            <a:ext cx="6882938" cy="339990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877098" y="5428210"/>
            <a:ext cx="1745672" cy="113884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656705" y="8470669"/>
            <a:ext cx="3657600" cy="6899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640080" y="10656916"/>
            <a:ext cx="2593570" cy="225274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3749040" y="10656916"/>
            <a:ext cx="2593570" cy="207818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6808123" y="10656916"/>
            <a:ext cx="2643447" cy="226937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5037512" y="14746778"/>
            <a:ext cx="2543695" cy="213637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0690167" y="14746778"/>
            <a:ext cx="822960" cy="201168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8312" y="19518283"/>
            <a:ext cx="2859578" cy="249381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4256116" y="19518283"/>
            <a:ext cx="3133898" cy="249381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8778240" y="19518283"/>
            <a:ext cx="2859578" cy="236081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1221970" y="22477614"/>
            <a:ext cx="10415848" cy="34913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1446414" y="28396276"/>
            <a:ext cx="2294313" cy="30757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1654232" y="29044669"/>
            <a:ext cx="1886989" cy="1205345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1454727" y="32818647"/>
            <a:ext cx="2277687" cy="38238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5660967" y="27190930"/>
            <a:ext cx="5976851" cy="340822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5993476" y="28404589"/>
            <a:ext cx="3125585" cy="2593571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9260378" y="28587469"/>
            <a:ext cx="2360814" cy="51538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5660967" y="32851898"/>
            <a:ext cx="5976851" cy="29094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4680065" y="34905141"/>
            <a:ext cx="2261062" cy="1745673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4763192" y="415636"/>
            <a:ext cx="5619404" cy="1995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ru" sz="1300">
                <a:latin typeface="Arial"/>
              </a:rPr>
              <a:t>Российский филиал британского фонда </a:t>
            </a:r>
            <a:r>
              <a:rPr lang="en-US" sz="1300">
                <a:latin typeface="Arial"/>
              </a:rPr>
              <a:t>Charities Aid Foundation (CAF)</a:t>
            </a:r>
          </a:p>
        </p:txBody>
      </p:sp>
      <p:sp>
        <p:nvSpPr>
          <p:cNvPr id="23" name=""/>
          <p:cNvSpPr/>
          <p:nvPr/>
        </p:nvSpPr>
        <p:spPr>
          <a:xfrm>
            <a:off x="640080" y="1521229"/>
            <a:ext cx="2784763" cy="18204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260"/>
              </a:spcAft>
            </a:pPr>
            <a:r>
              <a:rPr lang="en-US" sz="1200">
                <a:latin typeface="Arial"/>
              </a:rPr>
              <a:t>25 </a:t>
            </a:r>
            <a:r>
              <a:rPr lang="ru" sz="1200">
                <a:latin typeface="Arial"/>
              </a:rPr>
              <a:t>лет социальных перемен</a:t>
            </a:r>
          </a:p>
          <a:p>
            <a:pPr indent="0">
              <a:lnSpc>
                <a:spcPct val="127000"/>
              </a:lnSpc>
              <a:spcAft>
                <a:spcPts val="840"/>
              </a:spcAft>
            </a:pPr>
            <a:r>
              <a:rPr lang="ru" sz="850">
                <a:latin typeface="Arial"/>
              </a:rPr>
              <a:t>Фонд поддержки и развития филантропии «КАФ» -российская социально ориентированная некоммерческая организация, цель которой -способствовать тому, чтобы общество все активнее и с большим эффектом участвовало в благотворительности.</a:t>
            </a:r>
          </a:p>
          <a:p>
            <a:pPr indent="0">
              <a:lnSpc>
                <a:spcPct val="127000"/>
              </a:lnSpc>
            </a:pPr>
            <a:r>
              <a:rPr lang="ru" sz="850">
                <a:latin typeface="Arial"/>
              </a:rPr>
              <a:t>Сайт рассказывает об результатах 25 лет социальных перемен через конкретные факты.</a:t>
            </a:r>
          </a:p>
        </p:txBody>
      </p:sp>
      <p:sp>
        <p:nvSpPr>
          <p:cNvPr id="24" name=""/>
          <p:cNvSpPr/>
          <p:nvPr/>
        </p:nvSpPr>
        <p:spPr>
          <a:xfrm>
            <a:off x="648392" y="3865418"/>
            <a:ext cx="1521229" cy="15794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850">
                <a:latin typeface="Arial"/>
              </a:rPr>
              <a:t>Социальный проект - 2018</a:t>
            </a:r>
          </a:p>
        </p:txBody>
      </p:sp>
      <p:sp>
        <p:nvSpPr>
          <p:cNvPr id="25" name=""/>
          <p:cNvSpPr/>
          <p:nvPr/>
        </p:nvSpPr>
        <p:spPr>
          <a:xfrm>
            <a:off x="640080" y="5436523"/>
            <a:ext cx="1687483" cy="11222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11000">
                <a:latin typeface="Arial"/>
              </a:rPr>
              <a:t>Аа</a:t>
            </a:r>
          </a:p>
        </p:txBody>
      </p:sp>
      <p:sp>
        <p:nvSpPr>
          <p:cNvPr id="26" name=""/>
          <p:cNvSpPr/>
          <p:nvPr/>
        </p:nvSpPr>
        <p:spPr>
          <a:xfrm>
            <a:off x="2909454" y="5918661"/>
            <a:ext cx="1346662" cy="59851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de" sz="2200">
                <a:latin typeface="Tahoma"/>
              </a:rPr>
              <a:t>Open Sans</a:t>
            </a:r>
          </a:p>
          <a:p>
            <a:pPr indent="0"/>
            <a:r>
              <a:rPr lang="en-US" sz="1200">
                <a:latin typeface="Arial"/>
              </a:rPr>
              <a:t>light regular</a:t>
            </a:r>
          </a:p>
        </p:txBody>
      </p:sp>
      <p:sp>
        <p:nvSpPr>
          <p:cNvPr id="27" name=""/>
          <p:cNvSpPr/>
          <p:nvPr/>
        </p:nvSpPr>
        <p:spPr>
          <a:xfrm>
            <a:off x="8096596" y="5868785"/>
            <a:ext cx="806334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000">
                <a:latin typeface="Times New Roman"/>
              </a:rPr>
              <a:t>Prata</a:t>
            </a:r>
          </a:p>
        </p:txBody>
      </p:sp>
      <p:sp>
        <p:nvSpPr>
          <p:cNvPr id="28" name=""/>
          <p:cNvSpPr/>
          <p:nvPr/>
        </p:nvSpPr>
        <p:spPr>
          <a:xfrm>
            <a:off x="8104909" y="6317672"/>
            <a:ext cx="540327" cy="19950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400">
                <a:latin typeface="Times New Roman"/>
              </a:rPr>
              <a:t>regular</a:t>
            </a:r>
          </a:p>
        </p:txBody>
      </p:sp>
      <p:sp>
        <p:nvSpPr>
          <p:cNvPr id="29" name=""/>
          <p:cNvSpPr/>
          <p:nvPr/>
        </p:nvSpPr>
        <p:spPr>
          <a:xfrm>
            <a:off x="8163098" y="8079970"/>
            <a:ext cx="490451" cy="1246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">
                <a:latin typeface="Arial"/>
              </a:rPr>
              <a:t>#FFFFFF</a:t>
            </a:r>
          </a:p>
        </p:txBody>
      </p:sp>
      <p:sp>
        <p:nvSpPr>
          <p:cNvPr id="30" name=""/>
          <p:cNvSpPr/>
          <p:nvPr/>
        </p:nvSpPr>
        <p:spPr>
          <a:xfrm>
            <a:off x="10490661" y="5428210"/>
            <a:ext cx="124691" cy="14131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ru" sz="1300">
                <a:latin typeface="Arial"/>
              </a:rPr>
              <a:t>о</a:t>
            </a:r>
          </a:p>
        </p:txBody>
      </p:sp>
      <p:sp>
        <p:nvSpPr>
          <p:cNvPr id="31" name=""/>
          <p:cNvSpPr/>
          <p:nvPr/>
        </p:nvSpPr>
        <p:spPr>
          <a:xfrm>
            <a:off x="10490661" y="8063345"/>
            <a:ext cx="365760" cy="17456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ru" sz="1400">
                <a:latin typeface="Times New Roman"/>
              </a:rPr>
              <a:t>о Щ</a:t>
            </a:r>
          </a:p>
        </p:txBody>
      </p:sp>
      <p:sp>
        <p:nvSpPr>
          <p:cNvPr id="32" name=""/>
          <p:cNvSpPr/>
          <p:nvPr/>
        </p:nvSpPr>
        <p:spPr>
          <a:xfrm>
            <a:off x="822960" y="8071658"/>
            <a:ext cx="706581" cy="1413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500">
                <a:latin typeface="Arial"/>
              </a:rPr>
              <a:t>^00 &lt;56 Q</a:t>
            </a:r>
          </a:p>
        </p:txBody>
      </p:sp>
      <p:sp>
        <p:nvSpPr>
          <p:cNvPr id="33" name=""/>
          <p:cNvSpPr/>
          <p:nvPr/>
        </p:nvSpPr>
        <p:spPr>
          <a:xfrm>
            <a:off x="10490661" y="10648603"/>
            <a:ext cx="124691" cy="14131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500">
                <a:latin typeface="Arial"/>
              </a:rPr>
              <a:t>0</a:t>
            </a:r>
          </a:p>
        </p:txBody>
      </p:sp>
      <p:sp>
        <p:nvSpPr>
          <p:cNvPr id="34" name=""/>
          <p:cNvSpPr/>
          <p:nvPr/>
        </p:nvSpPr>
        <p:spPr>
          <a:xfrm>
            <a:off x="8296101" y="14256327"/>
            <a:ext cx="2128059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500">
                <a:latin typeface="Arial"/>
              </a:rPr>
              <a:t>Главная Анали&gt; фл.тоо О </a:t>
            </a:r>
            <a:r>
              <a:rPr lang="en-US" b="1" sz="500">
                <a:latin typeface="Arial"/>
              </a:rPr>
              <a:t>npoe.ro</a:t>
            </a:r>
            <a:r>
              <a:rPr lang="en-US" b="1" sz="500">
                <a:latin typeface="Arial"/>
              </a:rPr>
              <a:t> </a:t>
            </a:r>
            <a:r>
              <a:rPr lang="ru" b="1" sz="500">
                <a:latin typeface="Arial"/>
              </a:rPr>
              <a:t>О Фопдс &lt;АФ</a:t>
            </a:r>
          </a:p>
        </p:txBody>
      </p:sp>
      <p:sp>
        <p:nvSpPr>
          <p:cNvPr id="35" name=""/>
          <p:cNvSpPr/>
          <p:nvPr/>
        </p:nvSpPr>
        <p:spPr>
          <a:xfrm>
            <a:off x="640080" y="14871469"/>
            <a:ext cx="3092334" cy="1828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260"/>
              </a:spcAft>
            </a:pPr>
            <a:r>
              <a:rPr lang="ru" sz="1200">
                <a:latin typeface="Arial"/>
              </a:rPr>
              <a:t>Страница фактов КАФ</a:t>
            </a:r>
          </a:p>
          <a:p>
            <a:pPr indent="0">
              <a:lnSpc>
                <a:spcPct val="127000"/>
              </a:lnSpc>
              <a:spcAft>
                <a:spcPts val="840"/>
              </a:spcAft>
            </a:pPr>
            <a:r>
              <a:rPr lang="ru" sz="850">
                <a:latin typeface="Arial"/>
              </a:rPr>
              <a:t>На странице размещается год события, внизу на таймлайне указывается маркер заполненности страницы. В некоторых годах может быть добавлено от одного до трех фактов КАФ.</a:t>
            </a:r>
          </a:p>
          <a:p>
            <a:pPr indent="0">
              <a:lnSpc>
                <a:spcPct val="127000"/>
              </a:lnSpc>
            </a:pPr>
            <a:r>
              <a:rPr lang="ru" sz="850">
                <a:latin typeface="Arial"/>
              </a:rPr>
              <a:t>Страница содержит краткую информацию о факте, с возможностью поделится им в соц. сетях.</a:t>
            </a:r>
          </a:p>
          <a:p>
            <a:pPr indent="0">
              <a:lnSpc>
                <a:spcPct val="127000"/>
              </a:lnSpc>
            </a:pPr>
            <a:r>
              <a:rPr lang="ru" sz="850">
                <a:latin typeface="Arial"/>
              </a:rPr>
              <a:t>Пользовательские факты и кнопка добавления нового факта размещается под основным фактом.</a:t>
            </a:r>
          </a:p>
        </p:txBody>
      </p:sp>
      <p:sp>
        <p:nvSpPr>
          <p:cNvPr id="36" name=""/>
          <p:cNvSpPr/>
          <p:nvPr/>
        </p:nvSpPr>
        <p:spPr>
          <a:xfrm>
            <a:off x="7730836" y="16243069"/>
            <a:ext cx="1712422" cy="4488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10"/>
              </a:spcAft>
            </a:pPr>
            <a:r>
              <a:rPr lang="ru" sz="750">
                <a:solidFill>
                  <a:srgbClr val="B5C6CE"/>
                </a:solidFill>
                <a:latin typeface="Arial"/>
              </a:rPr>
              <a:t>Ваши факты</a:t>
            </a:r>
          </a:p>
          <a:p>
            <a:pPr indent="0">
              <a:lnSpc>
                <a:spcPct val="87000"/>
              </a:lnSpc>
            </a:pPr>
            <a:r>
              <a:rPr lang="en-US" sz="2600">
                <a:latin typeface="Arial"/>
              </a:rPr>
              <a:t>4V </a:t>
            </a:r>
            <a:r>
              <a:rPr lang="ru" sz="2600">
                <a:latin typeface="Arial"/>
              </a:rPr>
              <a:t>С ®</a:t>
            </a:r>
          </a:p>
        </p:txBody>
      </p:sp>
      <p:sp>
        <p:nvSpPr>
          <p:cNvPr id="37" name=""/>
          <p:cNvSpPr/>
          <p:nvPr/>
        </p:nvSpPr>
        <p:spPr>
          <a:xfrm>
            <a:off x="7730836" y="14838218"/>
            <a:ext cx="2793076" cy="130509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94000"/>
              </a:lnSpc>
            </a:pPr>
            <a:r>
              <a:rPr lang="ru" b="1" sz="500">
                <a:latin typeface="Arial"/>
              </a:rPr>
              <a:t>БЫЛ ПРИМЯТ 2; .ХОМ ОЕ О13Я2. .ТЛЛоМОг'1 </a:t>
            </a:r>
            <a:r>
              <a:rPr lang="ru" b="1" cap="small" sz="500">
                <a:latin typeface="Arial"/>
              </a:rPr>
              <a:t>сграхозлм'|'1</a:t>
            </a:r>
            <a:r>
              <a:rPr lang="ru" b="1" sz="500">
                <a:latin typeface="Arial"/>
              </a:rPr>
              <a:t> жизни и </a:t>
            </a:r>
            <a:r>
              <a:rPr lang="ru" b="1" cap="small" sz="500">
                <a:latin typeface="Arial"/>
              </a:rPr>
              <a:t>здоровы:.</a:t>
            </a:r>
          </a:p>
          <a:p>
            <a:pPr indent="0">
              <a:lnSpc>
                <a:spcPct val="122000"/>
              </a:lnSpc>
              <a:spcAft>
                <a:spcPts val="630"/>
              </a:spcAft>
            </a:pPr>
            <a:r>
              <a:rPr lang="ru" sz="600">
                <a:latin typeface="Arial"/>
              </a:rPr>
              <a:t>Закон обязывав! страховать жизнь и здоровье военнослужащих. Сайт рыбатекст поможет дизайнеру, верстальщику, наши Эскперты вебмастеру сгенерировать дизайнеру Сайт рыбатекст поможет дизайнеру, верстальщику. Закон обязывает страховать жизнь и здоровье военнослужащих дизайнеру, верстальщику Наши Эскперты вебмастеру сгенерировать дизайнеруверстальщику несколько абзацев эскперты вебмастеру ст енерировать. &gt;</a:t>
            </a:r>
          </a:p>
          <a:p>
            <a:pPr marL="1801575" indent="0">
              <a:lnSpc>
                <a:spcPct val="194000"/>
              </a:lnSpc>
            </a:pPr>
            <a:r>
              <a:rPr lang="ru" b="1" sz="500">
                <a:latin typeface="Arial"/>
              </a:rPr>
              <a:t>ГЪде/ычкя:</a:t>
            </a:r>
          </a:p>
        </p:txBody>
      </p:sp>
      <p:sp>
        <p:nvSpPr>
          <p:cNvPr id="38" name=""/>
          <p:cNvSpPr/>
          <p:nvPr/>
        </p:nvSpPr>
        <p:spPr>
          <a:xfrm>
            <a:off x="6450676" y="17847425"/>
            <a:ext cx="2003367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ru" b="1" sz="500">
                <a:latin typeface="Arial"/>
              </a:rPr>
              <a:t>О проекте  О Фонде КАФ Защита персональных дмгых</a:t>
            </a:r>
          </a:p>
        </p:txBody>
      </p:sp>
      <p:sp>
        <p:nvSpPr>
          <p:cNvPr id="39" name=""/>
          <p:cNvSpPr/>
          <p:nvPr/>
        </p:nvSpPr>
        <p:spPr>
          <a:xfrm>
            <a:off x="10723418" y="17755985"/>
            <a:ext cx="673331" cy="2410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r" indent="0"/>
            <a:r>
              <a:rPr lang="ru" b="1" sz="1100">
                <a:latin typeface="Arial"/>
              </a:rPr>
              <a:t>ООО</a:t>
            </a:r>
          </a:p>
          <a:p>
            <a:pPr algn="r" indent="0"/>
            <a:r>
              <a:rPr lang="ru" b="1" sz="500">
                <a:latin typeface="Arial"/>
              </a:rPr>
              <a:t>II8 Все     .««це-м</a:t>
            </a:r>
          </a:p>
        </p:txBody>
      </p:sp>
      <p:sp>
        <p:nvSpPr>
          <p:cNvPr id="40" name=""/>
          <p:cNvSpPr/>
          <p:nvPr/>
        </p:nvSpPr>
        <p:spPr>
          <a:xfrm>
            <a:off x="1928552" y="24406167"/>
            <a:ext cx="556953" cy="11637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850">
                <a:latin typeface="Arial"/>
              </a:rPr>
              <a:t>Факт КАФ</a:t>
            </a:r>
          </a:p>
        </p:txBody>
      </p:sp>
      <p:sp>
        <p:nvSpPr>
          <p:cNvPr id="41" name=""/>
          <p:cNvSpPr/>
          <p:nvPr/>
        </p:nvSpPr>
        <p:spPr>
          <a:xfrm>
            <a:off x="5128952" y="24397854"/>
            <a:ext cx="1379913" cy="14962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850">
                <a:latin typeface="Arial"/>
              </a:rPr>
              <a:t>Пользовательский факт</a:t>
            </a:r>
          </a:p>
        </p:txBody>
      </p:sp>
      <p:sp>
        <p:nvSpPr>
          <p:cNvPr id="42" name=""/>
          <p:cNvSpPr/>
          <p:nvPr/>
        </p:nvSpPr>
        <p:spPr>
          <a:xfrm>
            <a:off x="9094123" y="24397854"/>
            <a:ext cx="656706" cy="15794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850">
                <a:latin typeface="Arial"/>
              </a:rPr>
              <a:t>Нет фактов</a:t>
            </a:r>
          </a:p>
        </p:txBody>
      </p:sp>
      <p:sp>
        <p:nvSpPr>
          <p:cNvPr id="43" name=""/>
          <p:cNvSpPr/>
          <p:nvPr/>
        </p:nvSpPr>
        <p:spPr>
          <a:xfrm>
            <a:off x="656705" y="25062872"/>
            <a:ext cx="3108960" cy="47382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27000"/>
              </a:lnSpc>
            </a:pPr>
            <a:r>
              <a:rPr lang="ru" sz="850">
                <a:latin typeface="Arial"/>
              </a:rPr>
              <a:t>На странице, отмеченной таким маркером, указываются факты КАФ, с возможностью добавления пользователями новых фактов.</a:t>
            </a:r>
          </a:p>
        </p:txBody>
      </p:sp>
      <p:sp>
        <p:nvSpPr>
          <p:cNvPr id="44" name=""/>
          <p:cNvSpPr/>
          <p:nvPr/>
        </p:nvSpPr>
        <p:spPr>
          <a:xfrm>
            <a:off x="4355869" y="25062872"/>
            <a:ext cx="2926080" cy="47382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27000"/>
              </a:lnSpc>
            </a:pPr>
            <a:r>
              <a:rPr lang="ru" sz="850">
                <a:latin typeface="Arial"/>
              </a:rPr>
              <a:t>Обозначение страницы где нет фактов КАФ, но есть факты, добавленные пользователями. Пользователи могут добавлять новые факты.</a:t>
            </a:r>
          </a:p>
        </p:txBody>
      </p:sp>
      <p:sp>
        <p:nvSpPr>
          <p:cNvPr id="45" name=""/>
          <p:cNvSpPr/>
          <p:nvPr/>
        </p:nvSpPr>
        <p:spPr>
          <a:xfrm>
            <a:off x="8129847" y="25062872"/>
            <a:ext cx="2593571" cy="47382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27000"/>
              </a:lnSpc>
            </a:pPr>
            <a:r>
              <a:rPr lang="ru" sz="850">
                <a:latin typeface="Arial"/>
              </a:rPr>
              <a:t>На данной странице нет фактов КАФ и нет пользовательских фактов, Вы сможете первым добавить факт для данного года.</a:t>
            </a:r>
          </a:p>
        </p:txBody>
      </p:sp>
      <p:sp>
        <p:nvSpPr>
          <p:cNvPr id="46" name=""/>
          <p:cNvSpPr/>
          <p:nvPr/>
        </p:nvSpPr>
        <p:spPr>
          <a:xfrm>
            <a:off x="4796443" y="27199243"/>
            <a:ext cx="299258" cy="29925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ru" sz="4500">
                <a:solidFill>
                  <a:srgbClr val="FFFFFF"/>
                </a:solidFill>
                <a:latin typeface="Arial"/>
              </a:rPr>
              <a:t>г</a:t>
            </a:r>
          </a:p>
        </p:txBody>
      </p:sp>
      <p:sp>
        <p:nvSpPr>
          <p:cNvPr id="47" name=""/>
          <p:cNvSpPr/>
          <p:nvPr/>
        </p:nvSpPr>
        <p:spPr>
          <a:xfrm>
            <a:off x="1654232" y="30441207"/>
            <a:ext cx="1787237" cy="223612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ru" sz="850">
                <a:latin typeface="Arial"/>
              </a:rPr>
              <a:t>БЫЛ ПР’.МЯТ ЗАКОМ ОБ</a:t>
            </a:r>
          </a:p>
          <a:p>
            <a:pPr indent="0">
              <a:spcAft>
                <a:spcPts val="840"/>
              </a:spcAft>
            </a:pPr>
            <a:r>
              <a:rPr lang="ru" sz="850">
                <a:latin typeface="Arial"/>
              </a:rPr>
              <a:t>ОБЯЗАТ сЛЬНОИ СТРАХОВ/.ЯЧИ</a:t>
            </a:r>
          </a:p>
          <a:p>
            <a:pPr indent="0">
              <a:spcAft>
                <a:spcPts val="560"/>
              </a:spcAft>
            </a:pPr>
            <a:r>
              <a:rPr lang="ru" b="1" cap="small" sz="500">
                <a:latin typeface="Arial"/>
              </a:rPr>
              <a:t>вое::мосл:с:'лщ'-|Х</a:t>
            </a:r>
          </a:p>
          <a:p>
            <a:pPr indent="0">
              <a:lnSpc>
                <a:spcPct val="122000"/>
              </a:lnSpc>
              <a:spcAft>
                <a:spcPts val="560"/>
              </a:spcAft>
            </a:pPr>
            <a:r>
              <a:rPr lang="ru" sz="600">
                <a:latin typeface="Arial"/>
              </a:rPr>
              <a:t>Закон обязывает страховать жизнь и здоровье военнослужащих. Сайт рыбатекст поможет дизайнеру, верстальщику. Наши Эскперты вебмастеру сгенерировать дизайнеру. Сайт рыбатекст поможет дизайнеру, верстальщику. Закон обязывает страховать жизнь и здоровье военнослужащих.</a:t>
            </a:r>
          </a:p>
          <a:p>
            <a:pPr indent="0">
              <a:lnSpc>
                <a:spcPct val="124000"/>
              </a:lnSpc>
            </a:pPr>
            <a:r>
              <a:rPr lang="ru" sz="600">
                <a:latin typeface="Arial"/>
              </a:rPr>
              <a:t>Сайт рыбатекст поможет дизайнеру, верстальщику. Наши Эскперты вебмастеру сгенерировать дизайнеру. Сайт рыбатекст поможет дизайнеру, верстальщику Наши Эскперты вебмастеру сгенерировать дизайнеруверстальщику несколько абзацев хкперты вебмастеру сгенерировать.</a:t>
            </a:r>
          </a:p>
        </p:txBody>
      </p:sp>
      <p:sp>
        <p:nvSpPr>
          <p:cNvPr id="48" name=""/>
          <p:cNvSpPr/>
          <p:nvPr/>
        </p:nvSpPr>
        <p:spPr>
          <a:xfrm>
            <a:off x="1729047" y="32735520"/>
            <a:ext cx="1180407" cy="99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500">
                <a:latin typeface="Arial"/>
              </a:rPr>
              <a:t>1993   1994   1995   1</a:t>
            </a:r>
          </a:p>
        </p:txBody>
      </p:sp>
      <p:sp>
        <p:nvSpPr>
          <p:cNvPr id="49" name=""/>
          <p:cNvSpPr/>
          <p:nvPr/>
        </p:nvSpPr>
        <p:spPr>
          <a:xfrm>
            <a:off x="8636923" y="27772821"/>
            <a:ext cx="357447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600">
                <a:latin typeface="Arial"/>
              </a:rPr>
              <a:t>Главная</a:t>
            </a:r>
          </a:p>
        </p:txBody>
      </p:sp>
      <p:sp>
        <p:nvSpPr>
          <p:cNvPr id="50" name=""/>
          <p:cNvSpPr/>
          <p:nvPr/>
        </p:nvSpPr>
        <p:spPr>
          <a:xfrm>
            <a:off x="9243752" y="27772821"/>
            <a:ext cx="640080" cy="11637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600">
                <a:latin typeface="Arial"/>
              </a:rPr>
              <a:t>Анализ фактов</a:t>
            </a:r>
          </a:p>
        </p:txBody>
      </p:sp>
      <p:sp>
        <p:nvSpPr>
          <p:cNvPr id="51" name=""/>
          <p:cNvSpPr/>
          <p:nvPr/>
        </p:nvSpPr>
        <p:spPr>
          <a:xfrm>
            <a:off x="10133214" y="27772821"/>
            <a:ext cx="448887" cy="11637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600">
                <a:latin typeface="Arial"/>
              </a:rPr>
              <a:t>О проекте</a:t>
            </a:r>
          </a:p>
        </p:txBody>
      </p:sp>
      <p:sp>
        <p:nvSpPr>
          <p:cNvPr id="52" name=""/>
          <p:cNvSpPr/>
          <p:nvPr/>
        </p:nvSpPr>
        <p:spPr>
          <a:xfrm>
            <a:off x="10831483" y="27772821"/>
            <a:ext cx="581891" cy="11637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600">
                <a:latin typeface="Arial"/>
              </a:rPr>
              <a:t>О Фонде КАФ</a:t>
            </a:r>
          </a:p>
        </p:txBody>
      </p:sp>
      <p:sp>
        <p:nvSpPr>
          <p:cNvPr id="53" name=""/>
          <p:cNvSpPr/>
          <p:nvPr/>
        </p:nvSpPr>
        <p:spPr>
          <a:xfrm>
            <a:off x="9243752" y="29210923"/>
            <a:ext cx="2394066" cy="94765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ct val="122000"/>
              </a:lnSpc>
              <a:spcAft>
                <a:spcPts val="840"/>
              </a:spcAft>
            </a:pPr>
            <a:r>
              <a:rPr lang="ru" sz="750">
                <a:latin typeface="Arial"/>
              </a:rPr>
              <a:t>Закон обязывает страховать жизнь и здоровье </a:t>
            </a:r>
            <a:r>
              <a:rPr lang="de" sz="750">
                <a:latin typeface="Arial"/>
              </a:rPr>
              <a:t>eoei </a:t>
            </a:r>
            <a:r>
              <a:rPr lang="ru" sz="750">
                <a:latin typeface="Arial"/>
              </a:rPr>
              <a:t>рыбатекст поможет дизайнеру, верстальщику, здор&lt; остальных. Сайт рыбатекст поможет дизайнеру, вег Эскперты вебмастеру сгенерировать дизайнеру, Са дизайнеру, верстальщику. &gt;</a:t>
            </a:r>
          </a:p>
          <a:p>
            <a:pPr algn="r" indent="0">
              <a:lnSpc>
                <a:spcPct val="122000"/>
              </a:lnSpc>
            </a:pPr>
            <a:r>
              <a:rPr lang="ru" sz="750">
                <a:latin typeface="Arial"/>
              </a:rPr>
              <a:t>поде.</a:t>
            </a:r>
          </a:p>
        </p:txBody>
      </p:sp>
      <p:sp>
        <p:nvSpPr>
          <p:cNvPr id="54" name=""/>
          <p:cNvSpPr/>
          <p:nvPr/>
        </p:nvSpPr>
        <p:spPr>
          <a:xfrm>
            <a:off x="9227127" y="30333141"/>
            <a:ext cx="2119745" cy="5486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560"/>
              </a:spcAft>
            </a:pPr>
            <a:r>
              <a:rPr lang="ru" b="1" sz="500">
                <a:latin typeface="Arial"/>
              </a:rPr>
              <a:t>Ваши</a:t>
            </a:r>
          </a:p>
          <a:p>
            <a:pPr algn="ctr" indent="0"/>
            <a:r>
              <a:rPr lang="ru" b="1" sz="500">
                <a:latin typeface="Arial"/>
              </a:rPr>
              <a:t>С </a:t>
            </a:r>
            <a:r>
              <a:rPr lang="ru" i="1" sz="2600">
                <a:latin typeface="Arial"/>
              </a:rPr>
              <a:t>г</a:t>
            </a:r>
            <a:r>
              <a:rPr lang="ru" b="1" sz="500">
                <a:latin typeface="Arial"/>
              </a:rPr>
              <a:t> </a:t>
            </a:r>
            <a:r>
              <a:rPr lang="de" b="1" sz="500">
                <a:latin typeface="Arial"/>
              </a:rPr>
              <a:t>j </a:t>
            </a:r>
            <a:r>
              <a:rPr lang="en-US" b="1" sz="500">
                <a:latin typeface="Arial"/>
              </a:rPr>
              <a:t>ft</a:t>
            </a:r>
          </a:p>
        </p:txBody>
      </p:sp>
      <p:sp>
        <p:nvSpPr>
          <p:cNvPr id="55" name=""/>
          <p:cNvSpPr/>
          <p:nvPr/>
        </p:nvSpPr>
        <p:spPr>
          <a:xfrm>
            <a:off x="7506392" y="32477825"/>
            <a:ext cx="2610197" cy="11637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600">
                <a:latin typeface="Arial"/>
              </a:rPr>
              <a:t>О проекте О Фонде КАФ Защита персональных данных</a:t>
            </a:r>
          </a:p>
        </p:txBody>
      </p:sp>
      <p:sp>
        <p:nvSpPr>
          <p:cNvPr id="56" name=""/>
          <p:cNvSpPr/>
          <p:nvPr/>
        </p:nvSpPr>
        <p:spPr>
          <a:xfrm>
            <a:off x="10607040" y="32569265"/>
            <a:ext cx="1030778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500">
                <a:latin typeface="Arial"/>
              </a:rPr>
              <a:t>С Фонд -КАФ. </a:t>
            </a:r>
            <a:r>
              <a:rPr lang="de" b="1" sz="500">
                <a:latin typeface="Arial"/>
              </a:rPr>
              <a:t>CAf </a:t>
            </a:r>
            <a:r>
              <a:rPr lang="ru" b="1" sz="500">
                <a:latin typeface="Arial"/>
              </a:rPr>
              <a:t>Россия. 19</a:t>
            </a:r>
          </a:p>
        </p:txBody>
      </p:sp>
      <p:sp>
        <p:nvSpPr>
          <p:cNvPr id="57" name=""/>
          <p:cNvSpPr/>
          <p:nvPr/>
        </p:nvSpPr>
        <p:spPr>
          <a:xfrm>
            <a:off x="5511338" y="36825381"/>
            <a:ext cx="598516" cy="2161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3000">
                <a:solidFill>
                  <a:srgbClr val="847771"/>
                </a:solidFill>
                <a:latin typeface="Times New Roman"/>
              </a:rPr>
              <a:t>лет</a:t>
            </a:r>
          </a:p>
        </p:txBody>
      </p:sp>
      <p:sp>
        <p:nvSpPr>
          <p:cNvPr id="58" name=""/>
          <p:cNvSpPr/>
          <p:nvPr/>
        </p:nvSpPr>
        <p:spPr>
          <a:xfrm>
            <a:off x="4912821" y="37265956"/>
            <a:ext cx="1803862" cy="17456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ru" sz="1400">
                <a:solidFill>
                  <a:srgbClr val="847771"/>
                </a:solidFill>
                <a:latin typeface="Times New Roman"/>
              </a:rPr>
              <a:t>социальных перемен</a:t>
            </a:r>
          </a:p>
        </p:txBody>
      </p:sp>
      <p:sp>
        <p:nvSpPr>
          <p:cNvPr id="59" name=""/>
          <p:cNvSpPr/>
          <p:nvPr/>
        </p:nvSpPr>
        <p:spPr>
          <a:xfrm>
            <a:off x="3532909" y="38878625"/>
            <a:ext cx="4572000" cy="3158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2800">
                <a:latin typeface="Georgia"/>
              </a:rPr>
              <a:t>СПАСИБО ЗА ПРОСМОТР</a:t>
            </a:r>
          </a:p>
        </p:txBody>
      </p:sp>
      <p:sp>
        <p:nvSpPr>
          <p:cNvPr id="60" name=""/>
          <p:cNvSpPr/>
          <p:nvPr/>
        </p:nvSpPr>
        <p:spPr>
          <a:xfrm>
            <a:off x="3873730" y="39510392"/>
            <a:ext cx="3898670" cy="15794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850">
                <a:latin typeface="Arial"/>
              </a:rPr>
              <a:t>Победы — есть, и они уже делают жизнь человека лучше и достойнее.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