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8" r:id="rId3"/>
    <p:sldId id="257" r:id="rId4"/>
    <p:sldId id="258" r:id="rId5"/>
    <p:sldId id="260" r:id="rId6"/>
    <p:sldId id="261" r:id="rId7"/>
    <p:sldId id="262" r:id="rId8"/>
    <p:sldId id="259" r:id="rId9"/>
    <p:sldId id="267" r:id="rId10"/>
    <p:sldId id="269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tie\Documents\WinPython-64bit-3.6.0.1Qt5\notebooks\data\facebookLikeCoun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Genre % Movies per Facebook</a:t>
            </a:r>
            <a:r>
              <a:rPr lang="en-GB" baseline="0"/>
              <a:t> Like Label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facebookLikeCount!$B$24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facebookLikeCount!$A$25:$A$45</c:f>
              <c:strCache>
                <c:ptCount val="21"/>
                <c:pt idx="0">
                  <c:v>Romance</c:v>
                </c:pt>
                <c:pt idx="1">
                  <c:v>Comedy</c:v>
                </c:pt>
                <c:pt idx="2">
                  <c:v>Drama</c:v>
                </c:pt>
                <c:pt idx="3">
                  <c:v>Horror</c:v>
                </c:pt>
                <c:pt idx="4">
                  <c:v>Crime</c:v>
                </c:pt>
                <c:pt idx="5">
                  <c:v>Documentary</c:v>
                </c:pt>
                <c:pt idx="6">
                  <c:v>Thriller</c:v>
                </c:pt>
                <c:pt idx="7">
                  <c:v>Mystery</c:v>
                </c:pt>
                <c:pt idx="8">
                  <c:v>Action</c:v>
                </c:pt>
                <c:pt idx="9">
                  <c:v>Family</c:v>
                </c:pt>
                <c:pt idx="10">
                  <c:v>Western</c:v>
                </c:pt>
                <c:pt idx="11">
                  <c:v>Sci-Fi</c:v>
                </c:pt>
                <c:pt idx="12">
                  <c:v>War</c:v>
                </c:pt>
                <c:pt idx="13">
                  <c:v>Musical</c:v>
                </c:pt>
                <c:pt idx="14">
                  <c:v>Adventure</c:v>
                </c:pt>
                <c:pt idx="15">
                  <c:v>Biography</c:v>
                </c:pt>
                <c:pt idx="16">
                  <c:v>Fantasy</c:v>
                </c:pt>
                <c:pt idx="17">
                  <c:v>History</c:v>
                </c:pt>
                <c:pt idx="18">
                  <c:v>Music</c:v>
                </c:pt>
                <c:pt idx="19">
                  <c:v>Sport</c:v>
                </c:pt>
                <c:pt idx="20">
                  <c:v>Animation</c:v>
                </c:pt>
              </c:strCache>
            </c:strRef>
          </c:cat>
          <c:val>
            <c:numRef>
              <c:f>facebookLikeCount!$B$25:$B$45</c:f>
              <c:numCache>
                <c:formatCode>General</c:formatCode>
                <c:ptCount val="21"/>
                <c:pt idx="0">
                  <c:v>28.82736156</c:v>
                </c:pt>
                <c:pt idx="1">
                  <c:v>26.897214219999999</c:v>
                </c:pt>
                <c:pt idx="2">
                  <c:v>25.10094213</c:v>
                </c:pt>
                <c:pt idx="3">
                  <c:v>20.598006640000001</c:v>
                </c:pt>
                <c:pt idx="4">
                  <c:v>22.040816329999998</c:v>
                </c:pt>
                <c:pt idx="5">
                  <c:v>54.43037975</c:v>
                </c:pt>
                <c:pt idx="6">
                  <c:v>18.449197860000002</c:v>
                </c:pt>
                <c:pt idx="7">
                  <c:v>16.296296300000002</c:v>
                </c:pt>
                <c:pt idx="8">
                  <c:v>15.746753249999999</c:v>
                </c:pt>
                <c:pt idx="9">
                  <c:v>22.292993630000002</c:v>
                </c:pt>
                <c:pt idx="10">
                  <c:v>36.53846154</c:v>
                </c:pt>
                <c:pt idx="11">
                  <c:v>12.146892660000001</c:v>
                </c:pt>
                <c:pt idx="12">
                  <c:v>20</c:v>
                </c:pt>
                <c:pt idx="13">
                  <c:v>28.378378380000001</c:v>
                </c:pt>
                <c:pt idx="14">
                  <c:v>16.091954019999999</c:v>
                </c:pt>
                <c:pt idx="15">
                  <c:v>12.92517007</c:v>
                </c:pt>
                <c:pt idx="16">
                  <c:v>10.89918256</c:v>
                </c:pt>
                <c:pt idx="17">
                  <c:v>22.641509429999999</c:v>
                </c:pt>
                <c:pt idx="18">
                  <c:v>27.184466019999999</c:v>
                </c:pt>
                <c:pt idx="19">
                  <c:v>20.481927710000001</c:v>
                </c:pt>
                <c:pt idx="20">
                  <c:v>25.87412587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02-4D5D-99C1-650B5742DCAB}"/>
            </c:ext>
          </c:extLst>
        </c:ser>
        <c:ser>
          <c:idx val="1"/>
          <c:order val="1"/>
          <c:tx>
            <c:strRef>
              <c:f>facebookLikeCount!$C$24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facebookLikeCount!$A$25:$A$45</c:f>
              <c:strCache>
                <c:ptCount val="21"/>
                <c:pt idx="0">
                  <c:v>Romance</c:v>
                </c:pt>
                <c:pt idx="1">
                  <c:v>Comedy</c:v>
                </c:pt>
                <c:pt idx="2">
                  <c:v>Drama</c:v>
                </c:pt>
                <c:pt idx="3">
                  <c:v>Horror</c:v>
                </c:pt>
                <c:pt idx="4">
                  <c:v>Crime</c:v>
                </c:pt>
                <c:pt idx="5">
                  <c:v>Documentary</c:v>
                </c:pt>
                <c:pt idx="6">
                  <c:v>Thriller</c:v>
                </c:pt>
                <c:pt idx="7">
                  <c:v>Mystery</c:v>
                </c:pt>
                <c:pt idx="8">
                  <c:v>Action</c:v>
                </c:pt>
                <c:pt idx="9">
                  <c:v>Family</c:v>
                </c:pt>
                <c:pt idx="10">
                  <c:v>Western</c:v>
                </c:pt>
                <c:pt idx="11">
                  <c:v>Sci-Fi</c:v>
                </c:pt>
                <c:pt idx="12">
                  <c:v>War</c:v>
                </c:pt>
                <c:pt idx="13">
                  <c:v>Musical</c:v>
                </c:pt>
                <c:pt idx="14">
                  <c:v>Adventure</c:v>
                </c:pt>
                <c:pt idx="15">
                  <c:v>Biography</c:v>
                </c:pt>
                <c:pt idx="16">
                  <c:v>Fantasy</c:v>
                </c:pt>
                <c:pt idx="17">
                  <c:v>History</c:v>
                </c:pt>
                <c:pt idx="18">
                  <c:v>Music</c:v>
                </c:pt>
                <c:pt idx="19">
                  <c:v>Sport</c:v>
                </c:pt>
                <c:pt idx="20">
                  <c:v>Animation</c:v>
                </c:pt>
              </c:strCache>
            </c:strRef>
          </c:cat>
          <c:val>
            <c:numRef>
              <c:f>facebookLikeCount!$C$25:$C$45</c:f>
              <c:numCache>
                <c:formatCode>General</c:formatCode>
                <c:ptCount val="21"/>
                <c:pt idx="0">
                  <c:v>50.325732899999998</c:v>
                </c:pt>
                <c:pt idx="1">
                  <c:v>55.139289150000003</c:v>
                </c:pt>
                <c:pt idx="2">
                  <c:v>49.730820999999999</c:v>
                </c:pt>
                <c:pt idx="3">
                  <c:v>54.485049830000001</c:v>
                </c:pt>
                <c:pt idx="4">
                  <c:v>52.857142860000003</c:v>
                </c:pt>
                <c:pt idx="5">
                  <c:v>37.974683540000001</c:v>
                </c:pt>
                <c:pt idx="6">
                  <c:v>53.074866309999997</c:v>
                </c:pt>
                <c:pt idx="7">
                  <c:v>52.222222219999999</c:v>
                </c:pt>
                <c:pt idx="8">
                  <c:v>48.376623379999998</c:v>
                </c:pt>
                <c:pt idx="9">
                  <c:v>54.458598729999999</c:v>
                </c:pt>
                <c:pt idx="10">
                  <c:v>48.07692308</c:v>
                </c:pt>
                <c:pt idx="11">
                  <c:v>45.762711860000003</c:v>
                </c:pt>
                <c:pt idx="12">
                  <c:v>59.2</c:v>
                </c:pt>
                <c:pt idx="13">
                  <c:v>59.459459459999998</c:v>
                </c:pt>
                <c:pt idx="14">
                  <c:v>42.72030651</c:v>
                </c:pt>
                <c:pt idx="15">
                  <c:v>46.938775509999999</c:v>
                </c:pt>
                <c:pt idx="16">
                  <c:v>52.58855586</c:v>
                </c:pt>
                <c:pt idx="17">
                  <c:v>53.773584909999997</c:v>
                </c:pt>
                <c:pt idx="18">
                  <c:v>57.2815534</c:v>
                </c:pt>
                <c:pt idx="19">
                  <c:v>57.831325300000003</c:v>
                </c:pt>
                <c:pt idx="20">
                  <c:v>47.552447549999997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02-4D5D-99C1-650B5742DCAB}"/>
            </c:ext>
          </c:extLst>
        </c:ser>
        <c:ser>
          <c:idx val="2"/>
          <c:order val="2"/>
          <c:tx>
            <c:strRef>
              <c:f>facebookLikeCount!$D$24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facebookLikeCount!$A$25:$A$45</c:f>
              <c:strCache>
                <c:ptCount val="21"/>
                <c:pt idx="0">
                  <c:v>Romance</c:v>
                </c:pt>
                <c:pt idx="1">
                  <c:v>Comedy</c:v>
                </c:pt>
                <c:pt idx="2">
                  <c:v>Drama</c:v>
                </c:pt>
                <c:pt idx="3">
                  <c:v>Horror</c:v>
                </c:pt>
                <c:pt idx="4">
                  <c:v>Crime</c:v>
                </c:pt>
                <c:pt idx="5">
                  <c:v>Documentary</c:v>
                </c:pt>
                <c:pt idx="6">
                  <c:v>Thriller</c:v>
                </c:pt>
                <c:pt idx="7">
                  <c:v>Mystery</c:v>
                </c:pt>
                <c:pt idx="8">
                  <c:v>Action</c:v>
                </c:pt>
                <c:pt idx="9">
                  <c:v>Family</c:v>
                </c:pt>
                <c:pt idx="10">
                  <c:v>Western</c:v>
                </c:pt>
                <c:pt idx="11">
                  <c:v>Sci-Fi</c:v>
                </c:pt>
                <c:pt idx="12">
                  <c:v>War</c:v>
                </c:pt>
                <c:pt idx="13">
                  <c:v>Musical</c:v>
                </c:pt>
                <c:pt idx="14">
                  <c:v>Adventure</c:v>
                </c:pt>
                <c:pt idx="15">
                  <c:v>Biography</c:v>
                </c:pt>
                <c:pt idx="16">
                  <c:v>Fantasy</c:v>
                </c:pt>
                <c:pt idx="17">
                  <c:v>History</c:v>
                </c:pt>
                <c:pt idx="18">
                  <c:v>Music</c:v>
                </c:pt>
                <c:pt idx="19">
                  <c:v>Sport</c:v>
                </c:pt>
                <c:pt idx="20">
                  <c:v>Animation</c:v>
                </c:pt>
              </c:strCache>
            </c:strRef>
          </c:cat>
          <c:val>
            <c:numRef>
              <c:f>facebookLikeCount!$D$25:$D$45</c:f>
              <c:numCache>
                <c:formatCode>General</c:formatCode>
                <c:ptCount val="21"/>
                <c:pt idx="0">
                  <c:v>20.846905540000002</c:v>
                </c:pt>
                <c:pt idx="1">
                  <c:v>17.963496639999999</c:v>
                </c:pt>
                <c:pt idx="2">
                  <c:v>25.168236879999998</c:v>
                </c:pt>
                <c:pt idx="3">
                  <c:v>24.91694352</c:v>
                </c:pt>
                <c:pt idx="4">
                  <c:v>25.102040819999999</c:v>
                </c:pt>
                <c:pt idx="5">
                  <c:v>7.5949367089999997</c:v>
                </c:pt>
                <c:pt idx="6">
                  <c:v>28.475935830000001</c:v>
                </c:pt>
                <c:pt idx="7">
                  <c:v>31.481481479999999</c:v>
                </c:pt>
                <c:pt idx="8">
                  <c:v>35.876623379999998</c:v>
                </c:pt>
                <c:pt idx="9">
                  <c:v>23.24840764</c:v>
                </c:pt>
                <c:pt idx="10">
                  <c:v>15.38461538</c:v>
                </c:pt>
                <c:pt idx="11">
                  <c:v>42.090395479999998</c:v>
                </c:pt>
                <c:pt idx="12">
                  <c:v>20.8</c:v>
                </c:pt>
                <c:pt idx="13">
                  <c:v>12.162162159999999</c:v>
                </c:pt>
                <c:pt idx="14">
                  <c:v>41.187739460000003</c:v>
                </c:pt>
                <c:pt idx="15">
                  <c:v>40.136054420000001</c:v>
                </c:pt>
                <c:pt idx="16">
                  <c:v>36.512261580000001</c:v>
                </c:pt>
                <c:pt idx="17">
                  <c:v>23.58490566</c:v>
                </c:pt>
                <c:pt idx="18">
                  <c:v>15.53398058</c:v>
                </c:pt>
                <c:pt idx="19">
                  <c:v>21.68674699</c:v>
                </c:pt>
                <c:pt idx="20">
                  <c:v>26.573426569999999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B02-4D5D-99C1-650B5742DC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1165472"/>
        <c:axId val="391169408"/>
      </c:barChart>
      <c:catAx>
        <c:axId val="391165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169408"/>
        <c:crosses val="autoZero"/>
        <c:auto val="1"/>
        <c:lblAlgn val="ctr"/>
        <c:lblOffset val="100"/>
        <c:noMultiLvlLbl val="0"/>
      </c:catAx>
      <c:valAx>
        <c:axId val="391169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165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% Total</a:t>
            </a:r>
            <a:r>
              <a:rPr lang="en-GB" baseline="0" dirty="0"/>
              <a:t> Films with Each Facebook Like Label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Sheet1!$D$1:$D$3</c:f>
              <c:strCache>
                <c:ptCount val="3"/>
                <c:pt idx="0">
                  <c:v>LOW</c:v>
                </c:pt>
                <c:pt idx="1">
                  <c:v>MEDIUM</c:v>
                </c:pt>
                <c:pt idx="2">
                  <c:v>HIGH</c:v>
                </c:pt>
              </c:strCache>
            </c:strRef>
          </c:cat>
          <c:val>
            <c:numRef>
              <c:f>Sheet1!$E$1:$E$3</c:f>
              <c:numCache>
                <c:formatCode>0.0</c:formatCode>
                <c:ptCount val="3"/>
                <c:pt idx="0">
                  <c:v>25.052410901467503</c:v>
                </c:pt>
                <c:pt idx="1">
                  <c:v>49.720475192173311</c:v>
                </c:pt>
                <c:pt idx="2">
                  <c:v>25.22711390635919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6A-43EA-BF0D-EA127BF00A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4452616"/>
        <c:axId val="254453600"/>
      </c:barChart>
      <c:catAx>
        <c:axId val="254452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453600"/>
        <c:crosses val="autoZero"/>
        <c:auto val="1"/>
        <c:lblAlgn val="ctr"/>
        <c:lblOffset val="100"/>
        <c:noMultiLvlLbl val="0"/>
      </c:catAx>
      <c:valAx>
        <c:axId val="254453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452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FA0E-3B46-4DF2-A2F5-1F6A5DCBB37D}" type="datetimeFigureOut">
              <a:rPr lang="en-GB" smtClean="0"/>
              <a:t>28/04/2017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B7EE-1527-4DE4-B470-AC7B40EF8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941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FA0E-3B46-4DF2-A2F5-1F6A5DCBB37D}" type="datetimeFigureOut">
              <a:rPr lang="en-GB" smtClean="0"/>
              <a:t>28/04/2017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B7EE-1527-4DE4-B470-AC7B40EF8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FA0E-3B46-4DF2-A2F5-1F6A5DCBB37D}" type="datetimeFigureOut">
              <a:rPr lang="en-GB" smtClean="0"/>
              <a:t>28/04/2017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B7EE-1527-4DE4-B470-AC7B40EF83B9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2309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FA0E-3B46-4DF2-A2F5-1F6A5DCBB37D}" type="datetimeFigureOut">
              <a:rPr lang="en-GB" smtClean="0"/>
              <a:t>28/04/2017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B7EE-1527-4DE4-B470-AC7B40EF8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276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FA0E-3B46-4DF2-A2F5-1F6A5DCBB37D}" type="datetimeFigureOut">
              <a:rPr lang="en-GB" smtClean="0"/>
              <a:t>28/04/2017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B7EE-1527-4DE4-B470-AC7B40EF83B9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7673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FA0E-3B46-4DF2-A2F5-1F6A5DCBB37D}" type="datetimeFigureOut">
              <a:rPr lang="en-GB" smtClean="0"/>
              <a:t>28/04/2017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B7EE-1527-4DE4-B470-AC7B40EF8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594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FA0E-3B46-4DF2-A2F5-1F6A5DCBB37D}" type="datetimeFigureOut">
              <a:rPr lang="en-GB" smtClean="0"/>
              <a:t>28/04/2017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B7EE-1527-4DE4-B470-AC7B40EF8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415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FA0E-3B46-4DF2-A2F5-1F6A5DCBB37D}" type="datetimeFigureOut">
              <a:rPr lang="en-GB" smtClean="0"/>
              <a:t>28/04/2017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B7EE-1527-4DE4-B470-AC7B40EF8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11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FA0E-3B46-4DF2-A2F5-1F6A5DCBB37D}" type="datetimeFigureOut">
              <a:rPr lang="en-GB" smtClean="0"/>
              <a:t>28/04/2017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B7EE-1527-4DE4-B470-AC7B40EF8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098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FA0E-3B46-4DF2-A2F5-1F6A5DCBB37D}" type="datetimeFigureOut">
              <a:rPr lang="en-GB" smtClean="0"/>
              <a:t>28/04/2017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B7EE-1527-4DE4-B470-AC7B40EF8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6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FA0E-3B46-4DF2-A2F5-1F6A5DCBB37D}" type="datetimeFigureOut">
              <a:rPr lang="en-GB" smtClean="0"/>
              <a:t>28/04/2017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B7EE-1527-4DE4-B470-AC7B40EF8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07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FA0E-3B46-4DF2-A2F5-1F6A5DCBB37D}" type="datetimeFigureOut">
              <a:rPr lang="en-GB" smtClean="0"/>
              <a:t>28/04/2017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B7EE-1527-4DE4-B470-AC7B40EF8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80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FA0E-3B46-4DF2-A2F5-1F6A5DCBB37D}" type="datetimeFigureOut">
              <a:rPr lang="en-GB" smtClean="0"/>
              <a:t>28/04/2017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B7EE-1527-4DE4-B470-AC7B40EF8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95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FA0E-3B46-4DF2-A2F5-1F6A5DCBB37D}" type="datetimeFigureOut">
              <a:rPr lang="en-GB" smtClean="0"/>
              <a:t>28/04/2017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B7EE-1527-4DE4-B470-AC7B40EF8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14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FA0E-3B46-4DF2-A2F5-1F6A5DCBB37D}" type="datetimeFigureOut">
              <a:rPr lang="en-GB" smtClean="0"/>
              <a:t>28/04/2017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B7EE-1527-4DE4-B470-AC7B40EF8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552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FA0E-3B46-4DF2-A2F5-1F6A5DCBB37D}" type="datetimeFigureOut">
              <a:rPr lang="en-GB" smtClean="0"/>
              <a:t>28/04/2017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B7EE-1527-4DE4-B470-AC7B40EF8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491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AFA0E-3B46-4DF2-A2F5-1F6A5DCBB37D}" type="datetimeFigureOut">
              <a:rPr lang="en-GB" smtClean="0"/>
              <a:t>28/04/2017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0D7B7EE-1527-4DE4-B470-AC7B40EF8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63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IMDb Data Exploration &amp;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Katie Winkle, </a:t>
            </a:r>
            <a:r>
              <a:rPr lang="en-GB" dirty="0" err="1"/>
              <a:t>Katja</a:t>
            </a:r>
            <a:r>
              <a:rPr lang="en-GB" dirty="0"/>
              <a:t> </a:t>
            </a:r>
            <a:r>
              <a:rPr lang="en-GB" dirty="0" err="1"/>
              <a:t>Durrani</a:t>
            </a:r>
            <a:r>
              <a:rPr lang="en-GB" dirty="0"/>
              <a:t> &amp; Vivienne </a:t>
            </a:r>
            <a:r>
              <a:rPr lang="en-GB" dirty="0" err="1"/>
              <a:t>Kuh</a:t>
            </a:r>
            <a:endParaRPr lang="en-GB" dirty="0"/>
          </a:p>
          <a:p>
            <a:r>
              <a:rPr lang="en-GB" dirty="0"/>
              <a:t>Women in Tech: Machine Learning Workshop Series</a:t>
            </a:r>
          </a:p>
        </p:txBody>
      </p:sp>
    </p:spTree>
    <p:extLst>
      <p:ext uri="{BB962C8B-B14F-4D97-AF65-F5344CB8AC3E}">
        <p14:creationId xmlns:p14="http://schemas.microsoft.com/office/powerpoint/2010/main" val="63687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can we predict Facebook likes?</a:t>
            </a:r>
            <a:br>
              <a:rPr lang="en-GB" dirty="0"/>
            </a:br>
            <a:r>
              <a:rPr lang="en-GB" dirty="0"/>
              <a:t>Final KNN &amp; Reflections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Final data features used by classifier:</a:t>
            </a:r>
          </a:p>
          <a:p>
            <a:pPr lvl="1"/>
            <a:r>
              <a:rPr lang="en-GB" dirty="0"/>
              <a:t>Number of critic reviews</a:t>
            </a:r>
          </a:p>
          <a:p>
            <a:pPr lvl="1"/>
            <a:r>
              <a:rPr lang="en-GB" dirty="0"/>
              <a:t>Number of users who’ve voted</a:t>
            </a:r>
          </a:p>
          <a:p>
            <a:pPr lvl="1"/>
            <a:r>
              <a:rPr lang="en-GB" dirty="0"/>
              <a:t>Number of users who’ve left reviews</a:t>
            </a:r>
          </a:p>
          <a:p>
            <a:r>
              <a:rPr lang="en-GB" dirty="0"/>
              <a:t>Can predict Facebook like label (H-M-L) with accuracy of ~68%</a:t>
            </a:r>
          </a:p>
          <a:p>
            <a:endParaRPr lang="en-GB" dirty="0"/>
          </a:p>
          <a:p>
            <a:r>
              <a:rPr lang="en-GB" dirty="0"/>
              <a:t>Suggests IMDb user behaviour somewhat reflective of Facebook user behaviour</a:t>
            </a:r>
          </a:p>
          <a:p>
            <a:pPr lvl="1"/>
            <a:r>
              <a:rPr lang="en-GB" dirty="0"/>
              <a:t>Overlapping demographics in IMDb &amp; Facebook users</a:t>
            </a:r>
          </a:p>
          <a:p>
            <a:pPr lvl="1"/>
            <a:r>
              <a:rPr lang="en-GB" dirty="0"/>
              <a:t>IMDb users are a good test case for predicting film popularity</a:t>
            </a:r>
          </a:p>
        </p:txBody>
      </p:sp>
    </p:spTree>
    <p:extLst>
      <p:ext uri="{BB962C8B-B14F-4D97-AF65-F5344CB8AC3E}">
        <p14:creationId xmlns:p14="http://schemas.microsoft.com/office/powerpoint/2010/main" val="3168869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good </a:t>
            </a:r>
            <a:r>
              <a:rPr lang="en-GB" i="1" dirty="0"/>
              <a:t>really </a:t>
            </a:r>
            <a:r>
              <a:rPr lang="en-GB" dirty="0"/>
              <a:t>is it?</a:t>
            </a:r>
            <a:br>
              <a:rPr lang="en-GB" dirty="0"/>
            </a:br>
            <a:r>
              <a:rPr lang="en-GB" dirty="0"/>
              <a:t>Comparing to ‘Chance’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53195"/>
            <a:ext cx="8596668" cy="3880773"/>
          </a:xfrm>
        </p:spPr>
        <p:txBody>
          <a:bodyPr/>
          <a:lstStyle/>
          <a:p>
            <a:r>
              <a:rPr lang="en-GB" dirty="0"/>
              <a:t>Pure classifier accuracy isn’t always enough</a:t>
            </a:r>
          </a:p>
          <a:p>
            <a:pPr lvl="1"/>
            <a:r>
              <a:rPr lang="en-GB" dirty="0"/>
              <a:t>Breast cancer recurrence: always predicting no would be 70% accurate</a:t>
            </a:r>
            <a:r>
              <a:rPr lang="en-GB" baseline="30000" dirty="0"/>
              <a:t>1</a:t>
            </a:r>
          </a:p>
          <a:p>
            <a:r>
              <a:rPr lang="en-GB" dirty="0"/>
              <a:t>In the Facebook like case, always guessing ‘Medium’ would be ~50% accurate</a:t>
            </a:r>
          </a:p>
          <a:p>
            <a:pPr lvl="1"/>
            <a:r>
              <a:rPr lang="en-GB" dirty="0"/>
              <a:t>Initially caught us out, you would expect ‘chance’ to be 33% as 3 possible labels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C9F8783-F62F-432E-BC26-982FD23AB1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6984407"/>
              </p:ext>
            </p:extLst>
          </p:nvPr>
        </p:nvGraphicFramePr>
        <p:xfrm>
          <a:off x="2689668" y="351497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7334" y="6484420"/>
            <a:ext cx="774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aseline="30000" dirty="0"/>
              <a:t>1</a:t>
            </a:r>
            <a:r>
              <a:rPr lang="en-GB" sz="1100" dirty="0"/>
              <a:t>http://machinelearningmastery.com/classification-accuracy-is-not-enough-more-performance-measures-you-can-use/</a:t>
            </a:r>
          </a:p>
        </p:txBody>
      </p:sp>
    </p:spTree>
    <p:extLst>
      <p:ext uri="{BB962C8B-B14F-4D97-AF65-F5344CB8AC3E}">
        <p14:creationId xmlns:p14="http://schemas.microsoft.com/office/powerpoint/2010/main" val="1919603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else can we check?</a:t>
            </a:r>
            <a:br>
              <a:rPr lang="en-GB" dirty="0"/>
            </a:br>
            <a:r>
              <a:rPr lang="en-GB" dirty="0"/>
              <a:t>Confusion Matrix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77334" y="2525973"/>
            <a:ext cx="4184035" cy="3515388"/>
          </a:xfrm>
        </p:spPr>
        <p:txBody>
          <a:bodyPr/>
          <a:lstStyle/>
          <a:p>
            <a:r>
              <a:rPr lang="en-GB" dirty="0"/>
              <a:t>Shows misclassifications by label</a:t>
            </a:r>
          </a:p>
          <a:p>
            <a:r>
              <a:rPr lang="en-GB" dirty="0"/>
              <a:t>Reflections:</a:t>
            </a:r>
          </a:p>
          <a:p>
            <a:pPr lvl="1"/>
            <a:r>
              <a:rPr lang="en-GB" dirty="0"/>
              <a:t>High &amp; low rarely confused</a:t>
            </a:r>
          </a:p>
          <a:p>
            <a:pPr lvl="1"/>
            <a:r>
              <a:rPr lang="en-GB" dirty="0"/>
              <a:t>Most often correct on medium films -&gt; reflection of data set as discussed </a:t>
            </a:r>
            <a:r>
              <a:rPr lang="en-GB" dirty="0" err="1"/>
              <a:t>prev</a:t>
            </a:r>
            <a:r>
              <a:rPr lang="en-GB" dirty="0"/>
              <a:t>?</a:t>
            </a:r>
          </a:p>
          <a:p>
            <a:pPr lvl="1"/>
            <a:endParaRPr lang="en-GB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4584" t="30371" r="42833" b="11908"/>
          <a:stretch/>
        </p:blipFill>
        <p:spPr>
          <a:xfrm>
            <a:off x="5089525" y="2505981"/>
            <a:ext cx="4184650" cy="31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91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what did we learn?</a:t>
            </a:r>
            <a:br>
              <a:rPr lang="en-GB" dirty="0"/>
            </a:b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Importance of pre-processing of data (non-trivial)</a:t>
            </a:r>
          </a:p>
          <a:p>
            <a:pPr lvl="1"/>
            <a:r>
              <a:rPr lang="en-GB" dirty="0"/>
              <a:t>Missing/incorrect entries</a:t>
            </a:r>
          </a:p>
          <a:p>
            <a:pPr lvl="1"/>
            <a:r>
              <a:rPr lang="en-GB" dirty="0"/>
              <a:t>Qualitative data</a:t>
            </a:r>
          </a:p>
          <a:p>
            <a:pPr lvl="1"/>
            <a:r>
              <a:rPr lang="en-GB" dirty="0"/>
              <a:t>Demonstrated accuracy improvement</a:t>
            </a:r>
          </a:p>
          <a:p>
            <a:r>
              <a:rPr lang="en-GB" dirty="0"/>
              <a:t>Data exploration, understanding &amp; feature selection is vital</a:t>
            </a:r>
          </a:p>
          <a:p>
            <a:pPr lvl="1"/>
            <a:r>
              <a:rPr lang="en-GB" dirty="0"/>
              <a:t>Demonstrated accuracy improvement</a:t>
            </a:r>
          </a:p>
          <a:p>
            <a:pPr lvl="1"/>
            <a:r>
              <a:rPr lang="en-GB" dirty="0"/>
              <a:t>Also allows for meaningful reflections at this stage</a:t>
            </a:r>
          </a:p>
          <a:p>
            <a:pPr lvl="1"/>
            <a:r>
              <a:rPr lang="en-GB" dirty="0"/>
              <a:t>Understanding data spread important for then assessing predictor performance</a:t>
            </a:r>
          </a:p>
          <a:p>
            <a:r>
              <a:rPr lang="en-GB" dirty="0"/>
              <a:t>Classification accuracy is not always the best performance indicator</a:t>
            </a:r>
          </a:p>
          <a:p>
            <a:pPr lvl="1"/>
            <a:r>
              <a:rPr lang="en-GB" dirty="0"/>
              <a:t>Confusion matrix one example of an alternative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9737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would we ask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else might we have pre-processed the data?</a:t>
            </a:r>
          </a:p>
          <a:p>
            <a:pPr lvl="1"/>
            <a:r>
              <a:rPr lang="en-GB" dirty="0"/>
              <a:t>Clearly this can have big impact on predictor performance!</a:t>
            </a:r>
          </a:p>
          <a:p>
            <a:r>
              <a:rPr lang="en-GB" dirty="0"/>
              <a:t>How else could we choose which features to train on?</a:t>
            </a:r>
          </a:p>
          <a:p>
            <a:pPr lvl="1"/>
            <a:r>
              <a:rPr lang="en-GB" dirty="0"/>
              <a:t>Features analysis methods</a:t>
            </a:r>
          </a:p>
          <a:p>
            <a:r>
              <a:rPr lang="en-GB" dirty="0"/>
              <a:t>How else could we deal with qualitative data?</a:t>
            </a:r>
          </a:p>
          <a:p>
            <a:pPr lvl="1"/>
            <a:r>
              <a:rPr lang="en-GB" dirty="0"/>
              <a:t>Other algorithms as well as coding methods</a:t>
            </a:r>
          </a:p>
          <a:p>
            <a:r>
              <a:rPr lang="en-GB" dirty="0"/>
              <a:t>What other learning algorithms might be better suited to this task?</a:t>
            </a:r>
          </a:p>
          <a:p>
            <a:r>
              <a:rPr lang="en-GB" dirty="0"/>
              <a:t>How might our reflections be useful in a business context?</a:t>
            </a:r>
          </a:p>
        </p:txBody>
      </p:sp>
    </p:spTree>
    <p:extLst>
      <p:ext uri="{BB962C8B-B14F-4D97-AF65-F5344CB8AC3E}">
        <p14:creationId xmlns:p14="http://schemas.microsoft.com/office/powerpoint/2010/main" val="329918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5795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could we predict?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IMDb data set included a huge range of features covering film details, actors &amp; directors, financials etc. </a:t>
            </a:r>
          </a:p>
          <a:p>
            <a:r>
              <a:rPr lang="en-GB" dirty="0"/>
              <a:t>Each explored something different – Facebook likes, IMDb score &amp; country of origin</a:t>
            </a:r>
          </a:p>
          <a:p>
            <a:r>
              <a:rPr lang="en-GB" dirty="0"/>
              <a:t>Presenting back on trying to predict the number of Facebook likes a film might receive</a:t>
            </a:r>
          </a:p>
          <a:p>
            <a:pPr lvl="1"/>
            <a:r>
              <a:rPr lang="en-GB" dirty="0"/>
              <a:t>Social media massively relevant to modern day marketing &amp; advertising</a:t>
            </a:r>
          </a:p>
          <a:p>
            <a:pPr lvl="1"/>
            <a:r>
              <a:rPr lang="en-GB" dirty="0"/>
              <a:t>Some measure of pervasiveness/pervasiveness and therefore success</a:t>
            </a:r>
          </a:p>
        </p:txBody>
      </p:sp>
    </p:spTree>
    <p:extLst>
      <p:ext uri="{BB962C8B-B14F-4D97-AF65-F5344CB8AC3E}">
        <p14:creationId xmlns:p14="http://schemas.microsoft.com/office/powerpoint/2010/main" val="1290302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to start?</a:t>
            </a:r>
            <a:br>
              <a:rPr lang="en-GB" dirty="0"/>
            </a:br>
            <a:r>
              <a:rPr lang="en-GB" dirty="0"/>
              <a:t>Pre-processing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Many 0 like entries, some of which definitely incorrect (e.g. Pirates of the Caribbean?!) so deleted all; ~2k data entries!</a:t>
            </a:r>
          </a:p>
          <a:p>
            <a:r>
              <a:rPr lang="en-GB" dirty="0"/>
              <a:t>Facebook likes is a continuous scalar – so need to discretise under pre-defined labels</a:t>
            </a:r>
          </a:p>
          <a:p>
            <a:r>
              <a:rPr lang="en-GB" dirty="0"/>
              <a:t>Wanted to assign ‘Low – Medium – High’ labels based on relative number of likes (bottom 25% = low, top 25% = high)</a:t>
            </a:r>
          </a:p>
          <a:p>
            <a:r>
              <a:rPr lang="en-GB" dirty="0"/>
              <a:t>Applying directly to Facebook likes didn’t work – ended up with too many films in the ‘medium’ category</a:t>
            </a:r>
          </a:p>
          <a:p>
            <a:r>
              <a:rPr lang="en-GB" dirty="0"/>
              <a:t>Instead ranked films based on Facebook likes and applied labels based on those rankings</a:t>
            </a:r>
          </a:p>
        </p:txBody>
      </p:sp>
    </p:spTree>
    <p:extLst>
      <p:ext uri="{BB962C8B-B14F-4D97-AF65-F5344CB8AC3E}">
        <p14:creationId xmlns:p14="http://schemas.microsoft.com/office/powerpoint/2010/main" val="1635134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Ready for a first run</a:t>
            </a:r>
            <a:br>
              <a:rPr lang="en-GB" dirty="0"/>
            </a:br>
            <a:r>
              <a:rPr lang="en-GB" dirty="0"/>
              <a:t>Quantitative Only Full Feature Set KNN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Minimum data manipulation for building a KNN classifier:</a:t>
            </a:r>
          </a:p>
          <a:p>
            <a:pPr lvl="1"/>
            <a:r>
              <a:rPr lang="en-GB" dirty="0" err="1"/>
              <a:t>NaN’s</a:t>
            </a:r>
            <a:r>
              <a:rPr lang="en-GB" dirty="0"/>
              <a:t> replaced with zeros</a:t>
            </a:r>
          </a:p>
          <a:p>
            <a:pPr lvl="1"/>
            <a:r>
              <a:rPr lang="en-GB" dirty="0"/>
              <a:t>0 Facebook like data entries removed</a:t>
            </a:r>
          </a:p>
          <a:p>
            <a:pPr lvl="1"/>
            <a:r>
              <a:rPr lang="en-GB" dirty="0"/>
              <a:t>Facebook like Low/Medium/High labels created</a:t>
            </a:r>
          </a:p>
          <a:p>
            <a:pPr lvl="1"/>
            <a:r>
              <a:rPr lang="en-GB" dirty="0"/>
              <a:t>All qualitative data dismissed – KNN requires numbers!</a:t>
            </a:r>
          </a:p>
          <a:p>
            <a:r>
              <a:rPr lang="en-GB" dirty="0"/>
              <a:t>Used </a:t>
            </a:r>
            <a:r>
              <a:rPr lang="en-GB" dirty="0" err="1"/>
              <a:t>sklearn</a:t>
            </a:r>
            <a:r>
              <a:rPr lang="en-GB" dirty="0"/>
              <a:t> to scale/split data and train KNN just as in class</a:t>
            </a:r>
          </a:p>
          <a:p>
            <a:r>
              <a:rPr lang="en-GB" dirty="0"/>
              <a:t>Achieved a prediction accuracy of </a:t>
            </a:r>
            <a:r>
              <a:rPr lang="en-GB" b="1" dirty="0"/>
              <a:t>54.8% </a:t>
            </a:r>
            <a:r>
              <a:rPr lang="en-GB" dirty="0"/>
              <a:t>on the training data</a:t>
            </a:r>
          </a:p>
        </p:txBody>
      </p:sp>
    </p:spTree>
    <p:extLst>
      <p:ext uri="{BB962C8B-B14F-4D97-AF65-F5344CB8AC3E}">
        <p14:creationId xmlns:p14="http://schemas.microsoft.com/office/powerpoint/2010/main" val="1284659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really relevant?</a:t>
            </a:r>
            <a:br>
              <a:rPr lang="en-GB" dirty="0"/>
            </a:br>
            <a:r>
              <a:rPr lang="en-GB" dirty="0"/>
              <a:t>Data Exploration &amp; Visualisation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4340" t="42804" r="49484" b="8421"/>
          <a:stretch/>
        </p:blipFill>
        <p:spPr>
          <a:xfrm>
            <a:off x="4316879" y="1990903"/>
            <a:ext cx="5307290" cy="402498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738892" y="4409589"/>
            <a:ext cx="322997" cy="154219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6933069" y="4409589"/>
            <a:ext cx="261584" cy="130563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6748827" y="4409589"/>
            <a:ext cx="236561" cy="71423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7465332" y="4409589"/>
            <a:ext cx="322997" cy="154219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677335" y="1990902"/>
            <a:ext cx="3639544" cy="454186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Heatmap based on correlation matrix using pandas </a:t>
            </a:r>
            <a:r>
              <a:rPr lang="en-GB" dirty="0" err="1"/>
              <a:t>df.corr</a:t>
            </a:r>
            <a:r>
              <a:rPr lang="en-GB" dirty="0"/>
              <a:t>()</a:t>
            </a:r>
          </a:p>
          <a:p>
            <a:r>
              <a:rPr lang="en-GB" dirty="0"/>
              <a:t>Picked out variables with correlation &gt;= 0.5 (0.499 for gross)</a:t>
            </a:r>
          </a:p>
          <a:p>
            <a:r>
              <a:rPr lang="en-GB" dirty="0"/>
              <a:t>Satisfying reflections:</a:t>
            </a:r>
          </a:p>
          <a:p>
            <a:pPr lvl="1"/>
            <a:r>
              <a:rPr lang="en-GB" dirty="0"/>
              <a:t>Number of critic reviews strongest correlation</a:t>
            </a:r>
          </a:p>
          <a:p>
            <a:pPr lvl="1"/>
            <a:r>
              <a:rPr lang="en-GB" dirty="0"/>
              <a:t>IMDb users like movies on Facebook?</a:t>
            </a:r>
          </a:p>
          <a:p>
            <a:pPr lvl="1"/>
            <a:r>
              <a:rPr lang="en-GB" dirty="0"/>
              <a:t>Some correlation with gross</a:t>
            </a:r>
          </a:p>
          <a:p>
            <a:pPr lvl="1"/>
            <a:r>
              <a:rPr lang="en-GB" i="1" dirty="0"/>
              <a:t>Not </a:t>
            </a:r>
            <a:r>
              <a:rPr lang="en-GB" dirty="0"/>
              <a:t>linked to actor/director Facebook likes</a:t>
            </a:r>
            <a:endParaRPr lang="en-GB" i="1" dirty="0"/>
          </a:p>
          <a:p>
            <a:r>
              <a:rPr lang="en-GB" dirty="0"/>
              <a:t>Improved KNN classifier with </a:t>
            </a:r>
            <a:r>
              <a:rPr lang="en-GB" b="1" dirty="0"/>
              <a:t>60.4%</a:t>
            </a:r>
            <a:r>
              <a:rPr lang="en-GB" dirty="0"/>
              <a:t> accuracy</a:t>
            </a:r>
          </a:p>
        </p:txBody>
      </p:sp>
    </p:spTree>
    <p:extLst>
      <p:ext uri="{BB962C8B-B14F-4D97-AF65-F5344CB8AC3E}">
        <p14:creationId xmlns:p14="http://schemas.microsoft.com/office/powerpoint/2010/main" val="787903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about the text data we ignored? </a:t>
            </a:r>
            <a:br>
              <a:rPr lang="en-GB" dirty="0"/>
            </a:br>
            <a:r>
              <a:rPr lang="en-GB" dirty="0"/>
              <a:t>Data Exploration &amp; Visualisation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Example: is genre relevant?</a:t>
            </a:r>
          </a:p>
          <a:p>
            <a:r>
              <a:rPr lang="en-GB" dirty="0"/>
              <a:t>Pre-processing:</a:t>
            </a:r>
          </a:p>
          <a:p>
            <a:pPr lvl="1"/>
            <a:r>
              <a:rPr lang="en-GB" dirty="0"/>
              <a:t>Multiple genres per film – treated as ‘tags’ rather than primary genre</a:t>
            </a:r>
          </a:p>
          <a:p>
            <a:pPr lvl="1"/>
            <a:r>
              <a:rPr lang="en-GB" dirty="0"/>
              <a:t>Python scripting for splitting genre list in CSV, counting etc. </a:t>
            </a:r>
          </a:p>
          <a:p>
            <a:r>
              <a:rPr lang="en-GB" dirty="0"/>
              <a:t>Satisfying reflections:</a:t>
            </a:r>
          </a:p>
          <a:p>
            <a:pPr lvl="1"/>
            <a:r>
              <a:rPr lang="en-GB" dirty="0"/>
              <a:t>Documentaries rarely labelled as high, most Sci-Fi films medium/high – Facebook user demographics?</a:t>
            </a:r>
          </a:p>
          <a:p>
            <a:pPr lvl="1"/>
            <a:endParaRPr lang="en-GB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5375977-60CC-4226-89F9-340EF105398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94459000"/>
              </p:ext>
            </p:extLst>
          </p:nvPr>
        </p:nvGraphicFramePr>
        <p:xfrm>
          <a:off x="5089525" y="2160588"/>
          <a:ext cx="4184650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60830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deal with text?</a:t>
            </a:r>
            <a:br>
              <a:rPr lang="en-GB" dirty="0"/>
            </a:br>
            <a:r>
              <a:rPr lang="en-GB" dirty="0"/>
              <a:t>Coding Qualitative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085173"/>
            <a:ext cx="8711763" cy="4249638"/>
          </a:xfrm>
        </p:spPr>
        <p:txBody>
          <a:bodyPr>
            <a:normAutofit/>
          </a:bodyPr>
          <a:lstStyle/>
          <a:p>
            <a:r>
              <a:rPr lang="en-GB" dirty="0"/>
              <a:t>Example workaround for genres: binary classification</a:t>
            </a:r>
          </a:p>
          <a:p>
            <a:pPr lvl="1"/>
            <a:r>
              <a:rPr lang="en-GB" dirty="0"/>
              <a:t>Does it have the action ‘tag’?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Not full solution (depends on number of possibilities e.g. language vs directors)</a:t>
            </a:r>
          </a:p>
          <a:p>
            <a:r>
              <a:rPr lang="en-GB" dirty="0"/>
              <a:t>Addition of all genre data reduced classifier accuracy to </a:t>
            </a:r>
            <a:r>
              <a:rPr lang="en-GB" b="1" dirty="0"/>
              <a:t>59.8%</a:t>
            </a:r>
            <a:r>
              <a:rPr lang="en-GB" dirty="0"/>
              <a:t> </a:t>
            </a:r>
          </a:p>
          <a:p>
            <a:r>
              <a:rPr lang="en-GB" dirty="0"/>
              <a:t>Genres with one label &gt;50% pushed accuracy up to </a:t>
            </a:r>
            <a:r>
              <a:rPr lang="en-GB" b="1" dirty="0"/>
              <a:t>61.2%</a:t>
            </a:r>
          </a:p>
          <a:p>
            <a:pPr lvl="1"/>
            <a:r>
              <a:rPr lang="en-GB" dirty="0"/>
              <a:t>Higher than what we achieved with the quantitative data alone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17987" y="2911564"/>
            <a:ext cx="11899785" cy="1660435"/>
            <a:chOff x="1681316" y="3057832"/>
            <a:chExt cx="13951974" cy="194678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13790" t="44588" b="27025"/>
            <a:stretch/>
          </p:blipFill>
          <p:spPr>
            <a:xfrm>
              <a:off x="1681316" y="3057832"/>
              <a:ext cx="10510684" cy="194678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50750" t="44588" r="7561" b="27025"/>
            <a:stretch/>
          </p:blipFill>
          <p:spPr>
            <a:xfrm>
              <a:off x="10550406" y="3057832"/>
              <a:ext cx="5082884" cy="19467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5237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Did we miss anything?</a:t>
            </a:r>
            <a:br>
              <a:rPr lang="en-GB" dirty="0"/>
            </a:br>
            <a:r>
              <a:rPr lang="en-GB" dirty="0"/>
              <a:t>Further Data 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Took another look at selected features data set</a:t>
            </a:r>
          </a:p>
          <a:p>
            <a:r>
              <a:rPr lang="en-GB" dirty="0"/>
              <a:t>Removed some missing entries for gross</a:t>
            </a:r>
          </a:p>
          <a:p>
            <a:r>
              <a:rPr lang="en-GB" dirty="0"/>
              <a:t>Huge difference in scale of e.g. gross versus number of critic reviews, so normalised all data with respect to their maximum</a:t>
            </a:r>
          </a:p>
          <a:p>
            <a:pPr lvl="1"/>
            <a:r>
              <a:rPr lang="en-GB" dirty="0"/>
              <a:t>Increased accuracy again to </a:t>
            </a:r>
            <a:r>
              <a:rPr lang="en-GB" b="1" dirty="0"/>
              <a:t>65.7%</a:t>
            </a:r>
          </a:p>
          <a:p>
            <a:r>
              <a:rPr lang="en-GB" dirty="0"/>
              <a:t>Realised gross in different currencies – removed</a:t>
            </a:r>
          </a:p>
          <a:p>
            <a:pPr lvl="1"/>
            <a:r>
              <a:rPr lang="en-GB" dirty="0"/>
              <a:t>Increased accuracy again to final value of </a:t>
            </a:r>
            <a:r>
              <a:rPr lang="en-GB" b="1" dirty="0"/>
              <a:t>67.9%</a:t>
            </a:r>
          </a:p>
        </p:txBody>
      </p:sp>
    </p:spTree>
    <p:extLst>
      <p:ext uri="{BB962C8B-B14F-4D97-AF65-F5344CB8AC3E}">
        <p14:creationId xmlns:p14="http://schemas.microsoft.com/office/powerpoint/2010/main" val="15466540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273</TotalTime>
  <Words>868</Words>
  <Application>Microsoft Office PowerPoint</Application>
  <PresentationFormat>Widescreen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IMDb Data Exploration &amp; Machine Learning</vt:lpstr>
      <vt:lpstr>Introductions</vt:lpstr>
      <vt:lpstr>What could we predict?</vt:lpstr>
      <vt:lpstr>Where to start? Pre-processing the Data</vt:lpstr>
      <vt:lpstr>Ready for a first run Quantitative Only Full Feature Set KNN</vt:lpstr>
      <vt:lpstr>What’s really relevant? Data Exploration &amp; Visualisation</vt:lpstr>
      <vt:lpstr>What about the text data we ignored?  Data Exploration &amp; Visualisation</vt:lpstr>
      <vt:lpstr>How to deal with text? Coding Qualitative Data</vt:lpstr>
      <vt:lpstr>Did we miss anything? Further Data Pre-Processing</vt:lpstr>
      <vt:lpstr>So can we predict Facebook likes? Final KNN &amp; Reflections</vt:lpstr>
      <vt:lpstr>How good really is it? Comparing to ‘Chance’</vt:lpstr>
      <vt:lpstr>How else can we check? Confusion Matrix</vt:lpstr>
      <vt:lpstr>So what did we learn? </vt:lpstr>
      <vt:lpstr>What would we ask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Data Exploration &amp; Machine Learning</dc:title>
  <dc:creator>Katie Winkle</dc:creator>
  <cp:lastModifiedBy>Katie Winkle</cp:lastModifiedBy>
  <cp:revision>25</cp:revision>
  <dcterms:created xsi:type="dcterms:W3CDTF">2017-04-27T10:23:42Z</dcterms:created>
  <dcterms:modified xsi:type="dcterms:W3CDTF">2017-04-28T08:02:42Z</dcterms:modified>
</cp:coreProperties>
</file>