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85" r:id="rId5"/>
    <p:sldId id="256" r:id="rId6"/>
    <p:sldId id="257" r:id="rId7"/>
    <p:sldId id="260" r:id="rId8"/>
    <p:sldId id="258" r:id="rId9"/>
    <p:sldId id="286" r:id="rId10"/>
    <p:sldId id="287" r:id="rId11"/>
    <p:sldId id="284"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7" y="44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 </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normAutofit lnSpcReduction="10000"/>
          </a:bodyPr>
          <a:lstStyle/>
          <a:p>
            <a:r>
              <a:rPr lang="en-US" b="1" i="0" dirty="0">
                <a:solidFill>
                  <a:schemeClr val="accent2">
                    <a:lumMod val="60000"/>
                    <a:lumOff val="40000"/>
                  </a:schemeClr>
                </a:solidFill>
                <a:effectLst/>
                <a:latin typeface="Söhne"/>
              </a:rPr>
              <a:t>Title</a:t>
            </a:r>
            <a:r>
              <a:rPr lang="en-US" b="0" i="0" dirty="0">
                <a:solidFill>
                  <a:schemeClr val="accent2">
                    <a:lumMod val="60000"/>
                    <a:lumOff val="40000"/>
                  </a:schemeClr>
                </a:solidFill>
                <a:effectLst/>
                <a:latin typeface="Söhne"/>
              </a:rPr>
              <a:t>:</a:t>
            </a:r>
          </a:p>
          <a:p>
            <a:r>
              <a:rPr lang="en-US" sz="4500" b="0" i="0" dirty="0">
                <a:solidFill>
                  <a:schemeClr val="accent2">
                    <a:lumMod val="60000"/>
                    <a:lumOff val="40000"/>
                  </a:schemeClr>
                </a:solidFill>
                <a:effectLst/>
                <a:latin typeface="Söhne"/>
              </a:rPr>
              <a:t>Currency Exchange Rate Analysis Dashboard: Visualizing Historical Trends and Facilitating Informed Decision-Making</a:t>
            </a:r>
            <a:endParaRPr lang="en-US" sz="4500" u="sng" dirty="0">
              <a:solidFill>
                <a:schemeClr val="accent2">
                  <a:lumMod val="60000"/>
                  <a:lumOff val="40000"/>
                </a:schemeClr>
              </a:solidFill>
            </a:endParaRPr>
          </a:p>
        </p:txBody>
      </p:sp>
    </p:spTree>
    <p:extLst>
      <p:ext uri="{BB962C8B-B14F-4D97-AF65-F5344CB8AC3E}">
        <p14:creationId xmlns:p14="http://schemas.microsoft.com/office/powerpoint/2010/main" val="183212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a:t>
            </a:r>
            <a:r>
              <a:rPr lang="en-US"/>
              <a:t>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77666" y="1165240"/>
            <a:ext cx="7077456" cy="1243584"/>
          </a:xfrm>
        </p:spPr>
        <p:txBody>
          <a:bodyPr/>
          <a:lstStyle/>
          <a:p>
            <a:r>
              <a:rPr lang="en-US" dirty="0"/>
              <a:t>TEAM MEMBERS: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032421" y="2581429"/>
            <a:ext cx="7077456" cy="1956703"/>
          </a:xfrm>
        </p:spPr>
        <p:txBody>
          <a:bodyPr>
            <a:noAutofit/>
          </a:bodyPr>
          <a:lstStyle/>
          <a:p>
            <a:pPr marL="342900" indent="-342900">
              <a:buFont typeface="+mj-lt"/>
              <a:buAutoNum type="arabicPeriod"/>
            </a:pPr>
            <a:r>
              <a:rPr lang="en-US" dirty="0"/>
              <a:t>Sanjana Arjun Waghmare</a:t>
            </a:r>
          </a:p>
          <a:p>
            <a:pPr marL="342900" indent="-342900">
              <a:buFont typeface="+mj-lt"/>
              <a:buAutoNum type="arabicPeriod"/>
            </a:pPr>
            <a:r>
              <a:rPr lang="en-US" dirty="0" err="1"/>
              <a:t>Sanika</a:t>
            </a:r>
            <a:r>
              <a:rPr lang="en-US" dirty="0"/>
              <a:t> Patil</a:t>
            </a:r>
          </a:p>
          <a:p>
            <a:pPr marL="342900" indent="-342900">
              <a:buFont typeface="+mj-lt"/>
              <a:buAutoNum type="arabicPeriod"/>
            </a:pPr>
            <a:r>
              <a:rPr lang="en-US" dirty="0" err="1"/>
              <a:t>Koshin</a:t>
            </a:r>
            <a:r>
              <a:rPr lang="en-US" dirty="0"/>
              <a:t> Gautam</a:t>
            </a:r>
          </a:p>
          <a:p>
            <a:pPr marL="342900" indent="-342900">
              <a:buFont typeface="+mj-lt"/>
              <a:buAutoNum type="arabicPeriod"/>
            </a:pPr>
            <a:r>
              <a:rPr lang="en-US" dirty="0"/>
              <a:t>Mansi Mahendra </a:t>
            </a:r>
            <a:r>
              <a:rPr lang="en-US" dirty="0" err="1"/>
              <a:t>Bhoite</a:t>
            </a:r>
            <a:endParaRPr lang="en-US" dirty="0"/>
          </a:p>
          <a:p>
            <a:pPr marL="342900" indent="-342900">
              <a:buFont typeface="+mj-lt"/>
              <a:buAutoNum type="arabicPeriod"/>
            </a:pPr>
            <a:r>
              <a:rPr lang="en-US" dirty="0"/>
              <a:t>Shweta </a:t>
            </a:r>
            <a:r>
              <a:rPr lang="en-US" dirty="0" err="1"/>
              <a:t>Katkar</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88459" y="1797756"/>
            <a:ext cx="7781544" cy="859055"/>
          </a:xfrm>
        </p:spPr>
        <p:txBody>
          <a:bodyPr>
            <a:normAutofit fontScale="90000"/>
          </a:bodyPr>
          <a:lstStyle/>
          <a:p>
            <a:r>
              <a:rPr lang="en-US" dirty="0"/>
              <a:t>PROBLEM STATEMENT</a:t>
            </a:r>
            <a:br>
              <a:rPr lang="en-US" dirty="0"/>
            </a:br>
            <a:endParaRPr lang="en-US" sz="13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106311" y="2926080"/>
            <a:ext cx="9674578" cy="2357120"/>
          </a:xfrm>
        </p:spPr>
        <p:txBody>
          <a:bodyPr>
            <a:noAutofit/>
          </a:bodyPr>
          <a:lstStyle/>
          <a:p>
            <a:r>
              <a:rPr lang="en-US" sz="1800" dirty="0"/>
              <a:t>Create a dashboard which will allow users to analyze the exchange rates between two currencies over a period of time. Users should have the option to select weekly, monthly, quarterly, and yearly charts. The dashboard should also display the date on which the rate was at its peak (highest) and the date on which it was at its lowest. Users should be able to print the data in a chart. Input will be currency exchange rate dataset between a currency pair and will be provided in a file format</a:t>
            </a:r>
          </a:p>
          <a:p>
            <a:r>
              <a:rPr lang="en-US" sz="1800" dirty="0"/>
              <a:t>Use USD as Base Currency where first currency will always be USD and second currency will be variable. For instance, currency pairs could be USD/INR, USD/GBP, USD/EUR, USD/CAD etc.</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006148" y="1244065"/>
            <a:ext cx="7781544" cy="859055"/>
          </a:xfrm>
        </p:spPr>
        <p:txBody>
          <a:bodyPr/>
          <a:lstStyle/>
          <a:p>
            <a:r>
              <a:rPr lang="en-US" dirty="0"/>
              <a:t>AIM/SOLUTION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723671" y="2472268"/>
            <a:ext cx="7533217" cy="2449688"/>
          </a:xfrm>
        </p:spPr>
        <p:txBody>
          <a:bodyPr>
            <a:normAutofit fontScale="32500" lnSpcReduction="20000"/>
          </a:bodyPr>
          <a:lstStyle/>
          <a:p>
            <a:pPr marL="342900" indent="-342900">
              <a:buAutoNum type="arabicPeriod"/>
            </a:pPr>
            <a:r>
              <a:rPr lang="en-US" sz="7200" b="1" i="0" dirty="0">
                <a:solidFill>
                  <a:schemeClr val="accent2">
                    <a:lumMod val="60000"/>
                    <a:lumOff val="40000"/>
                  </a:schemeClr>
                </a:solidFill>
                <a:effectLst/>
                <a:latin typeface="Söhne"/>
              </a:rPr>
              <a:t>Data Ingestion</a:t>
            </a:r>
          </a:p>
          <a:p>
            <a:pPr marL="342900" indent="-342900">
              <a:buAutoNum type="arabicPeriod"/>
            </a:pPr>
            <a:r>
              <a:rPr lang="en-US" sz="7200" b="1" i="0" dirty="0">
                <a:solidFill>
                  <a:schemeClr val="accent2">
                    <a:lumMod val="60000"/>
                    <a:lumOff val="40000"/>
                  </a:schemeClr>
                </a:solidFill>
                <a:effectLst/>
                <a:latin typeface="Söhne"/>
              </a:rPr>
              <a:t>Data Cleaning and Preprocessing</a:t>
            </a:r>
          </a:p>
          <a:p>
            <a:r>
              <a:rPr lang="en-US" sz="7200" b="1" i="0" dirty="0">
                <a:solidFill>
                  <a:schemeClr val="accent2">
                    <a:lumMod val="60000"/>
                    <a:lumOff val="40000"/>
                  </a:schemeClr>
                </a:solidFill>
                <a:effectLst/>
                <a:latin typeface="Söhne"/>
              </a:rPr>
              <a:t>3. Dashboard Design</a:t>
            </a:r>
          </a:p>
          <a:p>
            <a:r>
              <a:rPr lang="en-US" sz="7200" b="1" i="0" dirty="0">
                <a:solidFill>
                  <a:schemeClr val="accent2">
                    <a:lumMod val="60000"/>
                    <a:lumOff val="40000"/>
                  </a:schemeClr>
                </a:solidFill>
                <a:effectLst/>
                <a:latin typeface="Söhne"/>
              </a:rPr>
              <a:t>4. Currency Pair and Time Interval Selection:</a:t>
            </a:r>
          </a:p>
          <a:p>
            <a:r>
              <a:rPr lang="en-US" sz="7200" b="1" i="0" dirty="0">
                <a:solidFill>
                  <a:schemeClr val="accent2">
                    <a:lumMod val="60000"/>
                    <a:lumOff val="40000"/>
                  </a:schemeClr>
                </a:solidFill>
                <a:effectLst/>
                <a:latin typeface="Söhne"/>
              </a:rPr>
              <a:t>5. Data Filtering</a:t>
            </a:r>
          </a:p>
          <a:p>
            <a:r>
              <a:rPr lang="en-US" sz="7200" b="1" i="0" dirty="0">
                <a:solidFill>
                  <a:schemeClr val="accent2">
                    <a:lumMod val="60000"/>
                    <a:lumOff val="40000"/>
                  </a:schemeClr>
                </a:solidFill>
                <a:effectLst/>
                <a:latin typeface="Söhne"/>
              </a:rPr>
              <a:t>8. Printing Data</a:t>
            </a: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89300" y="520348"/>
            <a:ext cx="4398433" cy="535531"/>
          </a:xfrm>
        </p:spPr>
        <p:txBody>
          <a:bodyPr/>
          <a:lstStyle/>
          <a:p>
            <a:r>
              <a:rPr lang="en-US" dirty="0"/>
              <a:t>TECHNOLOGY USED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29366" y="1614096"/>
            <a:ext cx="6718300" cy="4093243"/>
          </a:xfrm>
        </p:spPr>
        <p:txBody>
          <a:bodyPr/>
          <a:lstStyle/>
          <a:p>
            <a:pPr marL="342900" indent="-342900">
              <a:buAutoNum type="arabicPeriod"/>
            </a:pPr>
            <a:r>
              <a:rPr lang="en-US" sz="2000" dirty="0">
                <a:solidFill>
                  <a:schemeClr val="accent2">
                    <a:lumMod val="60000"/>
                    <a:lumOff val="40000"/>
                  </a:schemeClr>
                </a:solidFill>
              </a:rPr>
              <a:t>HTML </a:t>
            </a:r>
          </a:p>
          <a:p>
            <a:pPr marL="342900" indent="-342900">
              <a:buAutoNum type="arabicPeriod"/>
            </a:pPr>
            <a:r>
              <a:rPr lang="en-US" sz="2000" dirty="0">
                <a:solidFill>
                  <a:schemeClr val="accent2">
                    <a:lumMod val="60000"/>
                    <a:lumOff val="40000"/>
                  </a:schemeClr>
                </a:solidFill>
              </a:rPr>
              <a:t>CSS </a:t>
            </a:r>
          </a:p>
          <a:p>
            <a:pPr marL="342900" indent="-342900">
              <a:buAutoNum type="arabicPeriod"/>
            </a:pPr>
            <a:r>
              <a:rPr lang="en-US" sz="2000" dirty="0">
                <a:solidFill>
                  <a:schemeClr val="accent2">
                    <a:lumMod val="60000"/>
                    <a:lumOff val="40000"/>
                  </a:schemeClr>
                </a:solidFill>
              </a:rPr>
              <a:t>JavaScript </a:t>
            </a:r>
          </a:p>
          <a:p>
            <a:pPr marL="342900" indent="-342900">
              <a:buAutoNum type="arabicPeriod" startAt="4"/>
            </a:pPr>
            <a:r>
              <a:rPr lang="en-US" sz="2000" dirty="0">
                <a:solidFill>
                  <a:schemeClr val="accent2">
                    <a:lumMod val="60000"/>
                    <a:lumOff val="40000"/>
                  </a:schemeClr>
                </a:solidFill>
              </a:rPr>
              <a:t>Machine Learning </a:t>
            </a:r>
          </a:p>
          <a:p>
            <a:pPr marL="342900" indent="-342900">
              <a:buAutoNum type="arabicPeriod" startAt="4"/>
            </a:pPr>
            <a:r>
              <a:rPr lang="en-US" sz="2000" dirty="0">
                <a:solidFill>
                  <a:schemeClr val="accent2">
                    <a:lumMod val="60000"/>
                    <a:lumOff val="40000"/>
                  </a:schemeClr>
                </a:solidFill>
              </a:rPr>
              <a:t>Flask </a:t>
            </a:r>
          </a:p>
          <a:p>
            <a:pPr marL="342900" indent="-342900">
              <a:buAutoNum type="arabicPeriod" startAt="4"/>
            </a:pPr>
            <a:r>
              <a:rPr lang="en-US" sz="2000" dirty="0">
                <a:solidFill>
                  <a:schemeClr val="accent2">
                    <a:lumMod val="60000"/>
                    <a:lumOff val="40000"/>
                  </a:schemeClr>
                </a:solidFill>
              </a:rPr>
              <a:t>Database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8C02-CF7E-8428-0BCF-EE3C1CFF9FB3}"/>
              </a:ext>
            </a:extLst>
          </p:cNvPr>
          <p:cNvSpPr>
            <a:spLocks noGrp="1"/>
          </p:cNvSpPr>
          <p:nvPr>
            <p:ph type="title"/>
          </p:nvPr>
        </p:nvSpPr>
        <p:spPr>
          <a:xfrm>
            <a:off x="4000499" y="206022"/>
            <a:ext cx="3055056" cy="535531"/>
          </a:xfrm>
        </p:spPr>
        <p:txBody>
          <a:bodyPr/>
          <a:lstStyle/>
          <a:p>
            <a:r>
              <a:rPr lang="en-US" dirty="0"/>
              <a:t>FEATURES</a:t>
            </a:r>
          </a:p>
        </p:txBody>
      </p:sp>
      <p:sp>
        <p:nvSpPr>
          <p:cNvPr id="3" name="Slide Number Placeholder 2">
            <a:extLst>
              <a:ext uri="{FF2B5EF4-FFF2-40B4-BE49-F238E27FC236}">
                <a16:creationId xmlns:a16="http://schemas.microsoft.com/office/drawing/2014/main" id="{13CBDB28-1782-A592-DEEB-7EC4FC0AFB9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1544C78B-2E2B-4F0F-84AE-2282A824DFD8}"/>
              </a:ext>
            </a:extLst>
          </p:cNvPr>
          <p:cNvSpPr>
            <a:spLocks noGrp="1"/>
          </p:cNvSpPr>
          <p:nvPr>
            <p:ph type="body" sz="quarter" idx="13"/>
          </p:nvPr>
        </p:nvSpPr>
        <p:spPr>
          <a:xfrm>
            <a:off x="2168877" y="1001675"/>
            <a:ext cx="6718300" cy="5232614"/>
          </a:xfrm>
        </p:spPr>
        <p:txBody>
          <a:bodyPr/>
          <a:lstStyle/>
          <a:p>
            <a:pPr algn="l">
              <a:buFont typeface="+mj-lt"/>
              <a:buAutoNum type="arabicPeriod"/>
            </a:pPr>
            <a:r>
              <a:rPr lang="en-US" b="1" i="0" dirty="0">
                <a:effectLst/>
                <a:latin typeface="Söhne"/>
              </a:rPr>
              <a:t>Currency Pair Selection:</a:t>
            </a:r>
            <a:endParaRPr lang="en-US" b="0" i="0" dirty="0">
              <a:effectLst/>
              <a:latin typeface="Söhne"/>
            </a:endParaRPr>
          </a:p>
          <a:p>
            <a:pPr marL="742950" lvl="1" indent="-285750" algn="l">
              <a:buFont typeface="+mj-lt"/>
              <a:buAutoNum type="arabicPeriod"/>
            </a:pPr>
            <a:r>
              <a:rPr lang="en-US" b="0" i="0" dirty="0">
                <a:effectLst/>
                <a:latin typeface="Söhne"/>
              </a:rPr>
              <a:t>Users should be able to choose the currency pair they want to analyze. The base currency will always be USD.</a:t>
            </a:r>
          </a:p>
          <a:p>
            <a:pPr algn="l">
              <a:buFont typeface="+mj-lt"/>
              <a:buAutoNum type="arabicPeriod"/>
            </a:pPr>
            <a:r>
              <a:rPr lang="en-US" b="1" i="0" dirty="0">
                <a:effectLst/>
                <a:latin typeface="Söhne"/>
              </a:rPr>
              <a:t>Time Interval Selection:</a:t>
            </a:r>
            <a:endParaRPr lang="en-US" b="0" i="0" dirty="0">
              <a:effectLst/>
              <a:latin typeface="Söhne"/>
            </a:endParaRPr>
          </a:p>
          <a:p>
            <a:pPr marL="742950" lvl="1" indent="-285750" algn="l">
              <a:buFont typeface="+mj-lt"/>
              <a:buAutoNum type="arabicPeriod"/>
            </a:pPr>
            <a:r>
              <a:rPr lang="en-US" b="0" i="0" dirty="0">
                <a:effectLst/>
                <a:latin typeface="Söhne"/>
              </a:rPr>
              <a:t>Provide options for users to select the time interval for analysis, such as weekly, monthly, quarterly, and yearly.</a:t>
            </a:r>
          </a:p>
          <a:p>
            <a:pPr algn="l">
              <a:buFont typeface="+mj-lt"/>
              <a:buAutoNum type="arabicPeriod"/>
            </a:pPr>
            <a:r>
              <a:rPr lang="en-US" b="1" i="0" dirty="0">
                <a:effectLst/>
                <a:latin typeface="Söhne"/>
              </a:rPr>
              <a:t>Interactive Charts:</a:t>
            </a:r>
            <a:endParaRPr lang="en-US" b="0" i="0" dirty="0">
              <a:effectLst/>
              <a:latin typeface="Söhne"/>
            </a:endParaRPr>
          </a:p>
          <a:p>
            <a:pPr marL="742950" lvl="1" indent="-285750" algn="l">
              <a:buFont typeface="+mj-lt"/>
              <a:buAutoNum type="arabicPeriod"/>
            </a:pPr>
            <a:r>
              <a:rPr lang="en-US" b="0" i="0" dirty="0">
                <a:effectLst/>
                <a:latin typeface="Söhne"/>
              </a:rPr>
              <a:t>Display interactive charts (e.g., line charts or candlestick charts) that visually represent the exchange rates over the selected time interval.</a:t>
            </a:r>
          </a:p>
          <a:p>
            <a:pPr algn="l">
              <a:buFont typeface="+mj-lt"/>
              <a:buAutoNum type="arabicPeriod"/>
            </a:pPr>
            <a:r>
              <a:rPr lang="en-US" b="1" i="0" dirty="0">
                <a:effectLst/>
                <a:latin typeface="Söhne"/>
              </a:rPr>
              <a:t>Peak and Trough Information:</a:t>
            </a:r>
            <a:endParaRPr lang="en-US" b="0" i="0" dirty="0">
              <a:effectLst/>
              <a:latin typeface="Söhne"/>
            </a:endParaRPr>
          </a:p>
          <a:p>
            <a:pPr marL="742950" lvl="1" indent="-285750" algn="l">
              <a:buFont typeface="+mj-lt"/>
              <a:buAutoNum type="arabicPeriod"/>
            </a:pPr>
            <a:r>
              <a:rPr lang="en-US" b="0" i="0" dirty="0">
                <a:effectLst/>
                <a:latin typeface="Söhne"/>
              </a:rPr>
              <a:t>Highlight the dates on the chart when the exchange rate was at its peak (highest) and trough (lowest).</a:t>
            </a:r>
          </a:p>
          <a:p>
            <a:pPr algn="l">
              <a:buFont typeface="+mj-lt"/>
              <a:buAutoNum type="arabicPeriod"/>
            </a:pPr>
            <a:r>
              <a:rPr lang="en-US" b="1" i="0" dirty="0">
                <a:effectLst/>
                <a:latin typeface="Söhne"/>
              </a:rPr>
              <a:t>Data Printing/Export:</a:t>
            </a:r>
            <a:endParaRPr lang="en-US" b="0" i="0" dirty="0">
              <a:effectLst/>
              <a:latin typeface="Söhne"/>
            </a:endParaRPr>
          </a:p>
          <a:p>
            <a:pPr marL="742950" lvl="1" indent="-285750" algn="l">
              <a:buFont typeface="+mj-lt"/>
              <a:buAutoNum type="arabicPeriod"/>
            </a:pPr>
            <a:r>
              <a:rPr lang="en-US" b="0" i="0" dirty="0">
                <a:effectLst/>
                <a:latin typeface="Söhne"/>
              </a:rPr>
              <a:t>Allow users to print or export the data used in the chart for further analysis.</a:t>
            </a:r>
          </a:p>
          <a:p>
            <a:pPr algn="l">
              <a:buFont typeface="+mj-lt"/>
              <a:buAutoNum type="arabicPeriod"/>
            </a:pPr>
            <a:r>
              <a:rPr lang="en-US" b="1" i="0" dirty="0">
                <a:effectLst/>
                <a:latin typeface="Söhne"/>
              </a:rPr>
              <a:t>Data Filtering:</a:t>
            </a:r>
            <a:endParaRPr lang="en-US" b="0" i="0" dirty="0">
              <a:effectLst/>
              <a:latin typeface="Söhne"/>
            </a:endParaRPr>
          </a:p>
          <a:p>
            <a:pPr marL="742950" lvl="1" indent="-285750" algn="l">
              <a:buFont typeface="+mj-lt"/>
              <a:buAutoNum type="arabicPeriod"/>
            </a:pPr>
            <a:r>
              <a:rPr lang="en-US" b="0" i="0" dirty="0">
                <a:effectLst/>
                <a:latin typeface="Söhne"/>
              </a:rPr>
              <a:t>Implement functionality to filter the dataset based on the selected currency pair and time interval.</a:t>
            </a:r>
          </a:p>
          <a:p>
            <a:endParaRPr lang="en-US" dirty="0"/>
          </a:p>
        </p:txBody>
      </p:sp>
    </p:spTree>
    <p:extLst>
      <p:ext uri="{BB962C8B-B14F-4D97-AF65-F5344CB8AC3E}">
        <p14:creationId xmlns:p14="http://schemas.microsoft.com/office/powerpoint/2010/main" val="210274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53F0-ED60-F6CD-4C92-3BCC814D7F57}"/>
              </a:ext>
            </a:extLst>
          </p:cNvPr>
          <p:cNvSpPr>
            <a:spLocks noGrp="1"/>
          </p:cNvSpPr>
          <p:nvPr>
            <p:ph type="title"/>
          </p:nvPr>
        </p:nvSpPr>
        <p:spPr>
          <a:xfrm>
            <a:off x="3368322" y="497769"/>
            <a:ext cx="5651500" cy="535531"/>
          </a:xfrm>
        </p:spPr>
        <p:txBody>
          <a:bodyPr/>
          <a:lstStyle/>
          <a:p>
            <a:r>
              <a:rPr lang="en-US" dirty="0"/>
              <a:t>WEBSITE PHOTOES:</a:t>
            </a:r>
          </a:p>
        </p:txBody>
      </p:sp>
      <p:sp>
        <p:nvSpPr>
          <p:cNvPr id="3" name="Slide Number Placeholder 2">
            <a:extLst>
              <a:ext uri="{FF2B5EF4-FFF2-40B4-BE49-F238E27FC236}">
                <a16:creationId xmlns:a16="http://schemas.microsoft.com/office/drawing/2014/main" id="{9858E7B1-3176-66A0-86C8-2B4FE9C3452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1F304747-2D33-7983-BA67-E9BDE9F1EB2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59415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fontScale="90000"/>
          </a:bodyPr>
          <a:lstStyle/>
          <a:p>
            <a:r>
              <a:rPr lang="en-US" b="1" dirty="0"/>
              <a:t>Conclusion:</a:t>
            </a:r>
            <a:br>
              <a:rPr lang="en-US" b="1" dirty="0"/>
            </a:br>
            <a:r>
              <a:rPr lang="en-US" sz="2200" b="0" i="0" dirty="0">
                <a:solidFill>
                  <a:schemeClr val="accent1">
                    <a:lumMod val="60000"/>
                    <a:lumOff val="40000"/>
                  </a:schemeClr>
                </a:solidFill>
                <a:effectLst/>
                <a:latin typeface="Söhne"/>
              </a:rPr>
              <a:t>In conclusion, the currency exchange rate analysis dashboard project aims to provide users with a powerful tool for understanding and visualizing the historical trends of exchange rates between USD and various other currencies. By incorporating features such as currency pair selection, flexible time intervals, interactive charts, and peak/trough identification, the dashboard offers valuable insights into the fluctuation of exchange rates over time.</a:t>
            </a:r>
            <a:endParaRPr lang="en-US" sz="2200" b="1"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TotalTime>
  <Words>452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Trade Gothic LT Pro</vt:lpstr>
      <vt:lpstr>Trebuchet MS</vt:lpstr>
      <vt:lpstr>Office Theme</vt:lpstr>
      <vt:lpstr> </vt:lpstr>
      <vt:lpstr>TEAM MEMBERS:</vt:lpstr>
      <vt:lpstr>PROBLEM STATEMENT </vt:lpstr>
      <vt:lpstr>AIM/SOLUTION </vt:lpstr>
      <vt:lpstr>TECHNOLOGY USED</vt:lpstr>
      <vt:lpstr>FEATURES</vt:lpstr>
      <vt:lpstr>WEBSITE PHOTOES:</vt:lpstr>
      <vt:lpstr>Chart</vt:lpstr>
      <vt:lpstr>Conclusion: In conclusion, the currency exchange rate analysis dashboard project aims to provide users with a powerful tool for understanding and visualizing the historical trends of exchange rates between USD and various other currencies. By incorporating features such as currency pair selection, flexible time intervals, interactive charts, and peak/trough identification, the dashboard offers valuable insights into the fluctuation of exchange rates over time.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Sanjana waghmare</dc:creator>
  <cp:lastModifiedBy>Sanjana waghmare</cp:lastModifiedBy>
  <cp:revision>1</cp:revision>
  <dcterms:created xsi:type="dcterms:W3CDTF">2023-11-22T15:46:05Z</dcterms:created>
  <dcterms:modified xsi:type="dcterms:W3CDTF">2023-11-22T16:11:48Z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