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68" r:id="rId4"/>
    <p:sldId id="264" r:id="rId5"/>
    <p:sldId id="266" r:id="rId6"/>
    <p:sldId id="274" r:id="rId7"/>
    <p:sldId id="261" r:id="rId8"/>
    <p:sldId id="275" r:id="rId9"/>
    <p:sldId id="257" r:id="rId10"/>
    <p:sldId id="258" r:id="rId11"/>
    <p:sldId id="259" r:id="rId12"/>
    <p:sldId id="270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00"/>
    <a:srgbClr val="FF9300"/>
    <a:srgbClr val="EDB033"/>
    <a:srgbClr val="FFEC02"/>
    <a:srgbClr val="FFCD00"/>
    <a:srgbClr val="FFCE3C"/>
    <a:srgbClr val="009051"/>
    <a:srgbClr val="95134A"/>
    <a:srgbClr val="954291"/>
    <a:srgbClr val="951C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41"/>
    <p:restoredTop sz="94596"/>
  </p:normalViewPr>
  <p:slideViewPr>
    <p:cSldViewPr snapToGrid="0" snapToObjects="1">
      <p:cViewPr>
        <p:scale>
          <a:sx n="89" d="100"/>
          <a:sy n="89" d="100"/>
        </p:scale>
        <p:origin x="14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BAD20-8EF6-6943-B069-007DFDCFB392}" type="datetimeFigureOut">
              <a:rPr lang="en-US" smtClean="0"/>
              <a:t>5/13/19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7A31-BCDF-024F-8251-9CD44F32B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99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nx.org/content/col11120/1.4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extbc.ca/projectmanagement/chapter/chapter-16-risk-management-planning-project-management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7A31-BCDF-024F-8251-9CD44F32B86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762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7A31-BCDF-024F-8251-9CD44F32B8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65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7A31-BCDF-024F-8251-9CD44F32B8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63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of all the events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7A31-BCDF-024F-8251-9CD44F32B86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046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Pictures of things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7A31-BCDF-024F-8251-9CD44F32B8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8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“Approaches for effective communication with non-technical researchers”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7A31-BCDF-024F-8251-9CD44F32B8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65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7A31-BCDF-024F-8251-9CD44F32B8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53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7A31-BCDF-024F-8251-9CD44F32B8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15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Risk Management Options</a:t>
            </a:r>
            <a:br>
              <a:rPr lang="en-GB" dirty="0"/>
            </a:b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Illustration from Barron &amp; Barron Project Management for Scientists and Engineers, </a:t>
            </a:r>
            <a:r>
              <a:rPr lang="en-GB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http://cnx.org/content/col11120/1.4/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7A31-BCDF-024F-8251-9CD44F32B8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49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bpayne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A. Watt, Risk Management Planning </a:t>
            </a:r>
            <a:r>
              <a:rPr lang="en-GB" dirty="0">
                <a:hlinkClick r:id="rId3"/>
              </a:rPr>
              <a:t>https://opentextbc.ca/projectmanagement/chapter/chapter-16-risk-management-planning-project-management/</a:t>
            </a:r>
            <a:r>
              <a:rPr lang="en-GB" dirty="0"/>
              <a:t>  Accessed May 14</a:t>
            </a:r>
            <a:r>
              <a:rPr lang="en-GB" baseline="30000" dirty="0"/>
              <a:t>th</a:t>
            </a:r>
            <a:r>
              <a:rPr lang="en-GB" dirty="0"/>
              <a:t>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7A31-BCDF-024F-8251-9CD44F32B8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4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7A31-BCDF-024F-8251-9CD44F32B8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95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FFB1D3D-FC17-9347-807A-E773A2CFAB06}"/>
              </a:ext>
            </a:extLst>
          </p:cNvPr>
          <p:cNvSpPr/>
          <p:nvPr userDrawn="1"/>
        </p:nvSpPr>
        <p:spPr>
          <a:xfrm>
            <a:off x="-97466" y="3652837"/>
            <a:ext cx="12386931" cy="334803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68AE1E-AF0D-644D-9611-68F17B3F5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02A8A-3073-8448-976C-0C96D0965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57612"/>
            <a:ext cx="9144000" cy="15001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53EAC-A4B9-E84F-BEE2-756B6DF4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7456-3971-FC43-AF03-415959DC9299}" type="datetime1">
              <a:rPr lang="en-GB" smtClean="0"/>
              <a:t>13/05/2019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1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0543-0709-204C-BE0C-AB97B2B86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F927B-A293-9E40-BDB1-1301CB9A8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B5165-121B-8F41-B5C3-798C5363D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02DA-880A-6E47-8E2F-04C87A9D9823}" type="datetime1">
              <a:rPr lang="en-GB" smtClean="0"/>
              <a:t>13/05/2019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C79F-5B70-B74A-AEB4-89B63A8F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Katjuša Koler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3E301-D942-C243-B036-27009298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870E-10EA-4142-A14B-A5EDA000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6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580B9-9BD0-0447-BE59-EB0CF6901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68236-FE10-374B-B90C-D6015879A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83B85-EF90-2049-B184-1E64AF236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78A1-FB7F-D949-988A-2DE642169CFB}" type="datetime1">
              <a:rPr lang="en-GB" smtClean="0"/>
              <a:t>13/05/2019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2AB6A-BA68-E247-9230-842409537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Katjuša Koler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53DDF-5CF2-224A-BDBE-0F32A1B7F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870E-10EA-4142-A14B-A5EDA000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21CB-4036-254A-A059-E353579A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Europa" panose="02000000000000000000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4FD1-66CA-714F-81AC-4A44BF19C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Europa" panose="02000000000000000000" pitchFamily="2" charset="77"/>
              </a:defRPr>
            </a:lvl1pPr>
            <a:lvl2pPr marL="685800" indent="-228600">
              <a:buSzPct val="70000"/>
              <a:buFontTx/>
              <a:buBlip>
                <a:blip r:embed="rId2"/>
              </a:buBlip>
              <a:defRPr b="0" i="0">
                <a:latin typeface="Europa" panose="02000000000000000000" pitchFamily="2" charset="77"/>
              </a:defRPr>
            </a:lvl2pPr>
            <a:lvl3pPr>
              <a:defRPr b="0" i="0">
                <a:latin typeface="Europa" panose="02000000000000000000" pitchFamily="2" charset="77"/>
              </a:defRPr>
            </a:lvl3pPr>
            <a:lvl4pPr>
              <a:defRPr b="0" i="0">
                <a:latin typeface="Europa" panose="02000000000000000000" pitchFamily="2" charset="77"/>
              </a:defRPr>
            </a:lvl4pPr>
            <a:lvl5pPr>
              <a:defRPr b="0" i="0">
                <a:latin typeface="Europa" panose="02000000000000000000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2986C-998F-E64F-9DA4-D229EC04C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7488-2DA9-FE46-8D5E-F8BCAD55E896}" type="datetime1">
              <a:rPr lang="en-GB" smtClean="0"/>
              <a:t>13/05/2019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60DE6-CB87-0F41-9715-C191D75A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Katjuša Koler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6BCEB-609F-B949-8E8A-194FB619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E3E870E-10EA-4142-A14B-A5EDA000C2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7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E42C-2FC4-3D45-9F0F-EDD321ABD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F1018-DBF6-7F4E-A965-49DAB12D6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9B113-8B7F-E54E-8E20-6F49C70C0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1EA1-3C10-9442-A782-C9AEAC576372}" type="datetime1">
              <a:rPr lang="en-GB" smtClean="0"/>
              <a:t>13/05/2019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84E8D-8917-7847-8B4C-C4098C44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Katjuša Koler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15CF4-BC98-F740-9CB4-85824743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870E-10EA-4142-A14B-A5EDA000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7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62EDE4-1EFF-D744-A1AC-041829DE80F2}"/>
              </a:ext>
            </a:extLst>
          </p:cNvPr>
          <p:cNvSpPr/>
          <p:nvPr userDrawn="1"/>
        </p:nvSpPr>
        <p:spPr>
          <a:xfrm>
            <a:off x="6096000" y="-136458"/>
            <a:ext cx="6096000" cy="700024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15049-C77E-6244-9D9B-92DDDBAE2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24B2B-2D87-FE40-BC4F-4B61FA2C5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 marL="685800" indent="-228600">
              <a:buSzPct val="70000"/>
              <a:buFontTx/>
              <a:buBlip>
                <a:blip r:embed="rId2"/>
              </a:buBlip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9856D-AE80-CA47-BEF4-1FE13BB15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 marL="685800" indent="-228600">
              <a:buSzPct val="70000"/>
              <a:buFontTx/>
              <a:buBlip>
                <a:blip r:embed="rId2"/>
              </a:buBlip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69B36B8-B700-9746-8CBD-FE377712FA36}"/>
              </a:ext>
            </a:extLst>
          </p:cNvPr>
          <p:cNvSpPr/>
          <p:nvPr userDrawn="1"/>
        </p:nvSpPr>
        <p:spPr>
          <a:xfrm>
            <a:off x="10964840" y="6266212"/>
            <a:ext cx="431286" cy="4312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D8377-A062-0044-9506-B6578BC8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D650-9DB7-FA46-BF6A-792B0C80ABF8}" type="datetime1">
              <a:rPr lang="en-GB" smtClean="0"/>
              <a:t>13/05/2019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2CEA4-EECE-FD45-A1F1-A704860AD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Katjuša Koler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14750-F7B6-5243-B8EF-33E4A8E6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870E-10EA-4142-A14B-A5EDA000C2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12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10B858-F107-7043-BE83-0B877D9B303A}"/>
              </a:ext>
            </a:extLst>
          </p:cNvPr>
          <p:cNvSpPr/>
          <p:nvPr userDrawn="1"/>
        </p:nvSpPr>
        <p:spPr>
          <a:xfrm>
            <a:off x="6096000" y="-142240"/>
            <a:ext cx="6096000" cy="700024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2FB1A3-554F-7545-A113-1B872F5B2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A5131-34D1-6544-A9A9-2B2AF3356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CF654-FDA1-594E-BD11-667013852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2pPr marL="685800" indent="-228600">
              <a:buSzPct val="70000"/>
              <a:buFontTx/>
              <a:buBlip>
                <a:blip r:embed="rId2"/>
              </a:buBlip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E1DDD-F932-3B4E-8333-345AD3C9F5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065797-E498-0D44-8918-6A841F221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2pPr marL="685800" indent="-228600">
              <a:buSzPct val="70000"/>
              <a:buFontTx/>
              <a:buBlip>
                <a:blip r:embed="rId2"/>
              </a:buBlip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C5FBBBE-7A93-B240-B9B2-A4D6D26ACC38}"/>
              </a:ext>
            </a:extLst>
          </p:cNvPr>
          <p:cNvSpPr/>
          <p:nvPr userDrawn="1"/>
        </p:nvSpPr>
        <p:spPr>
          <a:xfrm>
            <a:off x="10964840" y="6266212"/>
            <a:ext cx="431286" cy="4312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31D1EF-AD68-EA48-B569-B49ECBFF4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F164-ED80-394F-95FA-9252CC2DEAD6}" type="datetime1">
              <a:rPr lang="en-GB" smtClean="0"/>
              <a:t>13/05/2019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FB11A5-04C7-3F42-A3D7-814A6E3FC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Katjuša Koler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AB6F4-81C8-524F-820D-B1A7D63B5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870E-10EA-4142-A14B-A5EDA000C2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1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20D5-7692-474F-9A70-D7D2F7FBC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09C870-1584-EE4C-BCC7-84F36DD4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5E02-740C-8845-95F1-810EEEA13301}" type="datetime1">
              <a:rPr lang="en-GB" smtClean="0"/>
              <a:t>13/05/2019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28AF9-5ABF-8E45-BDDD-1D33E7A3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Katjuša Koler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34BD9-07F5-F343-AD66-2BD347B1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870E-10EA-4142-A14B-A5EDA000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3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1E816D-F134-424B-9D36-E4050A7E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3AD9-8CA1-D646-BC01-8CEA4C46BF44}" type="datetime1">
              <a:rPr lang="en-GB" smtClean="0"/>
              <a:t>13/05/2019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58BCD1-F309-9D47-8206-3D69D636C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Katjuša Koler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ADEF0-609C-B84C-8187-8BB7240DC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870E-10EA-4142-A14B-A5EDA000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0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04C9D1-7EC5-034F-8F87-F656003FC845}"/>
              </a:ext>
            </a:extLst>
          </p:cNvPr>
          <p:cNvSpPr/>
          <p:nvPr userDrawn="1"/>
        </p:nvSpPr>
        <p:spPr>
          <a:xfrm>
            <a:off x="4914900" y="-136458"/>
            <a:ext cx="7277100" cy="700024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8EB1C-34D7-3641-A31E-A79441B72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B3F4D-BF5F-5C4B-BD84-301BAFC97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706B8-742F-9A42-AD19-2B7C8DFC0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3E25B04-8F31-2948-AB55-AF435C897991}"/>
              </a:ext>
            </a:extLst>
          </p:cNvPr>
          <p:cNvSpPr/>
          <p:nvPr userDrawn="1"/>
        </p:nvSpPr>
        <p:spPr>
          <a:xfrm>
            <a:off x="10964840" y="6266212"/>
            <a:ext cx="431286" cy="4312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BE851-CA64-E044-9B9D-1A204BE0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22AB-88BB-694B-B051-A2FED72D05F5}" type="datetime1">
              <a:rPr lang="en-GB" smtClean="0"/>
              <a:t>13/05/2019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7573F-38F6-C24D-BD56-D5F56487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Katjuša Koler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5D745-3CC8-0A4F-B4FE-A7640456B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870E-10EA-4142-A14B-A5EDA000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3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15EE-E9E0-7D4C-A061-13B77CCAE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B359BB-9A06-8A4B-8542-BEC3975E09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D0D18-7D32-6441-99A6-E4BF0B90D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7C1BF-E48F-6542-8B9B-206460D8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B47D-60D1-1245-8671-4883181B9E19}" type="datetime1">
              <a:rPr lang="en-GB" smtClean="0"/>
              <a:t>13/05/2019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2186E-1E49-2C4C-AB32-261FBDB5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Katjuša Koler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09686-A49A-0549-BB3F-0D5AF362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870E-10EA-4142-A14B-A5EDA000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9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FEBFC69-24C6-174C-90C5-52419AC7493A}"/>
              </a:ext>
            </a:extLst>
          </p:cNvPr>
          <p:cNvSpPr/>
          <p:nvPr userDrawn="1"/>
        </p:nvSpPr>
        <p:spPr>
          <a:xfrm>
            <a:off x="10964840" y="6266212"/>
            <a:ext cx="431286" cy="4312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A2C28A-7AC7-254D-B322-4E64D386C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A76F4-00FF-DD44-8459-071801020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F146D-9AE2-FE48-ADD8-9524F63EF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92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venir Medium" panose="02000503020000020003" pitchFamily="2" charset="0"/>
              </a:defRPr>
            </a:lvl1pPr>
          </a:lstStyle>
          <a:p>
            <a:fld id="{9298DDD0-E4CE-7246-B0B0-F84D2BAE9332}" type="datetime1">
              <a:rPr lang="en-GB" smtClean="0"/>
              <a:pPr/>
              <a:t>13/05/2019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ADA3B-377F-B94C-B7AA-AF27BFDFB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992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 i="0">
                <a:solidFill>
                  <a:schemeClr val="bg2">
                    <a:lumMod val="90000"/>
                  </a:schemeClr>
                </a:solidFill>
                <a:latin typeface="Avenir Medium" panose="02000503020000020003" pitchFamily="2" charset="0"/>
              </a:defRPr>
            </a:lvl1pPr>
          </a:lstStyle>
          <a:p>
            <a:r>
              <a:rPr lang="en-US" dirty="0"/>
              <a:t>Katjuša Koler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2C6D5-4AB9-2948-8CA6-6E7D51798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9761" y="6299293"/>
            <a:ext cx="4614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1">
                    <a:lumMod val="50000"/>
                  </a:schemeClr>
                </a:solidFill>
                <a:latin typeface="Avenir Medium" panose="02000503020000020003" pitchFamily="2" charset="0"/>
              </a:defRPr>
            </a:lvl1pPr>
          </a:lstStyle>
          <a:p>
            <a:fld id="{5E3E870E-10EA-4142-A14B-A5EDA000C2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Europa" panose="02000000000000000000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5000"/>
        <a:buFontTx/>
        <a:buBlip>
          <a:blip r:embed="rId13"/>
        </a:buBlip>
        <a:defRPr sz="2800" b="0" i="0" kern="1200">
          <a:solidFill>
            <a:schemeClr val="bg1"/>
          </a:solidFill>
          <a:latin typeface="Europa" panose="02000000000000000000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Europa" panose="02000000000000000000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Europa" panose="02000000000000000000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Europa" panose="02000000000000000000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Europa" panose="02000000000000000000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B9EB-3860-C848-A91C-5413B257E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977" y="1122363"/>
            <a:ext cx="11642651" cy="2387600"/>
          </a:xfrm>
        </p:spPr>
        <p:txBody>
          <a:bodyPr>
            <a:normAutofit/>
          </a:bodyPr>
          <a:lstStyle/>
          <a:p>
            <a:r>
              <a:rPr lang="en-US" b="0" dirty="0"/>
              <a:t>Event </a:t>
            </a:r>
            <a:r>
              <a:rPr lang="en-GB" b="0" dirty="0"/>
              <a:t>Organisation</a:t>
            </a:r>
            <a:br>
              <a:rPr lang="en-US" b="0" dirty="0"/>
            </a:br>
            <a:r>
              <a:rPr lang="en-US" b="0" dirty="0"/>
              <a:t>- Risk Mitigation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6EDA1-C957-CC4D-8068-874BE297E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721"/>
            <a:ext cx="9144000" cy="1907915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venir Medium" panose="02000503020000020003" pitchFamily="2" charset="0"/>
              </a:rPr>
              <a:t>Katjuša Koler</a:t>
            </a:r>
          </a:p>
          <a:p>
            <a:endParaRPr lang="en-US" dirty="0">
              <a:latin typeface="Avenir Medium" panose="02000503020000020003" pitchFamily="2" charset="0"/>
            </a:endParaRPr>
          </a:p>
          <a:p>
            <a:endParaRPr lang="en-US" dirty="0">
              <a:latin typeface="Avenir Medium" panose="02000503020000020003" pitchFamily="2" charset="0"/>
            </a:endParaRPr>
          </a:p>
          <a:p>
            <a:r>
              <a:rPr lang="en-US" dirty="0">
                <a:latin typeface="Avenir Medium" panose="02000503020000020003" pitchFamily="2" charset="0"/>
              </a:rPr>
              <a:t>May 2019</a:t>
            </a:r>
          </a:p>
        </p:txBody>
      </p:sp>
    </p:spTree>
    <p:extLst>
      <p:ext uri="{BB962C8B-B14F-4D97-AF65-F5344CB8AC3E}">
        <p14:creationId xmlns:p14="http://schemas.microsoft.com/office/powerpoint/2010/main" val="2405493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12963-E367-4D41-A48E-B2F31EAA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1958D-A141-B94A-9C2A-6063D341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Attendee associated unforeseen risks </a:t>
            </a:r>
          </a:p>
          <a:p>
            <a:r>
              <a:rPr lang="en-US" sz="2400" dirty="0"/>
              <a:t>Risks mostly visible to attendees</a:t>
            </a:r>
          </a:p>
          <a:p>
            <a:r>
              <a:rPr lang="en-US" sz="2400" dirty="0"/>
              <a:t>Affects the attendee experience</a:t>
            </a:r>
          </a:p>
          <a:p>
            <a:r>
              <a:rPr lang="en-US" sz="2400" dirty="0"/>
              <a:t>Most avoidable by planning and maintaining flexibility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407B2-8A27-C243-852D-5B95A6628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Katjuša Koler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5CA73-2CBA-3040-B498-A8469CFB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870E-10EA-4142-A14B-A5EDA000C279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D1AED66-C750-A54F-A436-477EDEBDA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365719"/>
              </p:ext>
            </p:extLst>
          </p:nvPr>
        </p:nvGraphicFramePr>
        <p:xfrm>
          <a:off x="529455" y="3911983"/>
          <a:ext cx="11133090" cy="1463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9146">
                  <a:extLst>
                    <a:ext uri="{9D8B030D-6E8A-4147-A177-3AD203B41FA5}">
                      <a16:colId xmlns:a16="http://schemas.microsoft.com/office/drawing/2014/main" val="917492608"/>
                    </a:ext>
                  </a:extLst>
                </a:gridCol>
                <a:gridCol w="1340662">
                  <a:extLst>
                    <a:ext uri="{9D8B030D-6E8A-4147-A177-3AD203B41FA5}">
                      <a16:colId xmlns:a16="http://schemas.microsoft.com/office/drawing/2014/main" val="2229899387"/>
                    </a:ext>
                  </a:extLst>
                </a:gridCol>
                <a:gridCol w="2117558">
                  <a:extLst>
                    <a:ext uri="{9D8B030D-6E8A-4147-A177-3AD203B41FA5}">
                      <a16:colId xmlns:a16="http://schemas.microsoft.com/office/drawing/2014/main" val="548302002"/>
                    </a:ext>
                  </a:extLst>
                </a:gridCol>
                <a:gridCol w="3595724">
                  <a:extLst>
                    <a:ext uri="{9D8B030D-6E8A-4147-A177-3AD203B41FA5}">
                      <a16:colId xmlns:a16="http://schemas.microsoft.com/office/drawing/2014/main" val="1828141810"/>
                    </a:ext>
                  </a:extLst>
                </a:gridCol>
              </a:tblGrid>
              <a:tr h="487715"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  <a:latin typeface="Europa" panose="02000000000000000000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Risk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Strategy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Mitigation Plan</a:t>
                      </a:r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366550"/>
                  </a:ext>
                </a:extLst>
              </a:tr>
              <a:tr h="4877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Pct val="8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Europa" panose="02000000000000000000" pitchFamily="2" charset="77"/>
                          <a:ea typeface="+mn-ea"/>
                          <a:cs typeface="+mn-cs"/>
                        </a:rPr>
                        <a:t>Fire at venue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  <a:latin typeface="Europa" panose="02000000000000000000" pitchFamily="2" charset="77"/>
                        </a:rPr>
                        <a:t>Medium</a:t>
                      </a:r>
                    </a:p>
                  </a:txBody>
                  <a:tcPr anchor="b">
                    <a:solidFill>
                      <a:srgbClr val="FFE1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Limit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Brief about fire exits</a:t>
                      </a:r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723936"/>
                  </a:ext>
                </a:extLst>
              </a:tr>
              <a:tr h="4877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Pct val="8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Europa" panose="02000000000000000000" pitchFamily="2" charset="77"/>
                          <a:ea typeface="+mn-ea"/>
                          <a:cs typeface="+mn-cs"/>
                        </a:rPr>
                        <a:t>Participant feeling unwell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  <a:latin typeface="Europa" panose="02000000000000000000" pitchFamily="2" charset="77"/>
                        </a:rPr>
                        <a:t>Low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Limit/Accept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Quiet room, support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315939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FE4A9AF-A32C-C94F-A5B6-C4BEDD4880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0476796"/>
              </p:ext>
            </p:extLst>
          </p:nvPr>
        </p:nvGraphicFramePr>
        <p:xfrm>
          <a:off x="8812910" y="239569"/>
          <a:ext cx="2999363" cy="2813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1">
                  <a:extLst>
                    <a:ext uri="{9D8B030D-6E8A-4147-A177-3AD203B41FA5}">
                      <a16:colId xmlns:a16="http://schemas.microsoft.com/office/drawing/2014/main" val="3199968839"/>
                    </a:ext>
                  </a:extLst>
                </a:gridCol>
                <a:gridCol w="496882">
                  <a:extLst>
                    <a:ext uri="{9D8B030D-6E8A-4147-A177-3AD203B41FA5}">
                      <a16:colId xmlns:a16="http://schemas.microsoft.com/office/drawing/2014/main" val="1910197343"/>
                    </a:ext>
                  </a:extLst>
                </a:gridCol>
                <a:gridCol w="681760">
                  <a:extLst>
                    <a:ext uri="{9D8B030D-6E8A-4147-A177-3AD203B41FA5}">
                      <a16:colId xmlns:a16="http://schemas.microsoft.com/office/drawing/2014/main" val="1706677953"/>
                    </a:ext>
                  </a:extLst>
                </a:gridCol>
                <a:gridCol w="681760">
                  <a:extLst>
                    <a:ext uri="{9D8B030D-6E8A-4147-A177-3AD203B41FA5}">
                      <a16:colId xmlns:a16="http://schemas.microsoft.com/office/drawing/2014/main" val="794926759"/>
                    </a:ext>
                  </a:extLst>
                </a:gridCol>
                <a:gridCol w="681760">
                  <a:extLst>
                    <a:ext uri="{9D8B030D-6E8A-4147-A177-3AD203B41FA5}">
                      <a16:colId xmlns:a16="http://schemas.microsoft.com/office/drawing/2014/main" val="4290196340"/>
                    </a:ext>
                  </a:extLst>
                </a:gridCol>
              </a:tblGrid>
              <a:tr h="397956">
                <a:tc gridSpan="5">
                  <a:txBody>
                    <a:bodyPr/>
                    <a:lstStyle/>
                    <a:p>
                      <a:r>
                        <a:rPr lang="en-GB" sz="2000" b="0" dirty="0"/>
                        <a:t>Impact x Probability = Risk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1600" b="0" i="0" dirty="0">
                        <a:latin typeface="Avenir Medium" panose="02000503020000020003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335607"/>
                  </a:ext>
                </a:extLst>
              </a:tr>
              <a:tr h="579120">
                <a:tc rowSpan="3"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Probability</a:t>
                      </a:r>
                    </a:p>
                  </a:txBody>
                  <a:tcPr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Med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Very 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82241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Med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40488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Med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31758"/>
                  </a:ext>
                </a:extLst>
              </a:tr>
              <a:tr h="190327">
                <a:tc>
                  <a:txBody>
                    <a:bodyPr/>
                    <a:lstStyle/>
                    <a:p>
                      <a:pPr algn="ctr"/>
                      <a:endParaRPr lang="en-GB" sz="1600" b="0" i="0" dirty="0">
                        <a:solidFill>
                          <a:schemeClr val="bg1"/>
                        </a:solidFill>
                        <a:latin typeface="Avenir Medium" panose="02000503020000020003" pitchFamily="2" charset="0"/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0" i="0" dirty="0">
                        <a:solidFill>
                          <a:schemeClr val="bg1"/>
                        </a:solidFill>
                        <a:latin typeface="Avenir Medium" panose="02000503020000020003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14174"/>
                  </a:ext>
                </a:extLst>
              </a:tr>
              <a:tr h="342647">
                <a:tc>
                  <a:txBody>
                    <a:bodyPr/>
                    <a:lstStyle/>
                    <a:p>
                      <a:pPr algn="ctr"/>
                      <a:endParaRPr lang="en-GB" sz="1600" b="0" i="0" dirty="0">
                        <a:solidFill>
                          <a:schemeClr val="bg1"/>
                        </a:solidFill>
                        <a:latin typeface="Avenir Medium" panose="02000503020000020003" pitchFamily="2" charset="0"/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0" i="0" dirty="0">
                        <a:solidFill>
                          <a:schemeClr val="bg1"/>
                        </a:solidFill>
                        <a:latin typeface="Avenir Medium" panose="02000503020000020003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Impact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308169"/>
                  </a:ext>
                </a:extLst>
              </a:tr>
            </a:tbl>
          </a:graphicData>
        </a:graphic>
      </p:graphicFrame>
      <p:sp>
        <p:nvSpPr>
          <p:cNvPr id="8" name="Right Arrow 7">
            <a:extLst>
              <a:ext uri="{FF2B5EF4-FFF2-40B4-BE49-F238E27FC236}">
                <a16:creationId xmlns:a16="http://schemas.microsoft.com/office/drawing/2014/main" id="{F208522B-27F3-5842-8C7F-1F7A13DD431F}"/>
              </a:ext>
            </a:extLst>
          </p:cNvPr>
          <p:cNvSpPr/>
          <p:nvPr/>
        </p:nvSpPr>
        <p:spPr>
          <a:xfrm>
            <a:off x="9937520" y="2682740"/>
            <a:ext cx="1725025" cy="79064"/>
          </a:xfrm>
          <a:prstGeom prst="rightArrow">
            <a:avLst>
              <a:gd name="adj1" fmla="val 50000"/>
              <a:gd name="adj2" fmla="val 1363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D089E35-4F3D-B84A-BE3A-FB5A333CC16E}"/>
              </a:ext>
            </a:extLst>
          </p:cNvPr>
          <p:cNvSpPr/>
          <p:nvPr/>
        </p:nvSpPr>
        <p:spPr>
          <a:xfrm rot="16200000">
            <a:off x="8598327" y="1424660"/>
            <a:ext cx="1373956" cy="82266"/>
          </a:xfrm>
          <a:prstGeom prst="rightArrow">
            <a:avLst>
              <a:gd name="adj1" fmla="val 50000"/>
              <a:gd name="adj2" fmla="val 1363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BCB902-0BAD-0A44-9BF5-BD5FCC2191C8}"/>
              </a:ext>
            </a:extLst>
          </p:cNvPr>
          <p:cNvSpPr/>
          <p:nvPr/>
        </p:nvSpPr>
        <p:spPr>
          <a:xfrm>
            <a:off x="0" y="6492875"/>
            <a:ext cx="4768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Drawn from A. Watt, Risk Management Planning </a:t>
            </a:r>
          </a:p>
        </p:txBody>
      </p:sp>
    </p:spTree>
    <p:extLst>
      <p:ext uri="{BB962C8B-B14F-4D97-AF65-F5344CB8AC3E}">
        <p14:creationId xmlns:p14="http://schemas.microsoft.com/office/powerpoint/2010/main" val="144894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2BC8A-7BE2-7D47-850E-D8A9B1BCA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45A9A-85E1-CF4F-8852-92CBCE746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Harder to mitigate</a:t>
            </a:r>
          </a:p>
          <a:p>
            <a:r>
              <a:rPr lang="en-US" sz="2400" dirty="0"/>
              <a:t>Long-lasting impact</a:t>
            </a:r>
          </a:p>
          <a:p>
            <a:r>
              <a:rPr lang="en-US" sz="2400" dirty="0"/>
              <a:t>Timely response essential</a:t>
            </a:r>
          </a:p>
          <a:p>
            <a:r>
              <a:rPr lang="en-US" sz="2400" dirty="0"/>
              <a:t>Limit with informed processes before and during e.g. Code of conduct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0A61F-A3C0-1340-A8C1-A740E338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Katjuša Koler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C4B16-3156-124D-A765-929669D4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870E-10EA-4142-A14B-A5EDA000C279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8B8E5B0-567D-164D-BD60-49D28D222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580777"/>
              </p:ext>
            </p:extLst>
          </p:nvPr>
        </p:nvGraphicFramePr>
        <p:xfrm>
          <a:off x="529455" y="3911983"/>
          <a:ext cx="11133090" cy="1463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9146">
                  <a:extLst>
                    <a:ext uri="{9D8B030D-6E8A-4147-A177-3AD203B41FA5}">
                      <a16:colId xmlns:a16="http://schemas.microsoft.com/office/drawing/2014/main" val="917492608"/>
                    </a:ext>
                  </a:extLst>
                </a:gridCol>
                <a:gridCol w="1340662">
                  <a:extLst>
                    <a:ext uri="{9D8B030D-6E8A-4147-A177-3AD203B41FA5}">
                      <a16:colId xmlns:a16="http://schemas.microsoft.com/office/drawing/2014/main" val="2229899387"/>
                    </a:ext>
                  </a:extLst>
                </a:gridCol>
                <a:gridCol w="2117558">
                  <a:extLst>
                    <a:ext uri="{9D8B030D-6E8A-4147-A177-3AD203B41FA5}">
                      <a16:colId xmlns:a16="http://schemas.microsoft.com/office/drawing/2014/main" val="548302002"/>
                    </a:ext>
                  </a:extLst>
                </a:gridCol>
                <a:gridCol w="3595724">
                  <a:extLst>
                    <a:ext uri="{9D8B030D-6E8A-4147-A177-3AD203B41FA5}">
                      <a16:colId xmlns:a16="http://schemas.microsoft.com/office/drawing/2014/main" val="1828141810"/>
                    </a:ext>
                  </a:extLst>
                </a:gridCol>
              </a:tblGrid>
              <a:tr h="487715"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  <a:latin typeface="Europa" panose="02000000000000000000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Risk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Strategy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Mitigation Plan</a:t>
                      </a:r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366550"/>
                  </a:ext>
                </a:extLst>
              </a:tr>
              <a:tr h="4877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Pct val="8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Europa" panose="02000000000000000000" pitchFamily="2" charset="77"/>
                          <a:ea typeface="+mn-ea"/>
                          <a:cs typeface="+mn-cs"/>
                        </a:rPr>
                        <a:t>Reported verbal harassment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  <a:latin typeface="Europa" panose="02000000000000000000" pitchFamily="2" charset="77"/>
                        </a:rPr>
                        <a:t>Medium</a:t>
                      </a:r>
                    </a:p>
                  </a:txBody>
                  <a:tcPr anchor="b">
                    <a:solidFill>
                      <a:srgbClr val="FFE1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Limit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Code of conduct</a:t>
                      </a:r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723936"/>
                  </a:ext>
                </a:extLst>
              </a:tr>
              <a:tr h="4877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Pct val="8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Europa" panose="02000000000000000000" pitchFamily="2" charset="77"/>
                          <a:ea typeface="+mn-ea"/>
                          <a:cs typeface="+mn-cs"/>
                        </a:rPr>
                        <a:t>Publicly negative blog post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  <a:latin typeface="Europa" panose="02000000000000000000" pitchFamily="2" charset="77"/>
                        </a:rPr>
                        <a:t>Low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Accept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Learn &amp; improve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315939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9A60C08-60B6-9740-A151-C736E0789A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0476796"/>
              </p:ext>
            </p:extLst>
          </p:nvPr>
        </p:nvGraphicFramePr>
        <p:xfrm>
          <a:off x="8812910" y="239569"/>
          <a:ext cx="2999363" cy="2813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1">
                  <a:extLst>
                    <a:ext uri="{9D8B030D-6E8A-4147-A177-3AD203B41FA5}">
                      <a16:colId xmlns:a16="http://schemas.microsoft.com/office/drawing/2014/main" val="3199968839"/>
                    </a:ext>
                  </a:extLst>
                </a:gridCol>
                <a:gridCol w="496882">
                  <a:extLst>
                    <a:ext uri="{9D8B030D-6E8A-4147-A177-3AD203B41FA5}">
                      <a16:colId xmlns:a16="http://schemas.microsoft.com/office/drawing/2014/main" val="1910197343"/>
                    </a:ext>
                  </a:extLst>
                </a:gridCol>
                <a:gridCol w="681760">
                  <a:extLst>
                    <a:ext uri="{9D8B030D-6E8A-4147-A177-3AD203B41FA5}">
                      <a16:colId xmlns:a16="http://schemas.microsoft.com/office/drawing/2014/main" val="1706677953"/>
                    </a:ext>
                  </a:extLst>
                </a:gridCol>
                <a:gridCol w="681760">
                  <a:extLst>
                    <a:ext uri="{9D8B030D-6E8A-4147-A177-3AD203B41FA5}">
                      <a16:colId xmlns:a16="http://schemas.microsoft.com/office/drawing/2014/main" val="794926759"/>
                    </a:ext>
                  </a:extLst>
                </a:gridCol>
                <a:gridCol w="681760">
                  <a:extLst>
                    <a:ext uri="{9D8B030D-6E8A-4147-A177-3AD203B41FA5}">
                      <a16:colId xmlns:a16="http://schemas.microsoft.com/office/drawing/2014/main" val="4290196340"/>
                    </a:ext>
                  </a:extLst>
                </a:gridCol>
              </a:tblGrid>
              <a:tr h="397956">
                <a:tc gridSpan="5">
                  <a:txBody>
                    <a:bodyPr/>
                    <a:lstStyle/>
                    <a:p>
                      <a:r>
                        <a:rPr lang="en-GB" sz="2000" b="0" dirty="0"/>
                        <a:t>Impact x Probability = Risk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1600" b="0" i="0" dirty="0">
                        <a:latin typeface="Avenir Medium" panose="02000503020000020003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335607"/>
                  </a:ext>
                </a:extLst>
              </a:tr>
              <a:tr h="579120">
                <a:tc rowSpan="3"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Probability</a:t>
                      </a:r>
                    </a:p>
                  </a:txBody>
                  <a:tcPr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Med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Very 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82241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Med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40488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Med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31758"/>
                  </a:ext>
                </a:extLst>
              </a:tr>
              <a:tr h="190327">
                <a:tc>
                  <a:txBody>
                    <a:bodyPr/>
                    <a:lstStyle/>
                    <a:p>
                      <a:pPr algn="ctr"/>
                      <a:endParaRPr lang="en-GB" sz="1600" b="0" i="0" dirty="0">
                        <a:solidFill>
                          <a:schemeClr val="bg1"/>
                        </a:solidFill>
                        <a:latin typeface="Avenir Medium" panose="02000503020000020003" pitchFamily="2" charset="0"/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0" i="0" dirty="0">
                        <a:solidFill>
                          <a:schemeClr val="bg1"/>
                        </a:solidFill>
                        <a:latin typeface="Avenir Medium" panose="02000503020000020003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14174"/>
                  </a:ext>
                </a:extLst>
              </a:tr>
              <a:tr h="342647">
                <a:tc>
                  <a:txBody>
                    <a:bodyPr/>
                    <a:lstStyle/>
                    <a:p>
                      <a:pPr algn="ctr"/>
                      <a:endParaRPr lang="en-GB" sz="1600" b="0" i="0" dirty="0">
                        <a:solidFill>
                          <a:schemeClr val="bg1"/>
                        </a:solidFill>
                        <a:latin typeface="Avenir Medium" panose="02000503020000020003" pitchFamily="2" charset="0"/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0" i="0" dirty="0">
                        <a:solidFill>
                          <a:schemeClr val="bg1"/>
                        </a:solidFill>
                        <a:latin typeface="Avenir Medium" panose="02000503020000020003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Impact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308169"/>
                  </a:ext>
                </a:extLst>
              </a:tr>
            </a:tbl>
          </a:graphicData>
        </a:graphic>
      </p:graphicFrame>
      <p:sp>
        <p:nvSpPr>
          <p:cNvPr id="8" name="Right Arrow 7">
            <a:extLst>
              <a:ext uri="{FF2B5EF4-FFF2-40B4-BE49-F238E27FC236}">
                <a16:creationId xmlns:a16="http://schemas.microsoft.com/office/drawing/2014/main" id="{862A4356-4258-374B-A698-CC2F214D2782}"/>
              </a:ext>
            </a:extLst>
          </p:cNvPr>
          <p:cNvSpPr/>
          <p:nvPr/>
        </p:nvSpPr>
        <p:spPr>
          <a:xfrm>
            <a:off x="9937520" y="2682740"/>
            <a:ext cx="1725025" cy="79064"/>
          </a:xfrm>
          <a:prstGeom prst="rightArrow">
            <a:avLst>
              <a:gd name="adj1" fmla="val 50000"/>
              <a:gd name="adj2" fmla="val 1363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F086DED-0D28-6E48-970B-2354F63159F8}"/>
              </a:ext>
            </a:extLst>
          </p:cNvPr>
          <p:cNvSpPr/>
          <p:nvPr/>
        </p:nvSpPr>
        <p:spPr>
          <a:xfrm rot="16200000">
            <a:off x="8598327" y="1424660"/>
            <a:ext cx="1373956" cy="82266"/>
          </a:xfrm>
          <a:prstGeom prst="rightArrow">
            <a:avLst>
              <a:gd name="adj1" fmla="val 50000"/>
              <a:gd name="adj2" fmla="val 1363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8C9D80-73FA-1843-9A17-BCB231229D8F}"/>
              </a:ext>
            </a:extLst>
          </p:cNvPr>
          <p:cNvSpPr/>
          <p:nvPr/>
        </p:nvSpPr>
        <p:spPr>
          <a:xfrm>
            <a:off x="0" y="6488668"/>
            <a:ext cx="4768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Drawn from A. Watt, Risk Management Planning </a:t>
            </a:r>
          </a:p>
        </p:txBody>
      </p:sp>
    </p:spTree>
    <p:extLst>
      <p:ext uri="{BB962C8B-B14F-4D97-AF65-F5344CB8AC3E}">
        <p14:creationId xmlns:p14="http://schemas.microsoft.com/office/powerpoint/2010/main" val="119574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5F70B-50C1-8D4D-86C9-3D267BD2B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12" y="1790793"/>
            <a:ext cx="6172200" cy="4873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Before:</a:t>
            </a:r>
          </a:p>
          <a:p>
            <a:r>
              <a:rPr lang="en-US" sz="2400" dirty="0"/>
              <a:t>Competing event clash</a:t>
            </a:r>
          </a:p>
          <a:p>
            <a:r>
              <a:rPr lang="en-US" sz="2400" dirty="0"/>
              <a:t>Not raising enough money</a:t>
            </a:r>
          </a:p>
          <a:p>
            <a:pPr marL="0" indent="0">
              <a:buNone/>
            </a:pPr>
            <a:r>
              <a:rPr lang="en-US" dirty="0"/>
              <a:t>During:</a:t>
            </a:r>
          </a:p>
          <a:p>
            <a:r>
              <a:rPr lang="en-US" sz="2400" dirty="0"/>
              <a:t>Fire at venue</a:t>
            </a:r>
          </a:p>
          <a:p>
            <a:r>
              <a:rPr lang="en-US" sz="2400" dirty="0"/>
              <a:t>Participant feeling unwell</a:t>
            </a:r>
          </a:p>
          <a:p>
            <a:pPr marL="0" indent="0">
              <a:buNone/>
            </a:pPr>
            <a:r>
              <a:rPr lang="en-US" dirty="0"/>
              <a:t>After:</a:t>
            </a:r>
          </a:p>
          <a:p>
            <a:r>
              <a:rPr lang="en-US" sz="2400" dirty="0"/>
              <a:t>Reported verbal harassment</a:t>
            </a:r>
          </a:p>
          <a:p>
            <a:r>
              <a:rPr lang="en-US" sz="2400" dirty="0"/>
              <a:t>Publicly negative blog post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488A6-262E-3C49-9621-2048BA83D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A7432-5715-5540-B200-6C1354CA1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Katjuša Koler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B5721-25BC-D440-8919-5BAFAED6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870E-10EA-4142-A14B-A5EDA000C279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EF0EEC7-4986-BC4A-A1A3-4A5FF7949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309951"/>
              </p:ext>
            </p:extLst>
          </p:nvPr>
        </p:nvGraphicFramePr>
        <p:xfrm>
          <a:off x="836613" y="1790793"/>
          <a:ext cx="11133090" cy="4389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9146">
                  <a:extLst>
                    <a:ext uri="{9D8B030D-6E8A-4147-A177-3AD203B41FA5}">
                      <a16:colId xmlns:a16="http://schemas.microsoft.com/office/drawing/2014/main" val="917492608"/>
                    </a:ext>
                  </a:extLst>
                </a:gridCol>
                <a:gridCol w="1340662">
                  <a:extLst>
                    <a:ext uri="{9D8B030D-6E8A-4147-A177-3AD203B41FA5}">
                      <a16:colId xmlns:a16="http://schemas.microsoft.com/office/drawing/2014/main" val="2229899387"/>
                    </a:ext>
                  </a:extLst>
                </a:gridCol>
                <a:gridCol w="2117558">
                  <a:extLst>
                    <a:ext uri="{9D8B030D-6E8A-4147-A177-3AD203B41FA5}">
                      <a16:colId xmlns:a16="http://schemas.microsoft.com/office/drawing/2014/main" val="548302002"/>
                    </a:ext>
                  </a:extLst>
                </a:gridCol>
                <a:gridCol w="3595724">
                  <a:extLst>
                    <a:ext uri="{9D8B030D-6E8A-4147-A177-3AD203B41FA5}">
                      <a16:colId xmlns:a16="http://schemas.microsoft.com/office/drawing/2014/main" val="1828141810"/>
                    </a:ext>
                  </a:extLst>
                </a:gridCol>
              </a:tblGrid>
              <a:tr h="487715"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  <a:latin typeface="Europa" panose="02000000000000000000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Risk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Strategy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Mitigation Plan</a:t>
                      </a:r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366550"/>
                  </a:ext>
                </a:extLst>
              </a:tr>
              <a:tr h="487715"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  <a:latin typeface="Europa" panose="02000000000000000000" pitchFamily="2" charset="77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  <a:latin typeface="Europa" panose="02000000000000000000" pitchFamily="2" charset="77"/>
                        </a:rPr>
                        <a:t>High</a:t>
                      </a:r>
                    </a:p>
                  </a:txBody>
                  <a:tcPr anchor="b">
                    <a:solidFill>
                      <a:srgbClr val="FF9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Avoid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Change date</a:t>
                      </a:r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723936"/>
                  </a:ext>
                </a:extLst>
              </a:tr>
              <a:tr h="487715"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  <a:latin typeface="Europa" panose="02000000000000000000" pitchFamily="2" charset="77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  <a:latin typeface="Europa" panose="02000000000000000000" pitchFamily="2" charset="77"/>
                        </a:rPr>
                        <a:t>High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Limit/Transfer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Create min viable budget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315939"/>
                  </a:ext>
                </a:extLst>
              </a:tr>
              <a:tr h="487715"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  <a:latin typeface="Europa" panose="02000000000000000000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  <a:latin typeface="Europa" panose="02000000000000000000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  <a:latin typeface="Europa" panose="02000000000000000000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  <a:latin typeface="Europa" panose="02000000000000000000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4748"/>
                  </a:ext>
                </a:extLst>
              </a:tr>
              <a:tr h="487715"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  <a:latin typeface="Europa" panose="02000000000000000000" pitchFamily="2" charset="77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  <a:latin typeface="Europa" panose="02000000000000000000" pitchFamily="2" charset="77"/>
                        </a:rPr>
                        <a:t>Medium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E1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Limit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Brief about fire exits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683816"/>
                  </a:ext>
                </a:extLst>
              </a:tr>
              <a:tr h="487715"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  <a:latin typeface="Europa" panose="02000000000000000000" pitchFamily="2" charset="77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  <a:latin typeface="Europa" panose="02000000000000000000" pitchFamily="2" charset="77"/>
                        </a:rPr>
                        <a:t>Low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Limit/Accept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Quiet room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7343715"/>
                  </a:ext>
                </a:extLst>
              </a:tr>
              <a:tr h="487715"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  <a:latin typeface="Europa" panose="02000000000000000000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  <a:latin typeface="Europa" panose="02000000000000000000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  <a:latin typeface="Europa" panose="02000000000000000000" pitchFamily="2" charset="7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  <a:latin typeface="Europa" panose="02000000000000000000" pitchFamily="2" charset="7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121519"/>
                  </a:ext>
                </a:extLst>
              </a:tr>
              <a:tr h="487715"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  <a:latin typeface="Europa" panose="02000000000000000000" pitchFamily="2" charset="77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  <a:latin typeface="Europa" panose="02000000000000000000" pitchFamily="2" charset="77"/>
                        </a:rPr>
                        <a:t>Medium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E1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Limit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Code of conduct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561468"/>
                  </a:ext>
                </a:extLst>
              </a:tr>
              <a:tr h="487715"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  <a:latin typeface="Europa" panose="02000000000000000000" pitchFamily="2" charset="77"/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  <a:latin typeface="Europa" panose="02000000000000000000" pitchFamily="2" charset="77"/>
                        </a:rPr>
                        <a:t>Low</a:t>
                      </a:r>
                    </a:p>
                  </a:txBody>
                  <a:tcPr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Accept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Try better next time</a:t>
                      </a:r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120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069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F1554-092C-F049-A50E-C1338DCC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Europa" panose="02000000000000000000" pitchFamily="2" charset="77"/>
              </a:rPr>
              <a:t>Take homes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EF7E2-D17F-A248-A0C9-46C7777F5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ropa" panose="02000000000000000000" pitchFamily="2" charset="77"/>
              </a:rPr>
              <a:t>A lot of things that can go wrong</a:t>
            </a:r>
          </a:p>
          <a:p>
            <a:r>
              <a:rPr lang="en-US" dirty="0">
                <a:latin typeface="Europa" panose="02000000000000000000" pitchFamily="2" charset="77"/>
              </a:rPr>
              <a:t>Planning can mitigate most</a:t>
            </a:r>
          </a:p>
          <a:p>
            <a:r>
              <a:rPr lang="en-US" dirty="0">
                <a:latin typeface="Europa" panose="02000000000000000000" pitchFamily="2" charset="77"/>
              </a:rPr>
              <a:t>Need a robust and informed process</a:t>
            </a:r>
          </a:p>
          <a:p>
            <a:pPr lvl="1"/>
            <a:r>
              <a:rPr lang="en-US" dirty="0"/>
              <a:t>e</a:t>
            </a:r>
            <a:r>
              <a:rPr lang="en-US" dirty="0">
                <a:latin typeface="Europa" panose="02000000000000000000" pitchFamily="2" charset="77"/>
              </a:rPr>
              <a:t>.g. Promoting code of conduct and then reporting on it</a:t>
            </a:r>
          </a:p>
          <a:p>
            <a:r>
              <a:rPr lang="en-US" dirty="0">
                <a:latin typeface="Europa" panose="02000000000000000000" pitchFamily="2" charset="77"/>
              </a:rPr>
              <a:t>Communication is key when things go wrong</a:t>
            </a:r>
          </a:p>
          <a:p>
            <a:pPr lvl="1"/>
            <a:r>
              <a:rPr lang="en-US" dirty="0">
                <a:latin typeface="Europa" panose="02000000000000000000" pitchFamily="2" charset="77"/>
              </a:rPr>
              <a:t>Effective problem resolution</a:t>
            </a:r>
          </a:p>
          <a:p>
            <a:pPr lvl="1"/>
            <a:r>
              <a:rPr lang="en-US" dirty="0">
                <a:latin typeface="Europa" panose="02000000000000000000" pitchFamily="2" charset="77"/>
              </a:rPr>
              <a:t>Attendee expectation management</a:t>
            </a:r>
          </a:p>
          <a:p>
            <a:r>
              <a:rPr lang="en-US" dirty="0">
                <a:latin typeface="Europa" panose="02000000000000000000" pitchFamily="2" charset="77"/>
              </a:rPr>
              <a:t>Easier with great teamwork!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73FFB-A94B-AE4C-AC3C-AC543A0F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Katjuša Koler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20940E-B3DF-FA41-AADC-3807B57B2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870E-10EA-4142-A14B-A5EDA000C279}" type="slidenum">
              <a:rPr lang="en-US" smtClean="0"/>
              <a:t>13</a:t>
            </a:fld>
            <a:endParaRPr lang="en-US"/>
          </a:p>
        </p:txBody>
      </p:sp>
      <p:pic>
        <p:nvPicPr>
          <p:cNvPr id="9" name="Picture 8" descr="A picture containing sky&#10;&#10;Description automatically generated">
            <a:extLst>
              <a:ext uri="{FF2B5EF4-FFF2-40B4-BE49-F238E27FC236}">
                <a16:creationId xmlns:a16="http://schemas.microsoft.com/office/drawing/2014/main" id="{97DB7F2A-DB96-2444-8CD6-FBF29AB40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723" y="193582"/>
            <a:ext cx="5084763" cy="25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0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EA60DF-AD98-7B45-802F-75208740B3E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Europa" panose="02000000000000000000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Europa" panose="02000000000000000000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Europa" panose="02000000000000000000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Europa" panose="02000000000000000000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Europa" panose="02000000000000000000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4255F95-AF93-B94E-9201-141DB094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30F289-D61E-9D4F-8EAA-5D2B9BE0D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3200" dirty="0"/>
              <a:t>Organising an event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What could go wrong?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How can we mitigate it?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92117B7-60EA-3C47-BF60-D791420D6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Katjuša Koler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EB1A8ED-B968-1E4B-B882-946CD00E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870E-10EA-4142-A14B-A5EDA000C27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74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A770456-28D7-C047-A6C7-F7928D05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Organising an event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74198-7DCE-0342-879C-E0750584F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Katjuša Koler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B08EE-1F20-F546-A23B-394B17B3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870E-10EA-4142-A14B-A5EDA000C279}" type="slidenum">
              <a:rPr lang="en-US" smtClean="0"/>
              <a:t>3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F0E47CE-F9A3-924D-A4C7-C1EA4AD1E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Goals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Audience </a:t>
            </a:r>
          </a:p>
          <a:p>
            <a:r>
              <a:rPr lang="en-US" sz="2400" dirty="0">
                <a:solidFill>
                  <a:schemeClr val="bg1"/>
                </a:solidFill>
              </a:rPr>
              <a:t>Type of event</a:t>
            </a:r>
          </a:p>
          <a:p>
            <a:r>
              <a:rPr lang="en-US" sz="2400" dirty="0">
                <a:solidFill>
                  <a:schemeClr val="bg1"/>
                </a:solidFill>
              </a:rPr>
              <a:t>Budget</a:t>
            </a:r>
          </a:p>
          <a:p>
            <a:r>
              <a:rPr lang="en-US" sz="2400" dirty="0">
                <a:solidFill>
                  <a:schemeClr val="bg1"/>
                </a:solidFill>
              </a:rPr>
              <a:t>Location</a:t>
            </a:r>
          </a:p>
          <a:p>
            <a:r>
              <a:rPr lang="en-US" sz="2400" dirty="0">
                <a:solidFill>
                  <a:schemeClr val="bg1"/>
                </a:solidFill>
              </a:rPr>
              <a:t>Date &amp; Time</a:t>
            </a:r>
          </a:p>
          <a:p>
            <a:r>
              <a:rPr lang="en-US" sz="2400" dirty="0">
                <a:solidFill>
                  <a:schemeClr val="bg1"/>
                </a:solidFill>
              </a:rPr>
              <a:t>Outputs and outcomes</a:t>
            </a:r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11" name="Picture 10" descr="A cat sitting in a box&#10;&#10;Description automatically generated">
            <a:extLst>
              <a:ext uri="{FF2B5EF4-FFF2-40B4-BE49-F238E27FC236}">
                <a16:creationId xmlns:a16="http://schemas.microsoft.com/office/drawing/2014/main" id="{4C9E9C84-E18B-5F42-B721-19039CF8E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961" y="1813018"/>
            <a:ext cx="5257800" cy="294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5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DF515-AEBA-A844-BABE-3CAC9B29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Organising</a:t>
            </a:r>
            <a:r>
              <a:rPr lang="en-US" dirty="0">
                <a:solidFill>
                  <a:schemeClr val="bg1"/>
                </a:solidFill>
              </a:rPr>
              <a:t> an </a:t>
            </a:r>
            <a:r>
              <a:rPr lang="en-US" dirty="0"/>
              <a:t>event: Example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03ED4C9-8EE9-0D49-94E5-82ABA91E92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Goals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2400" dirty="0"/>
              <a:t>Audience </a:t>
            </a:r>
          </a:p>
          <a:p>
            <a:r>
              <a:rPr lang="en-US" sz="2400" dirty="0"/>
              <a:t>Type of event</a:t>
            </a:r>
          </a:p>
          <a:p>
            <a:r>
              <a:rPr lang="en-US" sz="2400" dirty="0"/>
              <a:t>Budget</a:t>
            </a:r>
          </a:p>
          <a:p>
            <a:r>
              <a:rPr lang="en-US" sz="2400" dirty="0"/>
              <a:t>Location</a:t>
            </a:r>
          </a:p>
          <a:p>
            <a:r>
              <a:rPr lang="en-US" sz="2400" dirty="0"/>
              <a:t>Date &amp; Time</a:t>
            </a:r>
          </a:p>
          <a:p>
            <a:r>
              <a:rPr lang="en-US" sz="2400" dirty="0"/>
              <a:t>Outputs and outcomes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sz="2400" dirty="0"/>
              <a:t>What could go wrong?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017C0-BA0A-E94C-86CB-6B017A631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920891" cy="4351338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GB" sz="2400" dirty="0"/>
              <a:t>Discuss effective communication strategies with non-technical researchers</a:t>
            </a:r>
          </a:p>
          <a:p>
            <a:r>
              <a:rPr lang="en-US" sz="2400" dirty="0"/>
              <a:t>3</a:t>
            </a:r>
            <a:r>
              <a:rPr lang="en-US" sz="2400" dirty="0">
                <a:solidFill>
                  <a:schemeClr val="bg1"/>
                </a:solidFill>
              </a:rPr>
              <a:t>0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Research</a:t>
            </a:r>
            <a:r>
              <a:rPr lang="en-US" sz="2200" dirty="0"/>
              <a:t>-Software Engineers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One-day workshop</a:t>
            </a:r>
          </a:p>
          <a:p>
            <a:r>
              <a:rPr lang="en-US" sz="2400" dirty="0">
                <a:solidFill>
                  <a:schemeClr val="bg1"/>
                </a:solidFill>
              </a:rPr>
              <a:t>£500</a:t>
            </a:r>
          </a:p>
          <a:p>
            <a:r>
              <a:rPr lang="en-US" sz="2400" dirty="0">
                <a:solidFill>
                  <a:schemeClr val="bg1"/>
                </a:solidFill>
              </a:rPr>
              <a:t>Sheffield University workroom</a:t>
            </a:r>
          </a:p>
          <a:p>
            <a:r>
              <a:rPr lang="en-US" sz="2400" dirty="0">
                <a:solidFill>
                  <a:schemeClr val="bg1"/>
                </a:solidFill>
              </a:rPr>
              <a:t>17th September 2019</a:t>
            </a:r>
          </a:p>
          <a:p>
            <a:r>
              <a:rPr lang="en-US" sz="2400" dirty="0"/>
              <a:t>Summary blog post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DAFD7E-D827-C043-9357-787F29CA0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Katjuša Koler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04D2B9-1527-7643-8C32-53789F1B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870E-10EA-4142-A14B-A5EDA000C27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5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EEA1A-A7B8-A94A-B02B-44DEFB064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Workshop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AE5B1-E4F7-7743-B0F1-15F67EC53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Produce guidelines on how to effectively communicate with non-technical researchers</a:t>
            </a:r>
          </a:p>
          <a:p>
            <a:r>
              <a:rPr lang="en-US" dirty="0"/>
              <a:t>Networking</a:t>
            </a:r>
          </a:p>
          <a:p>
            <a:r>
              <a:rPr lang="en-US" dirty="0"/>
              <a:t>Community growth</a:t>
            </a:r>
          </a:p>
          <a:p>
            <a:r>
              <a:rPr lang="en-US" dirty="0"/>
              <a:t>Continuing professional development</a:t>
            </a:r>
          </a:p>
          <a:p>
            <a:r>
              <a:rPr lang="en-US" dirty="0"/>
              <a:t>Reputational goals for the university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B06B0-E6EE-C043-A96E-89B812E1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Katjuša Koler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10ABE-29BC-0945-962B-2F8ED006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870E-10EA-4142-A14B-A5EDA000C2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87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0405930-C266-914A-81A0-62FABF88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go wrong?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BB608-191E-7B4E-8649-FA21490D2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870E-10EA-4142-A14B-A5EDA000C279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BDE25CA-EF0D-DA49-B03A-94F4E60D3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573402"/>
              </p:ext>
            </p:extLst>
          </p:nvPr>
        </p:nvGraphicFramePr>
        <p:xfrm>
          <a:off x="161949" y="1696314"/>
          <a:ext cx="11904006" cy="5064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8002">
                  <a:extLst>
                    <a:ext uri="{9D8B030D-6E8A-4147-A177-3AD203B41FA5}">
                      <a16:colId xmlns:a16="http://schemas.microsoft.com/office/drawing/2014/main" val="3972042905"/>
                    </a:ext>
                  </a:extLst>
                </a:gridCol>
                <a:gridCol w="3968002">
                  <a:extLst>
                    <a:ext uri="{9D8B030D-6E8A-4147-A177-3AD203B41FA5}">
                      <a16:colId xmlns:a16="http://schemas.microsoft.com/office/drawing/2014/main" val="2220053925"/>
                    </a:ext>
                  </a:extLst>
                </a:gridCol>
                <a:gridCol w="3968002">
                  <a:extLst>
                    <a:ext uri="{9D8B030D-6E8A-4147-A177-3AD203B41FA5}">
                      <a16:colId xmlns:a16="http://schemas.microsoft.com/office/drawing/2014/main" val="1009621803"/>
                    </a:ext>
                  </a:extLst>
                </a:gridCol>
              </a:tblGrid>
              <a:tr h="378459">
                <a:tc>
                  <a:txBody>
                    <a:bodyPr/>
                    <a:lstStyle/>
                    <a:p>
                      <a:r>
                        <a:rPr lang="en-GB" dirty="0"/>
                        <a:t>BEFORE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DURING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AFTER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377976"/>
                  </a:ext>
                </a:extLst>
              </a:tr>
              <a:tr h="378459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Not getting interest from target audience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Not accessible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Negative feedback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31404"/>
                  </a:ext>
                </a:extLst>
              </a:tr>
              <a:tr h="378459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Sponsors dropping out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Additional dietary requirements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No feedback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033437"/>
                  </a:ext>
                </a:extLst>
              </a:tr>
              <a:tr h="378459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Venue cancellation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Catering not arriving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Report of harassment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4208955"/>
                  </a:ext>
                </a:extLst>
              </a:tr>
              <a:tr h="378459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Organiser taking unexpected break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Allergy reactions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Sponsor money not clearing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7483130"/>
                  </a:ext>
                </a:extLst>
              </a:tr>
              <a:tr h="378459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Venue catering restrictions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Attendee unexpectedly ill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No volunteers for next year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305116"/>
                  </a:ext>
                </a:extLst>
              </a:tr>
              <a:tr h="482201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Unachievable goals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Speaker not arriving (on time/right location)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Unforeseen expenses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154958"/>
                  </a:ext>
                </a:extLst>
              </a:tr>
              <a:tr h="3784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No speaker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Under delivering to sponsors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Overspending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9990288"/>
                  </a:ext>
                </a:extLst>
              </a:tr>
              <a:tr h="378459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Lack of diversity in organisational team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Low attrition rate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Unsatisfied sponsors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9522636"/>
                  </a:ext>
                </a:extLst>
              </a:tr>
              <a:tr h="378459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Competing event date clash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Excluded attendees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Data breach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3597539"/>
                  </a:ext>
                </a:extLst>
              </a:tr>
              <a:tr h="378459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Not meeting budget goals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Not meeting advertised goals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No evidence of success 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1859136"/>
                  </a:ext>
                </a:extLst>
              </a:tr>
              <a:tr h="378459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8456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91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7D76-AC65-7249-86DF-889780497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How can we mitigate it?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E8F0D-D833-9F49-A703-89BFDC7E4D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Identifying risks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Risk Probability and Impact Assessment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Risk Mitigation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451F0E3-769E-0049-8C84-B29A778CB3E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22834877"/>
              </p:ext>
            </p:extLst>
          </p:nvPr>
        </p:nvGraphicFramePr>
        <p:xfrm>
          <a:off x="6516052" y="1519244"/>
          <a:ext cx="4255860" cy="4053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881">
                  <a:extLst>
                    <a:ext uri="{9D8B030D-6E8A-4147-A177-3AD203B41FA5}">
                      <a16:colId xmlns:a16="http://schemas.microsoft.com/office/drawing/2014/main" val="3199968839"/>
                    </a:ext>
                  </a:extLst>
                </a:gridCol>
                <a:gridCol w="871887">
                  <a:extLst>
                    <a:ext uri="{9D8B030D-6E8A-4147-A177-3AD203B41FA5}">
                      <a16:colId xmlns:a16="http://schemas.microsoft.com/office/drawing/2014/main" val="1910197343"/>
                    </a:ext>
                  </a:extLst>
                </a:gridCol>
                <a:gridCol w="967364">
                  <a:extLst>
                    <a:ext uri="{9D8B030D-6E8A-4147-A177-3AD203B41FA5}">
                      <a16:colId xmlns:a16="http://schemas.microsoft.com/office/drawing/2014/main" val="1706677953"/>
                    </a:ext>
                  </a:extLst>
                </a:gridCol>
                <a:gridCol w="967364">
                  <a:extLst>
                    <a:ext uri="{9D8B030D-6E8A-4147-A177-3AD203B41FA5}">
                      <a16:colId xmlns:a16="http://schemas.microsoft.com/office/drawing/2014/main" val="794926759"/>
                    </a:ext>
                  </a:extLst>
                </a:gridCol>
                <a:gridCol w="967364">
                  <a:extLst>
                    <a:ext uri="{9D8B030D-6E8A-4147-A177-3AD203B41FA5}">
                      <a16:colId xmlns:a16="http://schemas.microsoft.com/office/drawing/2014/main" val="4290196340"/>
                    </a:ext>
                  </a:extLst>
                </a:gridCol>
              </a:tblGrid>
              <a:tr h="325794">
                <a:tc>
                  <a:txBody>
                    <a:bodyPr/>
                    <a:lstStyle/>
                    <a:p>
                      <a:endParaRPr lang="en-GB" sz="1600" b="0" i="0" dirty="0">
                        <a:latin typeface="Avenir Medium" panose="02000503020000020003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0" i="0">
                        <a:latin typeface="Avenir Medium" panose="02000503020000020003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GB" sz="2000" b="0" dirty="0"/>
                        <a:t>Impact x Probability = Risk</a:t>
                      </a:r>
                    </a:p>
                    <a:p>
                      <a:endParaRPr lang="en-GB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335607"/>
                  </a:ext>
                </a:extLst>
              </a:tr>
              <a:tr h="804622">
                <a:tc rowSpan="3"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Probability</a:t>
                      </a:r>
                    </a:p>
                  </a:txBody>
                  <a:tcPr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High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Very 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82241"/>
                  </a:ext>
                </a:extLst>
              </a:tr>
              <a:tr h="80462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Medium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404884"/>
                  </a:ext>
                </a:extLst>
              </a:tr>
              <a:tr h="80462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Low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31758"/>
                  </a:ext>
                </a:extLst>
              </a:tr>
              <a:tr h="303787">
                <a:tc>
                  <a:txBody>
                    <a:bodyPr/>
                    <a:lstStyle/>
                    <a:p>
                      <a:pPr algn="ctr"/>
                      <a:endParaRPr lang="en-GB" sz="1600" b="0" i="0" dirty="0">
                        <a:solidFill>
                          <a:schemeClr val="bg1"/>
                        </a:solidFill>
                        <a:latin typeface="Avenir Medium" panose="02000503020000020003" pitchFamily="2" charset="0"/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0" i="0" dirty="0">
                        <a:solidFill>
                          <a:schemeClr val="bg1"/>
                        </a:solidFill>
                        <a:latin typeface="Avenir Medium" panose="02000503020000020003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14174"/>
                  </a:ext>
                </a:extLst>
              </a:tr>
              <a:tr h="603607">
                <a:tc>
                  <a:txBody>
                    <a:bodyPr/>
                    <a:lstStyle/>
                    <a:p>
                      <a:pPr algn="ctr"/>
                      <a:endParaRPr lang="en-GB" sz="1600" b="0" i="0" dirty="0">
                        <a:solidFill>
                          <a:schemeClr val="bg1"/>
                        </a:solidFill>
                        <a:latin typeface="Avenir Medium" panose="02000503020000020003" pitchFamily="2" charset="0"/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0" i="0" dirty="0">
                        <a:solidFill>
                          <a:schemeClr val="bg1"/>
                        </a:solidFill>
                        <a:latin typeface="Avenir Medium" panose="02000503020000020003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Impact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30816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C12CC-7D91-D948-A00E-363004E91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Katjuša Koler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33C9C-3AB2-B34C-8F93-71F11855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870E-10EA-4142-A14B-A5EDA000C279}" type="slidenum">
              <a:rPr lang="en-US" smtClean="0"/>
              <a:t>7</a:t>
            </a:fld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C4E50E8A-93AA-FF4D-A44C-3894279EDE49}"/>
              </a:ext>
            </a:extLst>
          </p:cNvPr>
          <p:cNvSpPr/>
          <p:nvPr/>
        </p:nvSpPr>
        <p:spPr>
          <a:xfrm>
            <a:off x="7851373" y="4912851"/>
            <a:ext cx="2920539" cy="139280"/>
          </a:xfrm>
          <a:prstGeom prst="rightArrow">
            <a:avLst>
              <a:gd name="adj1" fmla="val 50000"/>
              <a:gd name="adj2" fmla="val 1363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158CC01-3960-774F-98A0-F0FD892E1C8F}"/>
              </a:ext>
            </a:extLst>
          </p:cNvPr>
          <p:cNvSpPr/>
          <p:nvPr/>
        </p:nvSpPr>
        <p:spPr>
          <a:xfrm rot="16200000">
            <a:off x="5798360" y="3379267"/>
            <a:ext cx="2420362" cy="139280"/>
          </a:xfrm>
          <a:prstGeom prst="rightArrow">
            <a:avLst>
              <a:gd name="adj1" fmla="val 50000"/>
              <a:gd name="adj2" fmla="val 1363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Circular Arrow 12">
            <a:extLst>
              <a:ext uri="{FF2B5EF4-FFF2-40B4-BE49-F238E27FC236}">
                <a16:creationId xmlns:a16="http://schemas.microsoft.com/office/drawing/2014/main" id="{49551803-985E-AA44-9F84-32375217BB53}"/>
              </a:ext>
            </a:extLst>
          </p:cNvPr>
          <p:cNvSpPr/>
          <p:nvPr/>
        </p:nvSpPr>
        <p:spPr>
          <a:xfrm rot="17016994">
            <a:off x="739018" y="2457261"/>
            <a:ext cx="1260271" cy="1157489"/>
          </a:xfrm>
          <a:prstGeom prst="circularArrow">
            <a:avLst>
              <a:gd name="adj1" fmla="val 5280"/>
              <a:gd name="adj2" fmla="val 1252640"/>
              <a:gd name="adj3" fmla="val 19119695"/>
              <a:gd name="adj4" fmla="val 10643878"/>
              <a:gd name="adj5" fmla="val 66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24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A923-7183-A44F-853F-6BD2341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 </a:t>
            </a:r>
            <a:r>
              <a:rPr lang="en-GB" dirty="0"/>
              <a:t>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98CA0-D7FD-C54F-B2AE-050D5C6EF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Avoid</a:t>
            </a:r>
          </a:p>
          <a:p>
            <a:pPr lvl="1"/>
            <a:r>
              <a:rPr lang="en-US" dirty="0"/>
              <a:t>Limit/Mitigate</a:t>
            </a:r>
          </a:p>
          <a:p>
            <a:pPr lvl="1"/>
            <a:r>
              <a:rPr lang="en-US" dirty="0"/>
              <a:t>Transfer</a:t>
            </a:r>
          </a:p>
          <a:p>
            <a:pPr lvl="1"/>
            <a:r>
              <a:rPr lang="en-US" dirty="0"/>
              <a:t>Accept</a:t>
            </a:r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37A29-17B0-6A4D-944E-DF9164FF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Katjuša Koler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3BA78-F739-2F40-9B47-EC82CFD52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870E-10EA-4142-A14B-A5EDA000C279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D6FA62-5A97-3346-BE6F-5BF7AFF30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912" y="3575409"/>
            <a:ext cx="8885238" cy="30890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54A440-DA74-9145-8FE9-839466F82218}"/>
              </a:ext>
            </a:extLst>
          </p:cNvPr>
          <p:cNvSpPr txBox="1"/>
          <p:nvPr/>
        </p:nvSpPr>
        <p:spPr>
          <a:xfrm>
            <a:off x="2621647" y="6617471"/>
            <a:ext cx="6245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Barron &amp; Barron, 2011. Project Management for Scientists and Engineers</a:t>
            </a:r>
          </a:p>
        </p:txBody>
      </p:sp>
    </p:spTree>
    <p:extLst>
      <p:ext uri="{BB962C8B-B14F-4D97-AF65-F5344CB8AC3E}">
        <p14:creationId xmlns:p14="http://schemas.microsoft.com/office/powerpoint/2010/main" val="332232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FDED-6CBA-3841-B33C-5E4B1D29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BA506-0E31-A241-86D0-737ADD078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Higher probability and impact</a:t>
            </a:r>
          </a:p>
          <a:p>
            <a:r>
              <a:rPr lang="en-US" sz="2400" dirty="0"/>
              <a:t>Risks mostly “invisible” to attendees</a:t>
            </a:r>
          </a:p>
          <a:p>
            <a:r>
              <a:rPr lang="en-US" sz="2400" dirty="0"/>
              <a:t>Avoidable by planning and maintaining flexibility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26301-CD52-C341-BF90-EE93B6C15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Katjuša Koler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3DB8A8-4E5F-B049-BFDF-86B7413B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870E-10EA-4142-A14B-A5EDA000C279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13F3A6-C09F-3C41-9E2B-D1086B0B5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198966"/>
              </p:ext>
            </p:extLst>
          </p:nvPr>
        </p:nvGraphicFramePr>
        <p:xfrm>
          <a:off x="529455" y="3911983"/>
          <a:ext cx="11133090" cy="1463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9146">
                  <a:extLst>
                    <a:ext uri="{9D8B030D-6E8A-4147-A177-3AD203B41FA5}">
                      <a16:colId xmlns:a16="http://schemas.microsoft.com/office/drawing/2014/main" val="917492608"/>
                    </a:ext>
                  </a:extLst>
                </a:gridCol>
                <a:gridCol w="1340662">
                  <a:extLst>
                    <a:ext uri="{9D8B030D-6E8A-4147-A177-3AD203B41FA5}">
                      <a16:colId xmlns:a16="http://schemas.microsoft.com/office/drawing/2014/main" val="2229899387"/>
                    </a:ext>
                  </a:extLst>
                </a:gridCol>
                <a:gridCol w="2117558">
                  <a:extLst>
                    <a:ext uri="{9D8B030D-6E8A-4147-A177-3AD203B41FA5}">
                      <a16:colId xmlns:a16="http://schemas.microsoft.com/office/drawing/2014/main" val="548302002"/>
                    </a:ext>
                  </a:extLst>
                </a:gridCol>
                <a:gridCol w="3595724">
                  <a:extLst>
                    <a:ext uri="{9D8B030D-6E8A-4147-A177-3AD203B41FA5}">
                      <a16:colId xmlns:a16="http://schemas.microsoft.com/office/drawing/2014/main" val="1828141810"/>
                    </a:ext>
                  </a:extLst>
                </a:gridCol>
              </a:tblGrid>
              <a:tr h="487715"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  <a:latin typeface="Europa" panose="02000000000000000000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Risk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Strategy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Mitigation Plan</a:t>
                      </a:r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366550"/>
                  </a:ext>
                </a:extLst>
              </a:tr>
              <a:tr h="487715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Competing event clash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  <a:latin typeface="Europa" panose="02000000000000000000" pitchFamily="2" charset="77"/>
                        </a:rPr>
                        <a:t>High</a:t>
                      </a:r>
                    </a:p>
                  </a:txBody>
                  <a:tcPr anchor="b">
                    <a:solidFill>
                      <a:srgbClr val="FF9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Avoid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Change date</a:t>
                      </a:r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723936"/>
                  </a:ext>
                </a:extLst>
              </a:tr>
              <a:tr h="4877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Not meeting budget goals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  <a:latin typeface="Europa" panose="02000000000000000000" pitchFamily="2" charset="77"/>
                        </a:rPr>
                        <a:t>High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Limit/Transfer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Create min viable budget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315939"/>
                  </a:ext>
                </a:extLst>
              </a:tr>
            </a:tbl>
          </a:graphicData>
        </a:graphic>
      </p:graphicFrame>
      <p:graphicFrame>
        <p:nvGraphicFramePr>
          <p:cNvPr id="12" name="Content Placeholder 6">
            <a:extLst>
              <a:ext uri="{FF2B5EF4-FFF2-40B4-BE49-F238E27FC236}">
                <a16:creationId xmlns:a16="http://schemas.microsoft.com/office/drawing/2014/main" id="{C4777DA6-CA92-4A42-92B4-8C31768287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9689530"/>
              </p:ext>
            </p:extLst>
          </p:nvPr>
        </p:nvGraphicFramePr>
        <p:xfrm>
          <a:off x="8812910" y="239569"/>
          <a:ext cx="2999363" cy="2813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1">
                  <a:extLst>
                    <a:ext uri="{9D8B030D-6E8A-4147-A177-3AD203B41FA5}">
                      <a16:colId xmlns:a16="http://schemas.microsoft.com/office/drawing/2014/main" val="3199968839"/>
                    </a:ext>
                  </a:extLst>
                </a:gridCol>
                <a:gridCol w="496882">
                  <a:extLst>
                    <a:ext uri="{9D8B030D-6E8A-4147-A177-3AD203B41FA5}">
                      <a16:colId xmlns:a16="http://schemas.microsoft.com/office/drawing/2014/main" val="1910197343"/>
                    </a:ext>
                  </a:extLst>
                </a:gridCol>
                <a:gridCol w="681760">
                  <a:extLst>
                    <a:ext uri="{9D8B030D-6E8A-4147-A177-3AD203B41FA5}">
                      <a16:colId xmlns:a16="http://schemas.microsoft.com/office/drawing/2014/main" val="1706677953"/>
                    </a:ext>
                  </a:extLst>
                </a:gridCol>
                <a:gridCol w="681760">
                  <a:extLst>
                    <a:ext uri="{9D8B030D-6E8A-4147-A177-3AD203B41FA5}">
                      <a16:colId xmlns:a16="http://schemas.microsoft.com/office/drawing/2014/main" val="794926759"/>
                    </a:ext>
                  </a:extLst>
                </a:gridCol>
                <a:gridCol w="681760">
                  <a:extLst>
                    <a:ext uri="{9D8B030D-6E8A-4147-A177-3AD203B41FA5}">
                      <a16:colId xmlns:a16="http://schemas.microsoft.com/office/drawing/2014/main" val="4290196340"/>
                    </a:ext>
                  </a:extLst>
                </a:gridCol>
              </a:tblGrid>
              <a:tr h="397956">
                <a:tc gridSpan="5">
                  <a:txBody>
                    <a:bodyPr/>
                    <a:lstStyle/>
                    <a:p>
                      <a:r>
                        <a:rPr lang="en-GB" sz="2000" b="0" dirty="0"/>
                        <a:t>Impact x Probability = Risk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1600" b="0" i="0" dirty="0">
                        <a:latin typeface="Avenir Medium" panose="02000503020000020003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335607"/>
                  </a:ext>
                </a:extLst>
              </a:tr>
              <a:tr h="579120">
                <a:tc rowSpan="3"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Probability</a:t>
                      </a:r>
                    </a:p>
                  </a:txBody>
                  <a:tcPr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Med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Very 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82241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Med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40488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Med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31758"/>
                  </a:ext>
                </a:extLst>
              </a:tr>
              <a:tr h="190327">
                <a:tc>
                  <a:txBody>
                    <a:bodyPr/>
                    <a:lstStyle/>
                    <a:p>
                      <a:pPr algn="ctr"/>
                      <a:endParaRPr lang="en-GB" sz="1600" b="0" i="0" dirty="0">
                        <a:solidFill>
                          <a:schemeClr val="bg1"/>
                        </a:solidFill>
                        <a:latin typeface="Avenir Medium" panose="02000503020000020003" pitchFamily="2" charset="0"/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0" i="0" dirty="0">
                        <a:solidFill>
                          <a:schemeClr val="bg1"/>
                        </a:solidFill>
                        <a:latin typeface="Avenir Medium" panose="02000503020000020003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14174"/>
                  </a:ext>
                </a:extLst>
              </a:tr>
              <a:tr h="342647">
                <a:tc>
                  <a:txBody>
                    <a:bodyPr/>
                    <a:lstStyle/>
                    <a:p>
                      <a:pPr algn="ctr"/>
                      <a:endParaRPr lang="en-GB" sz="1600" b="0" i="0" dirty="0">
                        <a:solidFill>
                          <a:schemeClr val="bg1"/>
                        </a:solidFill>
                        <a:latin typeface="Avenir Medium" panose="02000503020000020003" pitchFamily="2" charset="0"/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0" i="0" dirty="0">
                        <a:solidFill>
                          <a:schemeClr val="bg1"/>
                        </a:solidFill>
                        <a:latin typeface="Avenir Medium" panose="02000503020000020003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Impact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308169"/>
                  </a:ext>
                </a:extLst>
              </a:tr>
            </a:tbl>
          </a:graphicData>
        </a:graphic>
      </p:graphicFrame>
      <p:sp>
        <p:nvSpPr>
          <p:cNvPr id="13" name="Right Arrow 12">
            <a:extLst>
              <a:ext uri="{FF2B5EF4-FFF2-40B4-BE49-F238E27FC236}">
                <a16:creationId xmlns:a16="http://schemas.microsoft.com/office/drawing/2014/main" id="{1D973B60-F427-E747-BA18-C99654A96C9A}"/>
              </a:ext>
            </a:extLst>
          </p:cNvPr>
          <p:cNvSpPr/>
          <p:nvPr/>
        </p:nvSpPr>
        <p:spPr>
          <a:xfrm>
            <a:off x="9937520" y="2682740"/>
            <a:ext cx="1725025" cy="79064"/>
          </a:xfrm>
          <a:prstGeom prst="rightArrow">
            <a:avLst>
              <a:gd name="adj1" fmla="val 50000"/>
              <a:gd name="adj2" fmla="val 1363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7AAF7332-24D5-764F-83EF-27FE041E482F}"/>
              </a:ext>
            </a:extLst>
          </p:cNvPr>
          <p:cNvSpPr/>
          <p:nvPr/>
        </p:nvSpPr>
        <p:spPr>
          <a:xfrm rot="16200000">
            <a:off x="8598327" y="1424660"/>
            <a:ext cx="1373956" cy="82266"/>
          </a:xfrm>
          <a:prstGeom prst="rightArrow">
            <a:avLst>
              <a:gd name="adj1" fmla="val 50000"/>
              <a:gd name="adj2" fmla="val 1363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FD250-F9C4-1748-9350-D008B0071D59}"/>
              </a:ext>
            </a:extLst>
          </p:cNvPr>
          <p:cNvSpPr txBox="1"/>
          <p:nvPr/>
        </p:nvSpPr>
        <p:spPr>
          <a:xfrm>
            <a:off x="0" y="6492875"/>
            <a:ext cx="4768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Drawn from A. Watt, Risk Management Planning </a:t>
            </a:r>
          </a:p>
        </p:txBody>
      </p:sp>
    </p:spTree>
    <p:extLst>
      <p:ext uri="{BB962C8B-B14F-4D97-AF65-F5344CB8AC3E}">
        <p14:creationId xmlns:p14="http://schemas.microsoft.com/office/powerpoint/2010/main" val="79580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9030</TotalTime>
  <Words>707</Words>
  <Application>Microsoft Macintosh PowerPoint</Application>
  <PresentationFormat>Widescreen</PresentationFormat>
  <Paragraphs>291</Paragraphs>
  <Slides>13</Slides>
  <Notes>11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Medium</vt:lpstr>
      <vt:lpstr>Calibri</vt:lpstr>
      <vt:lpstr>Europa</vt:lpstr>
      <vt:lpstr>Office Theme</vt:lpstr>
      <vt:lpstr>Event Organisation - Risk Mitigation</vt:lpstr>
      <vt:lpstr>Overview</vt:lpstr>
      <vt:lpstr>Organising an event</vt:lpstr>
      <vt:lpstr>Organising an event: Example </vt:lpstr>
      <vt:lpstr>Workshop goals</vt:lpstr>
      <vt:lpstr>What could go wrong? </vt:lpstr>
      <vt:lpstr>How can we mitigate it? </vt:lpstr>
      <vt:lpstr>Mitigation Strategies</vt:lpstr>
      <vt:lpstr>Before</vt:lpstr>
      <vt:lpstr>During</vt:lpstr>
      <vt:lpstr>After</vt:lpstr>
      <vt:lpstr>PowerPoint Presentation</vt:lpstr>
      <vt:lpstr>Take homes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Katjusa Koler</dc:creator>
  <cp:lastModifiedBy>Katjusa Koler</cp:lastModifiedBy>
  <cp:revision>58</cp:revision>
  <dcterms:created xsi:type="dcterms:W3CDTF">2019-04-30T14:55:50Z</dcterms:created>
  <dcterms:modified xsi:type="dcterms:W3CDTF">2019-05-14T09:27:32Z</dcterms:modified>
</cp:coreProperties>
</file>