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8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3E63A-349F-4EF5-8817-4511AE5949EA}" type="datetimeFigureOut">
              <a:rPr lang="en-US" smtClean="0"/>
              <a:t>9/4/2022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BA165-B8F9-4D5B-9463-60D2AFA59A5E}" type="slidenum">
              <a:rPr lang="en-US" smtClean="0"/>
              <a:t>‹#›</a:t>
            </a:fld>
            <a:endParaRPr lang="en-US"/>
          </a:p>
        </p:txBody>
      </p:sp>
    </p:spTree>
    <p:extLst>
      <p:ext uri="{BB962C8B-B14F-4D97-AF65-F5344CB8AC3E}">
        <p14:creationId xmlns:p14="http://schemas.microsoft.com/office/powerpoint/2010/main" val="19914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04BA165-B8F9-4D5B-9463-60D2AFA59A5E}" type="slidenum">
              <a:rPr lang="en-US" smtClean="0"/>
              <a:t>1</a:t>
            </a:fld>
            <a:endParaRPr lang="en-US"/>
          </a:p>
        </p:txBody>
      </p:sp>
    </p:spTree>
    <p:extLst>
      <p:ext uri="{BB962C8B-B14F-4D97-AF65-F5344CB8AC3E}">
        <p14:creationId xmlns:p14="http://schemas.microsoft.com/office/powerpoint/2010/main" val="231300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7606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90799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682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778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76197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79751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A9E16-455D-4113-90E9-7731404D6F0B}"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56209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9A9E16-455D-4113-90E9-7731404D6F0B}"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71543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A9E16-455D-4113-90E9-7731404D6F0B}" type="datetimeFigureOut">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66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78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30462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A9E16-455D-4113-90E9-7731404D6F0B}" type="datetimeFigureOut">
              <a:rPr lang="en-US" smtClean="0"/>
              <a:t>9/4/2022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BDE75-C244-44CD-BCE0-77E503AB42DA}" type="slidenum">
              <a:rPr lang="en-US" smtClean="0"/>
              <a:t>‹#›</a:t>
            </a:fld>
            <a:endParaRPr lang="en-US"/>
          </a:p>
        </p:txBody>
      </p:sp>
    </p:spTree>
    <p:extLst>
      <p:ext uri="{BB962C8B-B14F-4D97-AF65-F5344CB8AC3E}">
        <p14:creationId xmlns:p14="http://schemas.microsoft.com/office/powerpoint/2010/main" val="427502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a:t>
            </a:r>
            <a:r>
              <a:rPr lang="en-US" dirty="0" smtClean="0"/>
              <a:t>election of the optimal drug for a patient with a complex set of diagnoses</a:t>
            </a:r>
            <a:endParaRPr lang="en-US" dirty="0"/>
          </a:p>
        </p:txBody>
      </p:sp>
      <p:sp>
        <p:nvSpPr>
          <p:cNvPr id="3" name="Subtitle 2"/>
          <p:cNvSpPr>
            <a:spLocks noGrp="1"/>
          </p:cNvSpPr>
          <p:nvPr>
            <p:ph type="subTitle" idx="1"/>
          </p:nvPr>
        </p:nvSpPr>
        <p:spPr/>
        <p:txBody>
          <a:bodyPr/>
          <a:lstStyle/>
          <a:p>
            <a:r>
              <a:rPr lang="en-US" dirty="0" smtClean="0"/>
              <a:t>Doctor – Patient Assistance to understand drug-drug interaction </a:t>
            </a:r>
            <a:endParaRPr lang="en-US" dirty="0"/>
          </a:p>
        </p:txBody>
      </p:sp>
    </p:spTree>
    <p:extLst>
      <p:ext uri="{BB962C8B-B14F-4D97-AF65-F5344CB8AC3E}">
        <p14:creationId xmlns:p14="http://schemas.microsoft.com/office/powerpoint/2010/main" val="41266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streaming engine is implemented in </a:t>
            </a:r>
            <a:r>
              <a:rPr lang="en-US" dirty="0" err="1" smtClean="0"/>
              <a:t>nifi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244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Result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6445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JOLT Specification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3232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producer data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0767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401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err="1" smtClean="0"/>
              <a:t>dataframe</a:t>
            </a:r>
            <a:r>
              <a:rPr lang="en-US" dirty="0" smtClean="0"/>
              <a:t> for doctor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880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archive file structure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68684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reports and analysis from archive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13213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of Doctor DB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1080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Application </a:t>
            </a:r>
            <a:r>
              <a:rPr lang="en-US" dirty="0" err="1" smtClean="0"/>
              <a:t>functionallity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0657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Medical errors officially the third leading cause of death in U.S., study finds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smtClean="0"/>
              <a:t>a large proportion of these deaths are due to improper selection of drugs for chronic patients and with a wide range of constantly taken drugs</a:t>
            </a:r>
            <a:endParaRPr lang="en-US" sz="1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5" y="2133600"/>
            <a:ext cx="7941365" cy="4467017"/>
          </a:xfrm>
          <a:prstGeom prst="rect">
            <a:avLst/>
          </a:prstGeom>
        </p:spPr>
      </p:pic>
    </p:spTree>
    <p:extLst>
      <p:ext uri="{BB962C8B-B14F-4D97-AF65-F5344CB8AC3E}">
        <p14:creationId xmlns:p14="http://schemas.microsoft.com/office/powerpoint/2010/main" val="164328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Classes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4187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447800"/>
            <a:ext cx="5629275" cy="4162644"/>
          </a:xfrm>
        </p:spPr>
      </p:pic>
    </p:spTree>
    <p:extLst>
      <p:ext uri="{BB962C8B-B14F-4D97-AF65-F5344CB8AC3E}">
        <p14:creationId xmlns:p14="http://schemas.microsoft.com/office/powerpoint/2010/main" val="84233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8" y="1371601"/>
            <a:ext cx="9005441" cy="5345402"/>
          </a:xfrm>
        </p:spPr>
      </p:pic>
    </p:spTree>
    <p:extLst>
      <p:ext uri="{BB962C8B-B14F-4D97-AF65-F5344CB8AC3E}">
        <p14:creationId xmlns:p14="http://schemas.microsoft.com/office/powerpoint/2010/main" val="68851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001000" cy="1447800"/>
          </a:xfrm>
        </p:spPr>
        <p:txBody>
          <a:bodyPr>
            <a:normAutofit/>
          </a:bodyPr>
          <a:lstStyle/>
          <a:p>
            <a:r>
              <a:rPr lang="en-US" dirty="0" smtClean="0"/>
              <a:t>Possible full new drug checks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495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81200"/>
            <a:ext cx="4038600" cy="3962399"/>
          </a:xfrm>
        </p:spPr>
      </p:pic>
    </p:spTree>
    <p:extLst>
      <p:ext uri="{BB962C8B-B14F-4D97-AF65-F5344CB8AC3E}">
        <p14:creationId xmlns:p14="http://schemas.microsoft.com/office/powerpoint/2010/main" val="280303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drug Interaction</a:t>
            </a:r>
            <a:endParaRPr lang="en-US" dirty="0"/>
          </a:p>
        </p:txBody>
      </p:sp>
      <p:sp>
        <p:nvSpPr>
          <p:cNvPr id="3" name="Content Placeholder 2"/>
          <p:cNvSpPr>
            <a:spLocks noGrp="1"/>
          </p:cNvSpPr>
          <p:nvPr>
            <p:ph idx="1"/>
          </p:nvPr>
        </p:nvSpPr>
        <p:spPr/>
        <p:txBody>
          <a:bodyPr>
            <a:normAutofit/>
          </a:bodyPr>
          <a:lstStyle/>
          <a:p>
            <a:r>
              <a:rPr lang="en-US" sz="1900" dirty="0" smtClean="0"/>
              <a:t>In this project developed automatic checking of a new drug recommended by a doctor for a patient for interaction with constantly taken drugs. Interaction can be both positive (synergy) and negative, harming the patient. To warn the doctor about the possible negative effects of the new drug is the goal of this project.</a:t>
            </a:r>
          </a:p>
          <a:p>
            <a:r>
              <a:rPr lang="en-US" sz="1900" dirty="0" smtClean="0"/>
              <a:t>Drug Antagonism</a:t>
            </a:r>
          </a:p>
          <a:p>
            <a:r>
              <a:rPr lang="en-US" sz="1900" dirty="0" smtClean="0"/>
              <a:t>Drug Interaction</a:t>
            </a:r>
          </a:p>
          <a:p>
            <a:r>
              <a:rPr lang="en-US" sz="1900" dirty="0" smtClean="0"/>
              <a:t>Drug Synergism</a:t>
            </a:r>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39" y="4456043"/>
            <a:ext cx="6019800" cy="1219200"/>
          </a:xfrm>
          <a:prstGeom prst="rect">
            <a:avLst/>
          </a:prstGeom>
        </p:spPr>
      </p:pic>
    </p:spTree>
    <p:extLst>
      <p:ext uri="{BB962C8B-B14F-4D97-AF65-F5344CB8AC3E}">
        <p14:creationId xmlns:p14="http://schemas.microsoft.com/office/powerpoint/2010/main" val="241258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5935352"/>
              </p:ext>
            </p:extLst>
          </p:nvPr>
        </p:nvGraphicFramePr>
        <p:xfrm>
          <a:off x="457200" y="1600200"/>
          <a:ext cx="8229600" cy="395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Source</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Doctor DB</a:t>
                      </a:r>
                      <a:r>
                        <a:rPr lang="en-US" baseline="0" dirty="0" smtClean="0"/>
                        <a:t> </a:t>
                      </a:r>
                      <a:endParaRPr lang="en-US" dirty="0"/>
                    </a:p>
                  </a:txBody>
                  <a:tcPr/>
                </a:tc>
                <a:tc>
                  <a:txBody>
                    <a:bodyPr/>
                    <a:lstStyle/>
                    <a:p>
                      <a:r>
                        <a:rPr lang="en-US" dirty="0" err="1" smtClean="0"/>
                        <a:t>MySql</a:t>
                      </a:r>
                      <a:r>
                        <a:rPr lang="en-US" dirty="0" smtClean="0"/>
                        <a:t> ,</a:t>
                      </a:r>
                      <a:r>
                        <a:rPr lang="en-US" baseline="0" dirty="0" smtClean="0"/>
                        <a:t> Relation DB</a:t>
                      </a:r>
                      <a:endParaRPr lang="en-US" dirty="0"/>
                    </a:p>
                  </a:txBody>
                  <a:tcPr/>
                </a:tc>
                <a:tc>
                  <a:txBody>
                    <a:bodyPr/>
                    <a:lstStyle/>
                    <a:p>
                      <a:r>
                        <a:rPr lang="en-US" dirty="0" err="1" smtClean="0"/>
                        <a:t>Rt</a:t>
                      </a:r>
                      <a:r>
                        <a:rPr lang="en-US" dirty="0" smtClean="0"/>
                        <a:t> doctor </a:t>
                      </a:r>
                      <a:r>
                        <a:rPr lang="en-US" dirty="0" err="1" smtClean="0"/>
                        <a:t>db</a:t>
                      </a:r>
                      <a:r>
                        <a:rPr lang="en-US" dirty="0" smtClean="0"/>
                        <a:t> ,that saved patient history,</a:t>
                      </a:r>
                      <a:r>
                        <a:rPr lang="en-US" baseline="0" dirty="0" smtClean="0"/>
                        <a:t> doctors information.</a:t>
                      </a:r>
                      <a:r>
                        <a:rPr lang="en-US" dirty="0" smtClean="0"/>
                        <a:t> </a:t>
                      </a:r>
                      <a:endParaRPr lang="en-US" dirty="0"/>
                    </a:p>
                  </a:txBody>
                  <a:tcPr/>
                </a:tc>
              </a:tr>
              <a:tr h="370840">
                <a:tc>
                  <a:txBody>
                    <a:bodyPr/>
                    <a:lstStyle/>
                    <a:p>
                      <a:r>
                        <a:rPr lang="en-US" dirty="0" smtClean="0"/>
                        <a:t>Diseases DB </a:t>
                      </a:r>
                      <a:endParaRPr lang="en-US" dirty="0"/>
                    </a:p>
                  </a:txBody>
                  <a:tcPr/>
                </a:tc>
                <a:tc>
                  <a:txBody>
                    <a:bodyPr/>
                    <a:lstStyle/>
                    <a:p>
                      <a:r>
                        <a:rPr lang="en-US" dirty="0" smtClean="0"/>
                        <a:t> constantly taken drugs</a:t>
                      </a:r>
                      <a:endParaRPr lang="en-US" dirty="0"/>
                    </a:p>
                  </a:txBody>
                  <a:tcPr/>
                </a:tc>
                <a:tc>
                  <a:txBody>
                    <a:bodyPr/>
                    <a:lstStyle/>
                    <a:p>
                      <a:r>
                        <a:rPr lang="en-US" dirty="0" smtClean="0"/>
                        <a:t>Loaded data from external</a:t>
                      </a:r>
                      <a:r>
                        <a:rPr lang="en-US" baseline="0" dirty="0" smtClean="0"/>
                        <a:t> data source</a:t>
                      </a:r>
                      <a:endParaRPr lang="en-US" dirty="0"/>
                    </a:p>
                  </a:txBody>
                  <a:tcPr/>
                </a:tc>
              </a:tr>
              <a:tr h="370840">
                <a:tc>
                  <a:txBody>
                    <a:bodyPr/>
                    <a:lstStyle/>
                    <a:p>
                      <a:r>
                        <a:rPr lang="en-US" dirty="0" smtClean="0"/>
                        <a:t>External</a:t>
                      </a:r>
                      <a:r>
                        <a:rPr lang="en-US" baseline="0" dirty="0" smtClean="0"/>
                        <a:t> APIs –drugs </a:t>
                      </a:r>
                      <a:r>
                        <a:rPr lang="en-US" baseline="0" dirty="0" err="1" smtClean="0"/>
                        <a:t>api</a:t>
                      </a:r>
                      <a:endParaRPr lang="en-US" dirty="0"/>
                    </a:p>
                  </a:txBody>
                  <a:tcPr/>
                </a:tc>
                <a:tc>
                  <a:txBody>
                    <a:bodyPr/>
                    <a:lstStyle/>
                    <a:p>
                      <a:r>
                        <a:rPr lang="en-US" dirty="0" smtClean="0"/>
                        <a:t>4 official drug interaction </a:t>
                      </a:r>
                      <a:r>
                        <a:rPr lang="en-US" dirty="0" err="1" smtClean="0"/>
                        <a:t>apis</a:t>
                      </a:r>
                      <a:r>
                        <a:rPr lang="en-US" dirty="0" smtClean="0"/>
                        <a:t> of National Institute of Health, USA </a:t>
                      </a:r>
                      <a:endParaRPr lang="en-US" dirty="0"/>
                    </a:p>
                  </a:txBody>
                  <a:tcPr/>
                </a:tc>
                <a:tc>
                  <a:txBody>
                    <a:bodyPr/>
                    <a:lstStyle/>
                    <a:p>
                      <a:r>
                        <a:rPr lang="en-US" dirty="0" smtClean="0"/>
                        <a:t>https://lhncbc.nlm.nih.gov/RxNav/APIs/InteractionAPIs.html</a:t>
                      </a:r>
                      <a:endParaRPr lang="en-US" dirty="0"/>
                    </a:p>
                  </a:txBody>
                  <a:tcPr/>
                </a:tc>
              </a:tr>
              <a:tr h="370840">
                <a:tc>
                  <a:txBody>
                    <a:bodyPr/>
                    <a:lstStyle/>
                    <a:p>
                      <a:r>
                        <a:rPr lang="en-US" dirty="0" smtClean="0"/>
                        <a:t>All</a:t>
                      </a:r>
                      <a:r>
                        <a:rPr lang="en-US" baseline="0" dirty="0" smtClean="0"/>
                        <a:t> drug receipts archive</a:t>
                      </a:r>
                      <a:endParaRPr lang="en-US" dirty="0"/>
                    </a:p>
                  </a:txBody>
                  <a:tcPr/>
                </a:tc>
                <a:tc>
                  <a:txBody>
                    <a:bodyPr/>
                    <a:lstStyle/>
                    <a:p>
                      <a:r>
                        <a:rPr lang="en-US" dirty="0" smtClean="0"/>
                        <a:t>HDFS,</a:t>
                      </a:r>
                      <a:r>
                        <a:rPr lang="en-US" baseline="0" dirty="0" smtClean="0"/>
                        <a:t> cloud</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5360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1" y="1600200"/>
            <a:ext cx="8046157" cy="4525963"/>
          </a:xfrm>
        </p:spPr>
      </p:pic>
    </p:spTree>
    <p:extLst>
      <p:ext uri="{BB962C8B-B14F-4D97-AF65-F5344CB8AC3E}">
        <p14:creationId xmlns:p14="http://schemas.microsoft.com/office/powerpoint/2010/main" val="358552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 for technical realization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9010771"/>
              </p:ext>
            </p:extLst>
          </p:nvPr>
        </p:nvGraphicFramePr>
        <p:xfrm>
          <a:off x="685800" y="1524000"/>
          <a:ext cx="8229600" cy="11065679"/>
        </p:xfrm>
        <a:graphic>
          <a:graphicData uri="http://schemas.openxmlformats.org/drawingml/2006/table">
            <a:tbl>
              <a:tblPr firstRow="1" bandRow="1">
                <a:tableStyleId>{5C22544A-7EE6-4342-B048-85BDC9FD1C3A}</a:tableStyleId>
              </a:tblPr>
              <a:tblGrid>
                <a:gridCol w="1295400"/>
                <a:gridCol w="2895600"/>
                <a:gridCol w="4038600"/>
              </a:tblGrid>
              <a:tr h="82583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446561">
                <a:tc>
                  <a:txBody>
                    <a:bodyPr/>
                    <a:lstStyle/>
                    <a:p>
                      <a:r>
                        <a:rPr lang="en-US" dirty="0" err="1" smtClean="0"/>
                        <a:t>MySql</a:t>
                      </a:r>
                      <a:endParaRPr lang="en-US" dirty="0"/>
                    </a:p>
                  </a:txBody>
                  <a:tcPr/>
                </a:tc>
                <a:tc>
                  <a:txBody>
                    <a:bodyPr/>
                    <a:lstStyle/>
                    <a:p>
                      <a:r>
                        <a:rPr lang="en-US" dirty="0" smtClean="0"/>
                        <a:t>2 databases </a:t>
                      </a:r>
                      <a:endParaRPr lang="en-US" dirty="0"/>
                    </a:p>
                  </a:txBody>
                  <a:tcPr/>
                </a:tc>
                <a:tc>
                  <a:txBody>
                    <a:bodyPr/>
                    <a:lstStyle/>
                    <a:p>
                      <a:r>
                        <a:rPr lang="en-US" dirty="0" smtClean="0"/>
                        <a:t>1.Loaded from external source diseases database</a:t>
                      </a:r>
                    </a:p>
                    <a:p>
                      <a:r>
                        <a:rPr lang="en-US" dirty="0" smtClean="0"/>
                        <a:t>2. Doctor database(</a:t>
                      </a:r>
                      <a:r>
                        <a:rPr lang="en-US" dirty="0" err="1" smtClean="0"/>
                        <a:t>Kupat</a:t>
                      </a:r>
                      <a:r>
                        <a:rPr lang="en-US" dirty="0" smtClean="0"/>
                        <a:t> </a:t>
                      </a:r>
                      <a:r>
                        <a:rPr lang="en-US" dirty="0" err="1" smtClean="0"/>
                        <a:t>holim</a:t>
                      </a:r>
                      <a:r>
                        <a:rPr lang="en-US" dirty="0" smtClean="0"/>
                        <a:t> </a:t>
                      </a:r>
                      <a:r>
                        <a:rPr lang="en-US" dirty="0" err="1" smtClean="0"/>
                        <a:t>db</a:t>
                      </a:r>
                      <a:r>
                        <a:rPr lang="en-US" dirty="0" smtClean="0"/>
                        <a:t>) with his patient’s   history , doctor data, </a:t>
                      </a:r>
                      <a:r>
                        <a:rPr lang="en-US" dirty="0" err="1" smtClean="0"/>
                        <a:t>recepts</a:t>
                      </a:r>
                      <a:r>
                        <a:rPr lang="en-US" dirty="0" smtClean="0"/>
                        <a:t> </a:t>
                      </a:r>
                      <a:r>
                        <a:rPr lang="en-US" dirty="0" err="1" smtClean="0"/>
                        <a:t>etc</a:t>
                      </a:r>
                      <a:endParaRPr lang="en-US" dirty="0"/>
                    </a:p>
                  </a:txBody>
                  <a:tcPr/>
                </a:tc>
              </a:tr>
              <a:tr h="446561">
                <a:tc>
                  <a:txBody>
                    <a:bodyPr/>
                    <a:lstStyle/>
                    <a:p>
                      <a:r>
                        <a:rPr lang="en-US" dirty="0" err="1" smtClean="0"/>
                        <a:t>kafka</a:t>
                      </a:r>
                      <a:endParaRPr lang="en-US" dirty="0"/>
                    </a:p>
                  </a:txBody>
                  <a:tcPr/>
                </a:tc>
                <a:tc>
                  <a:txBody>
                    <a:bodyPr/>
                    <a:lstStyle/>
                    <a:p>
                      <a:r>
                        <a:rPr lang="en-US" dirty="0" smtClean="0"/>
                        <a:t>Data stream tool , work</a:t>
                      </a:r>
                      <a:r>
                        <a:rPr lang="en-US" baseline="0" dirty="0" smtClean="0"/>
                        <a:t> with 2 types of topics</a:t>
                      </a:r>
                    </a:p>
                    <a:p>
                      <a:r>
                        <a:rPr lang="en-US" dirty="0" smtClean="0"/>
                        <a:t>topic1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a:t>
                      </a:r>
                      <a:br>
                        <a:rPr lang="en-US" sz="1800" kern="1200" dirty="0" smtClean="0">
                          <a:solidFill>
                            <a:schemeClr val="dk1"/>
                          </a:solidFill>
                          <a:effectLst/>
                          <a:latin typeface="+mn-lt"/>
                          <a:ea typeface="+mn-ea"/>
                          <a:cs typeface="+mn-cs"/>
                        </a:rPr>
                      </a:br>
                      <a:r>
                        <a:rPr lang="en-US" dirty="0" smtClean="0"/>
                        <a:t>topic2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GetInteraction</a:t>
                      </a:r>
                      <a:r>
                        <a:rPr lang="en-US" sz="1800" kern="1200" dirty="0" smtClean="0">
                          <a:solidFill>
                            <a:schemeClr val="dk1"/>
                          </a:solidFill>
                          <a:effectLst/>
                          <a:latin typeface="+mn-lt"/>
                          <a:ea typeface="+mn-ea"/>
                          <a:cs typeface="+mn-cs"/>
                        </a:rPr>
                        <a:t>'</a:t>
                      </a:r>
                      <a:endParaRPr lang="en-US" dirty="0"/>
                    </a:p>
                  </a:txBody>
                  <a:tcPr/>
                </a:tc>
                <a:tc>
                  <a:txBody>
                    <a:bodyPr/>
                    <a:lstStyle/>
                    <a:p>
                      <a:pPr marL="342900" indent="-342900">
                        <a:buAutoNum type="arabicPeriod"/>
                      </a:pPr>
                      <a:r>
                        <a:rPr lang="en-US" dirty="0" smtClean="0"/>
                        <a:t>Topic –trigger of start </a:t>
                      </a:r>
                      <a:r>
                        <a:rPr lang="en-US" dirty="0" err="1" smtClean="0"/>
                        <a:t>proccess</a:t>
                      </a:r>
                      <a:r>
                        <a:rPr lang="en-US" dirty="0" smtClean="0"/>
                        <a:t> </a:t>
                      </a:r>
                      <a:r>
                        <a:rPr lang="en-US" baseline="0" dirty="0" smtClean="0"/>
                        <a:t> by run </a:t>
                      </a:r>
                      <a:r>
                        <a:rPr lang="en-US" baseline="0" dirty="0" err="1" smtClean="0"/>
                        <a:t>kafka</a:t>
                      </a:r>
                      <a:r>
                        <a:rPr lang="en-US" baseline="0" dirty="0" smtClean="0"/>
                        <a:t> producer, consumer in </a:t>
                      </a:r>
                      <a:r>
                        <a:rPr lang="en-US" baseline="0" dirty="0" err="1" smtClean="0"/>
                        <a:t>nifi</a:t>
                      </a:r>
                      <a:r>
                        <a:rPr lang="en-US" baseline="0" dirty="0" smtClean="0"/>
                        <a:t> after receiving request start the check process</a:t>
                      </a:r>
                    </a:p>
                    <a:p>
                      <a:pPr marL="342900" indent="-342900">
                        <a:buAutoNum type="arabicPeriod"/>
                      </a:pPr>
                      <a:r>
                        <a:rPr lang="en-US" baseline="0" dirty="0" smtClean="0"/>
                        <a:t>Topic from second type in doctor application run consumer to check result , the producer will be the last step on </a:t>
                      </a:r>
                      <a:r>
                        <a:rPr lang="en-US" baseline="0" dirty="0" err="1" smtClean="0"/>
                        <a:t>nifi</a:t>
                      </a:r>
                      <a:r>
                        <a:rPr lang="en-US" baseline="0" dirty="0" smtClean="0"/>
                        <a:t> </a:t>
                      </a:r>
                      <a:r>
                        <a:rPr lang="en-US" baseline="0" dirty="0" err="1" smtClean="0"/>
                        <a:t>proccess</a:t>
                      </a:r>
                      <a:endParaRPr lang="en-US" dirty="0"/>
                    </a:p>
                  </a:txBody>
                  <a:tcPr/>
                </a:tc>
              </a:tr>
              <a:tr h="446561">
                <a:tc>
                  <a:txBody>
                    <a:bodyPr/>
                    <a:lstStyle/>
                    <a:p>
                      <a:r>
                        <a:rPr lang="en-US" dirty="0" err="1" smtClean="0"/>
                        <a:t>nifi</a:t>
                      </a:r>
                      <a:endParaRPr lang="en-US" dirty="0"/>
                    </a:p>
                  </a:txBody>
                  <a:tcPr/>
                </a:tc>
                <a:tc>
                  <a:txBody>
                    <a:bodyPr/>
                    <a:lstStyle/>
                    <a:p>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endParaRPr lang="en-US" dirty="0"/>
                    </a:p>
                  </a:txBody>
                  <a:tcPr/>
                </a:tc>
                <a:tc>
                  <a:txBody>
                    <a:bodyPr/>
                    <a:lstStyle/>
                    <a:p>
                      <a:r>
                        <a:rPr lang="en-US" dirty="0" smtClean="0"/>
                        <a:t>Consumer of topic 1 receive the request.</a:t>
                      </a:r>
                      <a:r>
                        <a:rPr lang="en-US" baseline="0" dirty="0" smtClean="0"/>
                        <a:t> Run 1</a:t>
                      </a:r>
                      <a:r>
                        <a:rPr lang="en-US" baseline="30000" dirty="0" smtClean="0"/>
                        <a:t>st</a:t>
                      </a:r>
                      <a:r>
                        <a:rPr lang="en-US" baseline="0" dirty="0" smtClean="0"/>
                        <a:t> </a:t>
                      </a:r>
                      <a:r>
                        <a:rPr lang="en-US" baseline="0" dirty="0" err="1" smtClean="0"/>
                        <a:t>api</a:t>
                      </a:r>
                      <a:r>
                        <a:rPr lang="en-US" baseline="0" dirty="0" smtClean="0"/>
                        <a:t> call to get </a:t>
                      </a:r>
                      <a:r>
                        <a:rPr lang="en-US" baseline="0" dirty="0" err="1" smtClean="0"/>
                        <a:t>drugId</a:t>
                      </a:r>
                      <a:r>
                        <a:rPr lang="en-US" baseline="0" dirty="0" smtClean="0"/>
                        <a:t> according to name.</a:t>
                      </a:r>
                    </a:p>
                    <a:p>
                      <a:r>
                        <a:rPr lang="en-US" baseline="0" dirty="0" smtClean="0"/>
                        <a:t>2. Run 2d </a:t>
                      </a:r>
                      <a:r>
                        <a:rPr lang="en-US" baseline="0" dirty="0" err="1" smtClean="0"/>
                        <a:t>api</a:t>
                      </a:r>
                      <a:r>
                        <a:rPr lang="en-US" baseline="0" dirty="0" smtClean="0"/>
                        <a:t> call to get interaction according Id</a:t>
                      </a:r>
                    </a:p>
                    <a:p>
                      <a:r>
                        <a:rPr lang="en-US" baseline="0" dirty="0" smtClean="0"/>
                        <a:t>3. Jolt data manipulation to simplify the data from </a:t>
                      </a:r>
                      <a:r>
                        <a:rPr lang="en-US" baseline="0" dirty="0" err="1" smtClean="0"/>
                        <a:t>api</a:t>
                      </a:r>
                      <a:endParaRPr lang="en-US" baseline="0" dirty="0" smtClean="0"/>
                    </a:p>
                    <a:p>
                      <a:r>
                        <a:rPr lang="en-US" baseline="0" dirty="0" smtClean="0"/>
                        <a:t>4. Send result to </a:t>
                      </a:r>
                      <a:r>
                        <a:rPr lang="en-US" baseline="0" dirty="0" err="1" smtClean="0"/>
                        <a:t>kafka</a:t>
                      </a:r>
                      <a:r>
                        <a:rPr lang="en-US" baseline="0" dirty="0" smtClean="0"/>
                        <a:t> with topic 2 type</a:t>
                      </a:r>
                      <a:endParaRPr lang="en-US" dirty="0"/>
                    </a:p>
                  </a:txBody>
                  <a:tcPr/>
                </a:tc>
              </a:tr>
              <a:tr h="446561">
                <a:tc>
                  <a:txBody>
                    <a:bodyPr/>
                    <a:lstStyle/>
                    <a:p>
                      <a:r>
                        <a:rPr lang="en-US" dirty="0" smtClean="0"/>
                        <a:t>spark</a:t>
                      </a:r>
                      <a:endParaRPr lang="en-US" dirty="0"/>
                    </a:p>
                  </a:txBody>
                  <a:tcPr/>
                </a:tc>
                <a:tc>
                  <a:txBody>
                    <a:bodyPr/>
                    <a:lstStyle/>
                    <a:p>
                      <a:r>
                        <a:rPr lang="en-US" dirty="0" smtClean="0"/>
                        <a:t>Used</a:t>
                      </a:r>
                      <a:r>
                        <a:rPr lang="en-US" baseline="0" dirty="0" smtClean="0"/>
                        <a:t> with </a:t>
                      </a:r>
                      <a:r>
                        <a:rPr lang="en-US" baseline="0" dirty="0" err="1" smtClean="0"/>
                        <a:t>kafka</a:t>
                      </a:r>
                      <a:r>
                        <a:rPr lang="en-US" baseline="0" dirty="0" smtClean="0"/>
                        <a:t> result consumer , structured data stream, and with </a:t>
                      </a:r>
                      <a:r>
                        <a:rPr lang="en-US" baseline="0" dirty="0" err="1" smtClean="0"/>
                        <a:t>hdfs</a:t>
                      </a:r>
                      <a:r>
                        <a:rPr lang="en-US" baseline="0" dirty="0" smtClean="0"/>
                        <a:t> data reports</a:t>
                      </a:r>
                      <a:endParaRPr lang="en-US" dirty="0"/>
                    </a:p>
                  </a:txBody>
                  <a:tcPr/>
                </a:tc>
                <a:tc>
                  <a:txBody>
                    <a:bodyPr/>
                    <a:lstStyle/>
                    <a:p>
                      <a:endParaRPr lang="en-US"/>
                    </a:p>
                  </a:txBody>
                  <a:tcPr/>
                </a:tc>
              </a:tr>
              <a:tr h="446561">
                <a:tc>
                  <a:txBody>
                    <a:bodyPr/>
                    <a:lstStyle/>
                    <a:p>
                      <a:r>
                        <a:rPr lang="en-US" dirty="0" err="1" smtClean="0"/>
                        <a:t>hdfs</a:t>
                      </a:r>
                      <a:endParaRPr lang="en-US" dirty="0"/>
                    </a:p>
                  </a:txBody>
                  <a:tcPr/>
                </a:tc>
                <a:tc>
                  <a:txBody>
                    <a:bodyPr/>
                    <a:lstStyle/>
                    <a:p>
                      <a:r>
                        <a:rPr lang="en-US" dirty="0" err="1" smtClean="0"/>
                        <a:t>Recepts</a:t>
                      </a:r>
                      <a:r>
                        <a:rPr lang="en-US" dirty="0" smtClean="0"/>
                        <a:t> data archive</a:t>
                      </a:r>
                      <a:endParaRPr lang="en-US" dirty="0"/>
                    </a:p>
                  </a:txBody>
                  <a:tcPr/>
                </a:tc>
                <a:tc>
                  <a:txBody>
                    <a:bodyPr/>
                    <a:lstStyle/>
                    <a:p>
                      <a:r>
                        <a:rPr lang="en-US" dirty="0" smtClean="0"/>
                        <a:t>Source for reports and </a:t>
                      </a:r>
                      <a:r>
                        <a:rPr lang="en-US" dirty="0" err="1" smtClean="0"/>
                        <a:t>analitics</a:t>
                      </a:r>
                      <a:endParaRPr lang="en-US" dirty="0"/>
                    </a:p>
                  </a:txBody>
                  <a:tcPr/>
                </a:tc>
              </a:tr>
              <a:tr h="1284764">
                <a:tc>
                  <a:txBody>
                    <a:bodyPr/>
                    <a:lstStyle/>
                    <a:p>
                      <a:r>
                        <a:rPr lang="en-US" dirty="0" smtClean="0"/>
                        <a:t>python</a:t>
                      </a:r>
                      <a:endParaRPr lang="en-US" dirty="0"/>
                    </a:p>
                  </a:txBody>
                  <a:tcPr/>
                </a:tc>
                <a:tc>
                  <a:txBody>
                    <a:bodyPr/>
                    <a:lstStyle/>
                    <a:p>
                      <a:endParaRPr lang="en-US" dirty="0"/>
                    </a:p>
                  </a:txBody>
                  <a:tcPr/>
                </a:tc>
                <a:tc>
                  <a:txBody>
                    <a:bodyPr/>
                    <a:lstStyle/>
                    <a:p>
                      <a:r>
                        <a:rPr lang="en-US" dirty="0" smtClean="0"/>
                        <a:t>Use </a:t>
                      </a:r>
                      <a:r>
                        <a:rPr lang="en-US" dirty="0" err="1" smtClean="0"/>
                        <a:t>parrow</a:t>
                      </a:r>
                      <a:r>
                        <a:rPr lang="en-US" dirty="0" smtClean="0"/>
                        <a:t>, </a:t>
                      </a:r>
                      <a:r>
                        <a:rPr lang="en-US" dirty="0" err="1" smtClean="0"/>
                        <a:t>pyspark</a:t>
                      </a:r>
                      <a:r>
                        <a:rPr lang="en-US" dirty="0" smtClean="0"/>
                        <a:t> , lexical analysis</a:t>
                      </a:r>
                      <a:endParaRPr lang="en-US" dirty="0"/>
                    </a:p>
                  </a:txBody>
                  <a:tcPr/>
                </a:tc>
              </a:tr>
              <a:tr h="1284764">
                <a:tc>
                  <a:txBody>
                    <a:bodyPr/>
                    <a:lstStyle/>
                    <a:p>
                      <a:r>
                        <a:rPr lang="en-US" dirty="0" smtClean="0"/>
                        <a:t>NIH </a:t>
                      </a:r>
                      <a:r>
                        <a:rPr lang="en-US" dirty="0" err="1" smtClean="0"/>
                        <a:t>apis</a:t>
                      </a:r>
                      <a:r>
                        <a:rPr lang="en-US" dirty="0" smtClean="0"/>
                        <a:t> </a:t>
                      </a:r>
                      <a:endParaRPr lang="en-US" dirty="0"/>
                    </a:p>
                  </a:txBody>
                  <a:tcPr/>
                </a:tc>
                <a:tc>
                  <a:txBody>
                    <a:bodyPr/>
                    <a:lstStyle/>
                    <a:p>
                      <a:r>
                        <a:rPr lang="en-US" dirty="0" smtClean="0"/>
                        <a:t>\Source</a:t>
                      </a:r>
                      <a:r>
                        <a:rPr lang="en-US" baseline="0" dirty="0" smtClean="0"/>
                        <a:t> </a:t>
                      </a:r>
                      <a:r>
                        <a:rPr lang="en-US" baseline="0" dirty="0" err="1" smtClean="0"/>
                        <a:t>DrugBank</a:t>
                      </a:r>
                      <a:endParaRPr lang="en-US" dirty="0"/>
                    </a:p>
                  </a:txBody>
                  <a:tcPr/>
                </a:tc>
                <a:tc>
                  <a:txBody>
                    <a:bodyPr/>
                    <a:lstStyle/>
                    <a:p>
                      <a:r>
                        <a:rPr lang="en-US" dirty="0" err="1" smtClean="0"/>
                        <a:t>Api</a:t>
                      </a:r>
                      <a:r>
                        <a:rPr lang="en-US" dirty="0" smtClean="0"/>
                        <a:t> can works</a:t>
                      </a:r>
                      <a:r>
                        <a:rPr lang="en-US" baseline="0" dirty="0" smtClean="0"/>
                        <a:t> with different data source,</a:t>
                      </a:r>
                    </a:p>
                    <a:p>
                      <a:r>
                        <a:rPr lang="en-US" baseline="0" dirty="0" smtClean="0"/>
                        <a:t> in this project we use the </a:t>
                      </a:r>
                      <a:r>
                        <a:rPr lang="en-US" baseline="0" dirty="0" err="1" smtClean="0"/>
                        <a:t>DrugBank</a:t>
                      </a:r>
                      <a:r>
                        <a:rPr lang="en-US" baseline="0" dirty="0" smtClean="0"/>
                        <a:t> source</a:t>
                      </a:r>
                      <a:endParaRPr lang="en-US" dirty="0"/>
                    </a:p>
                  </a:txBody>
                  <a:tcPr/>
                </a:tc>
              </a:tr>
            </a:tbl>
          </a:graphicData>
        </a:graphic>
      </p:graphicFrame>
    </p:spTree>
    <p:extLst>
      <p:ext uri="{BB962C8B-B14F-4D97-AF65-F5344CB8AC3E}">
        <p14:creationId xmlns:p14="http://schemas.microsoft.com/office/powerpoint/2010/main" val="42632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88" y="418415"/>
            <a:ext cx="8229600" cy="1143000"/>
          </a:xfrm>
        </p:spPr>
        <p:txBody>
          <a:bodyPr/>
          <a:lstStyle/>
          <a:p>
            <a:r>
              <a:rPr lang="en-US" smtClean="0"/>
              <a:t>Solution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905000"/>
            <a:ext cx="7315576" cy="4203916"/>
          </a:xfrm>
        </p:spPr>
      </p:pic>
    </p:spTree>
    <p:extLst>
      <p:ext uri="{BB962C8B-B14F-4D97-AF65-F5344CB8AC3E}">
        <p14:creationId xmlns:p14="http://schemas.microsoft.com/office/powerpoint/2010/main" val="2944557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1468</TotalTime>
  <Words>462</Words>
  <Application>Microsoft Office PowerPoint</Application>
  <PresentationFormat>On-screen Show (4:3)</PresentationFormat>
  <Paragraphs>69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Selection of the optimal drug for a patient with a complex set of diagnoses</vt:lpstr>
      <vt:lpstr>Medical errors officially the third leading cause of death in U.S., study finds </vt:lpstr>
      <vt:lpstr>Drug Interaction Types</vt:lpstr>
      <vt:lpstr>Possible full new drug checks</vt:lpstr>
      <vt:lpstr>Drug- drug Interaction</vt:lpstr>
      <vt:lpstr>Data Sources</vt:lpstr>
      <vt:lpstr>PowerPoint Presentation</vt:lpstr>
      <vt:lpstr>Toolbox for technical realization</vt:lpstr>
      <vt:lpstr>Solution architecture</vt:lpstr>
      <vt:lpstr>Data streaming engine is implemented in nifi</vt:lpstr>
      <vt:lpstr>API Result</vt:lpstr>
      <vt:lpstr>JOLT Specification</vt:lpstr>
      <vt:lpstr>Result producer data</vt:lpstr>
      <vt:lpstr>Lexical analysis and data transformation</vt:lpstr>
      <vt:lpstr>Result dataframe for doctor </vt:lpstr>
      <vt:lpstr>HDFS archive file structure</vt:lpstr>
      <vt:lpstr>Possible reports and analysis from archive</vt:lpstr>
      <vt:lpstr>ERD of Doctor DB</vt:lpstr>
      <vt:lpstr>Doctor Application functionallity</vt:lpstr>
      <vt:lpstr>Application Classes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the optimal drug for a patient with a complex set of diagnoses</dc:title>
  <dc:creator>admin</dc:creator>
  <cp:lastModifiedBy>admin</cp:lastModifiedBy>
  <cp:revision>26</cp:revision>
  <dcterms:created xsi:type="dcterms:W3CDTF">2022-09-04T08:34:12Z</dcterms:created>
  <dcterms:modified xsi:type="dcterms:W3CDTF">2022-09-05T09:02:23Z</dcterms:modified>
</cp:coreProperties>
</file>