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60" r:id="rId4"/>
    <p:sldId id="259" r:id="rId5"/>
    <p:sldId id="262" r:id="rId6"/>
    <p:sldId id="264" r:id="rId7"/>
    <p:sldId id="263" r:id="rId8"/>
    <p:sldId id="278" r:id="rId9"/>
    <p:sldId id="277" r:id="rId10"/>
    <p:sldId id="265" r:id="rId11"/>
    <p:sldId id="282" r:id="rId12"/>
    <p:sldId id="289" r:id="rId13"/>
    <p:sldId id="283" r:id="rId14"/>
    <p:sldId id="284" r:id="rId15"/>
    <p:sldId id="290" r:id="rId16"/>
    <p:sldId id="266" r:id="rId17"/>
    <p:sldId id="267" r:id="rId18"/>
    <p:sldId id="268" r:id="rId19"/>
    <p:sldId id="261" r:id="rId20"/>
    <p:sldId id="273" r:id="rId21"/>
    <p:sldId id="286" r:id="rId22"/>
    <p:sldId id="287" r:id="rId23"/>
    <p:sldId id="292" r:id="rId24"/>
    <p:sldId id="269" r:id="rId25"/>
    <p:sldId id="281" r:id="rId26"/>
    <p:sldId id="285" r:id="rId27"/>
    <p:sldId id="270" r:id="rId28"/>
    <p:sldId id="271" r:id="rId29"/>
    <p:sldId id="288" r:id="rId30"/>
    <p:sldId id="291" r:id="rId31"/>
    <p:sldId id="272" r:id="rId32"/>
    <p:sldId id="279" r:id="rId33"/>
    <p:sldId id="27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792"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B3E63A-349F-4EF5-8817-4511AE5949EA}" type="datetimeFigureOut">
              <a:rPr lang="en-US" smtClean="0"/>
              <a:t>9/22/2022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4BA165-B8F9-4D5B-9463-60D2AFA59A5E}" type="slidenum">
              <a:rPr lang="en-US" smtClean="0"/>
              <a:t>‹#›</a:t>
            </a:fld>
            <a:endParaRPr lang="en-US"/>
          </a:p>
        </p:txBody>
      </p:sp>
    </p:spTree>
    <p:extLst>
      <p:ext uri="{BB962C8B-B14F-4D97-AF65-F5344CB8AC3E}">
        <p14:creationId xmlns:p14="http://schemas.microsoft.com/office/powerpoint/2010/main" val="1991499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504BA165-B8F9-4D5B-9463-60D2AFA59A5E}" type="slidenum">
              <a:rPr lang="en-US" smtClean="0"/>
              <a:t>1</a:t>
            </a:fld>
            <a:endParaRPr lang="en-US"/>
          </a:p>
        </p:txBody>
      </p:sp>
    </p:spTree>
    <p:extLst>
      <p:ext uri="{BB962C8B-B14F-4D97-AF65-F5344CB8AC3E}">
        <p14:creationId xmlns:p14="http://schemas.microsoft.com/office/powerpoint/2010/main" val="231300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76066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90799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46820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047785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9A9E16-455D-4113-90E9-7731404D6F0B}"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376197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9A9E16-455D-4113-90E9-7731404D6F0B}"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797517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9A9E16-455D-4113-90E9-7731404D6F0B}" type="datetimeFigureOut">
              <a:rPr lang="en-US" smtClean="0"/>
              <a:t>9/22/2022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56209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9A9E16-455D-4113-90E9-7731404D6F0B}" type="datetimeFigureOut">
              <a:rPr lang="en-US" smtClean="0"/>
              <a:t>9/22/2022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715433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9A9E16-455D-4113-90E9-7731404D6F0B}" type="datetimeFigureOut">
              <a:rPr lang="en-US" smtClean="0"/>
              <a:t>9/22/2022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04665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A9E16-455D-4113-90E9-7731404D6F0B}"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47879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A9E16-455D-4113-90E9-7731404D6F0B}"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330462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A9E16-455D-4113-90E9-7731404D6F0B}" type="datetimeFigureOut">
              <a:rPr lang="en-US" smtClean="0"/>
              <a:t>9/22/2022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BDE75-C244-44CD-BCE0-77E503AB42DA}" type="slidenum">
              <a:rPr lang="en-US" smtClean="0"/>
              <a:t>‹#›</a:t>
            </a:fld>
            <a:endParaRPr lang="en-US"/>
          </a:p>
        </p:txBody>
      </p:sp>
    </p:spTree>
    <p:extLst>
      <p:ext uri="{BB962C8B-B14F-4D97-AF65-F5344CB8AC3E}">
        <p14:creationId xmlns:p14="http://schemas.microsoft.com/office/powerpoint/2010/main" val="4275026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katkovOlga/nayaProject/blob/main/Dr_dr_Out.tx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2000"/>
            <a:lum/>
          </a:blip>
          <a:srcRect/>
          <a:stretch>
            <a:fillRect l="-13000" r="-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u="sng" dirty="0">
                <a:effectLst>
                  <a:outerShdw blurRad="38100" dist="38100" dir="2700000" algn="tl">
                    <a:srgbClr val="000000">
                      <a:alpha val="43137"/>
                    </a:srgbClr>
                  </a:outerShdw>
                </a:effectLst>
              </a:rPr>
              <a:t>S</a:t>
            </a:r>
            <a:r>
              <a:rPr lang="en-US" b="1" u="sng" dirty="0" smtClean="0">
                <a:effectLst>
                  <a:outerShdw blurRad="38100" dist="38100" dir="2700000" algn="tl">
                    <a:srgbClr val="000000">
                      <a:alpha val="43137"/>
                    </a:srgbClr>
                  </a:outerShdw>
                </a:effectLst>
              </a:rPr>
              <a:t>election of the optimal drug for a patient with a complex set of diagnoses</a:t>
            </a:r>
            <a:endParaRPr lang="en-US" b="1" u="sng"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solidFill>
                  <a:schemeClr val="tx1"/>
                </a:solidFill>
              </a:rPr>
              <a:t>Doctor – Patient Assistance to understand drug-drug interaction </a:t>
            </a:r>
            <a:endParaRPr lang="en-US" dirty="0">
              <a:solidFill>
                <a:schemeClr val="tx1"/>
              </a:solidFill>
            </a:endParaRPr>
          </a:p>
        </p:txBody>
      </p:sp>
    </p:spTree>
    <p:extLst>
      <p:ext uri="{BB962C8B-B14F-4D97-AF65-F5344CB8AC3E}">
        <p14:creationId xmlns:p14="http://schemas.microsoft.com/office/powerpoint/2010/main" val="4126635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streaming engine is implemented in </a:t>
            </a:r>
            <a:r>
              <a:rPr lang="en-US" dirty="0" err="1" smtClean="0"/>
              <a:t>nifi</a:t>
            </a:r>
            <a:r>
              <a:rPr lang="en-US" dirty="0" smtClean="0"/>
              <a:t>(steps)</a:t>
            </a:r>
            <a:endParaRPr lang="en-US" dirty="0"/>
          </a:p>
        </p:txBody>
      </p:sp>
      <p:sp>
        <p:nvSpPr>
          <p:cNvPr id="3" name="TextBox 2"/>
          <p:cNvSpPr txBox="1"/>
          <p:nvPr/>
        </p:nvSpPr>
        <p:spPr>
          <a:xfrm>
            <a:off x="4724400" y="1905000"/>
            <a:ext cx="3657600" cy="369332"/>
          </a:xfrm>
          <a:prstGeom prst="rect">
            <a:avLst/>
          </a:prstGeom>
          <a:noFill/>
        </p:spPr>
        <p:txBody>
          <a:bodyPr wrap="square" rtlCol="0">
            <a:spAutoFit/>
          </a:bodyPr>
          <a:lstStyle/>
          <a:p>
            <a:r>
              <a:rPr lang="en-US" dirty="0" smtClean="0"/>
              <a:t>1.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45653122"/>
              </p:ext>
            </p:extLst>
          </p:nvPr>
        </p:nvGraphicFramePr>
        <p:xfrm>
          <a:off x="381000" y="1533406"/>
          <a:ext cx="8305800" cy="5095994"/>
        </p:xfrm>
        <a:graphic>
          <a:graphicData uri="http://schemas.openxmlformats.org/drawingml/2006/table">
            <a:tbl>
              <a:tblPr firstRow="1" bandRow="1">
                <a:tableStyleId>{5C22544A-7EE6-4342-B048-85BDC9FD1C3A}</a:tableStyleId>
              </a:tblPr>
              <a:tblGrid>
                <a:gridCol w="1676400"/>
                <a:gridCol w="3733800"/>
                <a:gridCol w="2895600"/>
              </a:tblGrid>
              <a:tr h="752594">
                <a:tc>
                  <a:txBody>
                    <a:bodyPr/>
                    <a:lstStyle/>
                    <a:p>
                      <a:r>
                        <a:rPr lang="en-US" sz="1800" b="1" u="sng" kern="1200" dirty="0" err="1" smtClean="0">
                          <a:solidFill>
                            <a:schemeClr val="lt1"/>
                          </a:solidFill>
                          <a:effectLst/>
                          <a:latin typeface="+mn-lt"/>
                          <a:ea typeface="+mn-ea"/>
                          <a:cs typeface="+mn-cs"/>
                        </a:rPr>
                        <a:t>Proccessor</a:t>
                      </a:r>
                      <a:r>
                        <a:rPr lang="en-US" sz="1800" b="1" u="sng" kern="1200" dirty="0" smtClean="0">
                          <a:solidFill>
                            <a:schemeClr val="lt1"/>
                          </a:solidFill>
                          <a:effectLst/>
                          <a:latin typeface="+mn-lt"/>
                          <a:ea typeface="+mn-ea"/>
                          <a:cs typeface="+mn-cs"/>
                        </a:rPr>
                        <a:t> Type</a:t>
                      </a:r>
                      <a:endParaRPr lang="en-US" dirty="0"/>
                    </a:p>
                  </a:txBody>
                  <a:tcPr/>
                </a:tc>
                <a:tc>
                  <a:txBody>
                    <a:bodyPr/>
                    <a:lstStyle/>
                    <a:p>
                      <a:r>
                        <a:rPr lang="en-US" dirty="0" smtClean="0"/>
                        <a:t>Property</a:t>
                      </a:r>
                      <a:endParaRPr lang="en-US" dirty="0"/>
                    </a:p>
                  </a:txBody>
                  <a:tcPr/>
                </a:tc>
                <a:tc>
                  <a:txBody>
                    <a:bodyPr/>
                    <a:lstStyle/>
                    <a:p>
                      <a:r>
                        <a:rPr lang="en-US" sz="1800" b="1" u="sng" kern="1200" dirty="0" smtClean="0">
                          <a:solidFill>
                            <a:schemeClr val="lt1"/>
                          </a:solidFill>
                          <a:effectLst/>
                          <a:latin typeface="+mn-lt"/>
                          <a:ea typeface="+mn-ea"/>
                          <a:cs typeface="+mn-cs"/>
                        </a:rPr>
                        <a:t>Description</a:t>
                      </a:r>
                      <a:endParaRPr lang="en-US" dirty="0"/>
                    </a:p>
                  </a:txBody>
                  <a:tcPr/>
                </a:tc>
              </a:tr>
              <a:tr h="1905000">
                <a:tc>
                  <a:txBody>
                    <a:bodyPr/>
                    <a:lstStyle/>
                    <a:p>
                      <a:r>
                        <a:rPr lang="en-US" sz="1800" b="1" kern="1200" dirty="0" smtClean="0">
                          <a:solidFill>
                            <a:schemeClr val="dk1"/>
                          </a:solidFill>
                          <a:effectLst/>
                          <a:latin typeface="+mn-lt"/>
                          <a:ea typeface="+mn-ea"/>
                          <a:cs typeface="+mn-cs"/>
                        </a:rPr>
                        <a:t>ConsumeKafka_2_6 1.14.0</a:t>
                      </a:r>
                      <a:endParaRPr lang="en-US" dirty="0"/>
                    </a:p>
                  </a:txBody>
                  <a:tcPr/>
                </a:tc>
                <a:tc>
                  <a:txBody>
                    <a:bodyPr/>
                    <a:lstStyle/>
                    <a:p>
                      <a:endParaRPr lang="en-US" dirty="0"/>
                    </a:p>
                  </a:txBody>
                  <a:tcPr/>
                </a:tc>
                <a:tc>
                  <a:txBody>
                    <a:bodyPr/>
                    <a:lstStyle/>
                    <a:p>
                      <a:r>
                        <a:rPr lang="en-US" sz="1800" kern="1200" dirty="0" smtClean="0">
                          <a:solidFill>
                            <a:schemeClr val="dk1"/>
                          </a:solidFill>
                          <a:effectLst/>
                          <a:latin typeface="+mn-lt"/>
                          <a:ea typeface="+mn-ea"/>
                          <a:cs typeface="+mn-cs"/>
                        </a:rPr>
                        <a:t>receive </a:t>
                      </a:r>
                      <a:r>
                        <a:rPr lang="en-US" sz="1800" kern="1200" dirty="0" err="1" smtClean="0">
                          <a:solidFill>
                            <a:schemeClr val="dk1"/>
                          </a:solidFill>
                          <a:effectLst/>
                          <a:latin typeface="+mn-lt"/>
                          <a:ea typeface="+mn-ea"/>
                          <a:cs typeface="+mn-cs"/>
                        </a:rPr>
                        <a:t>getDrug</a:t>
                      </a:r>
                      <a:r>
                        <a:rPr lang="en-US" sz="1800" kern="1200" dirty="0" smtClean="0">
                          <a:solidFill>
                            <a:schemeClr val="dk1"/>
                          </a:solidFill>
                          <a:effectLst/>
                          <a:latin typeface="+mn-lt"/>
                          <a:ea typeface="+mn-ea"/>
                          <a:cs typeface="+mn-cs"/>
                        </a:rPr>
                        <a:t> requests from clients with specific drug name  as parameter</a:t>
                      </a:r>
                    </a:p>
                    <a:p>
                      <a:r>
                        <a:rPr lang="en-US" sz="1800" kern="1200" dirty="0" smtClean="0">
                          <a:solidFill>
                            <a:schemeClr val="dk1"/>
                          </a:solidFill>
                          <a:effectLst/>
                          <a:latin typeface="+mn-lt"/>
                          <a:ea typeface="+mn-ea"/>
                          <a:cs typeface="+mn-cs"/>
                        </a:rPr>
                        <a:t>topic=</a:t>
                      </a:r>
                      <a:r>
                        <a:rPr lang="en-US" sz="1800" kern="1200" dirty="0" err="1" smtClean="0">
                          <a:solidFill>
                            <a:schemeClr val="dk1"/>
                          </a:solidFill>
                          <a:effectLst/>
                          <a:latin typeface="+mn-lt"/>
                          <a:ea typeface="+mn-ea"/>
                          <a:cs typeface="+mn-cs"/>
                        </a:rPr>
                        <a:t>GetDrug</a:t>
                      </a:r>
                      <a:endParaRPr lang="en-US" dirty="0"/>
                    </a:p>
                  </a:txBody>
                  <a:tcPr/>
                </a:tc>
              </a:tr>
              <a:tr h="2438400">
                <a:tc>
                  <a:txBody>
                    <a:bodyPr/>
                    <a:lstStyle/>
                    <a:p>
                      <a:r>
                        <a:rPr lang="en-US" sz="1800" b="1" kern="1200" dirty="0" err="1" smtClean="0">
                          <a:solidFill>
                            <a:schemeClr val="dk1"/>
                          </a:solidFill>
                          <a:effectLst/>
                          <a:latin typeface="+mn-lt"/>
                          <a:ea typeface="+mn-ea"/>
                          <a:cs typeface="+mn-cs"/>
                        </a:rPr>
                        <a:t>ExtractText</a:t>
                      </a:r>
                      <a:r>
                        <a:rPr lang="en-US" sz="1800" b="1" kern="1200" dirty="0" smtClean="0">
                          <a:solidFill>
                            <a:schemeClr val="dk1"/>
                          </a:solidFill>
                          <a:effectLst/>
                          <a:latin typeface="+mn-lt"/>
                          <a:ea typeface="+mn-ea"/>
                          <a:cs typeface="+mn-cs"/>
                        </a:rPr>
                        <a:t> 1.14.0</a:t>
                      </a:r>
                      <a:endParaRPr lang="en-US" dirty="0"/>
                    </a:p>
                  </a:txBody>
                  <a:tcPr/>
                </a:tc>
                <a:tc>
                  <a:txBody>
                    <a:bodyPr/>
                    <a:lstStyle/>
                    <a:p>
                      <a:endParaRPr lang="en-US" dirty="0"/>
                    </a:p>
                  </a:txBody>
                  <a:tcPr/>
                </a:tc>
                <a:tc>
                  <a:txBody>
                    <a:bodyPr/>
                    <a:lstStyle/>
                    <a:p>
                      <a:r>
                        <a:rPr lang="en-US" sz="1800" kern="1200" dirty="0" smtClean="0">
                          <a:solidFill>
                            <a:schemeClr val="dk1"/>
                          </a:solidFill>
                          <a:effectLst/>
                          <a:latin typeface="+mn-lt"/>
                          <a:ea typeface="+mn-ea"/>
                          <a:cs typeface="+mn-cs"/>
                        </a:rPr>
                        <a:t>extract the drug name and use it as a parameter on </a:t>
                      </a:r>
                      <a:r>
                        <a:rPr lang="en-US" sz="1800" kern="1200" dirty="0" err="1" smtClean="0">
                          <a:solidFill>
                            <a:schemeClr val="dk1"/>
                          </a:solidFill>
                          <a:effectLst/>
                          <a:latin typeface="+mn-lt"/>
                          <a:ea typeface="+mn-ea"/>
                          <a:cs typeface="+mn-cs"/>
                        </a:rPr>
                        <a:t>api</a:t>
                      </a:r>
                      <a:r>
                        <a:rPr lang="en-US" sz="1800" kern="1200" dirty="0" smtClean="0">
                          <a:solidFill>
                            <a:schemeClr val="dk1"/>
                          </a:solidFill>
                          <a:effectLst/>
                          <a:latin typeface="+mn-lt"/>
                          <a:ea typeface="+mn-ea"/>
                          <a:cs typeface="+mn-cs"/>
                        </a:rPr>
                        <a:t> call,</a:t>
                      </a:r>
                    </a:p>
                    <a:p>
                      <a:r>
                        <a:rPr lang="en-US" sz="1800" kern="1200" dirty="0" smtClean="0">
                          <a:solidFill>
                            <a:schemeClr val="dk1"/>
                          </a:solidFill>
                          <a:effectLst/>
                          <a:latin typeface="+mn-lt"/>
                          <a:ea typeface="+mn-ea"/>
                          <a:cs typeface="+mn-cs"/>
                        </a:rPr>
                        <a:t> saved as </a:t>
                      </a:r>
                      <a:r>
                        <a:rPr lang="en-US" sz="1800" kern="1200" dirty="0" err="1" smtClean="0">
                          <a:solidFill>
                            <a:schemeClr val="dk1"/>
                          </a:solidFill>
                          <a:effectLst/>
                          <a:latin typeface="+mn-lt"/>
                          <a:ea typeface="+mn-ea"/>
                          <a:cs typeface="+mn-cs"/>
                        </a:rPr>
                        <a:t>nifi</a:t>
                      </a:r>
                      <a:r>
                        <a:rPr lang="en-US" sz="1800" kern="1200" dirty="0" smtClean="0">
                          <a:solidFill>
                            <a:schemeClr val="dk1"/>
                          </a:solidFill>
                          <a:effectLst/>
                          <a:latin typeface="+mn-lt"/>
                          <a:ea typeface="+mn-ea"/>
                          <a:cs typeface="+mn-cs"/>
                        </a:rPr>
                        <a:t> process attribute</a:t>
                      </a:r>
                      <a:endParaRPr lang="en-US" dirty="0"/>
                    </a:p>
                  </a:txBody>
                  <a:tcPr/>
                </a:tc>
              </a:tr>
            </a:tbl>
          </a:graphicData>
        </a:graphic>
      </p:graphicFrame>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777" y="4114800"/>
            <a:ext cx="3856209" cy="2429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2362200"/>
            <a:ext cx="3695342" cy="1594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44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a:t>
            </a:r>
            <a:r>
              <a:rPr lang="en-US" dirty="0" err="1" smtClean="0"/>
              <a:t>nifi</a:t>
            </a:r>
            <a:r>
              <a:rPr lang="en-US" dirty="0" smtClean="0"/>
              <a:t> pipeline from consumer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520" y="1846953"/>
            <a:ext cx="7956959" cy="4032457"/>
          </a:xfrm>
        </p:spPr>
      </p:pic>
    </p:spTree>
    <p:extLst>
      <p:ext uri="{BB962C8B-B14F-4D97-AF65-F5344CB8AC3E}">
        <p14:creationId xmlns:p14="http://schemas.microsoft.com/office/powerpoint/2010/main" val="843480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Nifi</a:t>
            </a:r>
            <a:r>
              <a:rPr lang="en-US" dirty="0" smtClean="0"/>
              <a:t> steps - continued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4960767"/>
              </p:ext>
            </p:extLst>
          </p:nvPr>
        </p:nvGraphicFramePr>
        <p:xfrm>
          <a:off x="457200" y="1600200"/>
          <a:ext cx="8229600" cy="5486400"/>
        </p:xfrm>
        <a:graphic>
          <a:graphicData uri="http://schemas.openxmlformats.org/drawingml/2006/table">
            <a:tbl>
              <a:tblPr firstRow="1" bandRow="1">
                <a:tableStyleId>{5C22544A-7EE6-4342-B048-85BDC9FD1C3A}</a:tableStyleId>
              </a:tblPr>
              <a:tblGrid>
                <a:gridCol w="1676400"/>
                <a:gridCol w="3810000"/>
                <a:gridCol w="2743200"/>
              </a:tblGrid>
              <a:tr h="370840">
                <a:tc>
                  <a:txBody>
                    <a:bodyPr/>
                    <a:lstStyle/>
                    <a:p>
                      <a:r>
                        <a:rPr lang="en-US" sz="1800" b="1" u="sng" kern="1200" dirty="0" err="1" smtClean="0">
                          <a:solidFill>
                            <a:schemeClr val="lt1"/>
                          </a:solidFill>
                          <a:effectLst/>
                          <a:latin typeface="+mn-lt"/>
                          <a:ea typeface="+mn-ea"/>
                          <a:cs typeface="+mn-cs"/>
                        </a:rPr>
                        <a:t>Proccessor</a:t>
                      </a:r>
                      <a:r>
                        <a:rPr lang="en-US" sz="1800" b="1" u="sng" kern="1200" dirty="0" smtClean="0">
                          <a:solidFill>
                            <a:schemeClr val="lt1"/>
                          </a:solidFill>
                          <a:effectLst/>
                          <a:latin typeface="+mn-lt"/>
                          <a:ea typeface="+mn-ea"/>
                          <a:cs typeface="+mn-cs"/>
                        </a:rPr>
                        <a:t> Type</a:t>
                      </a:r>
                      <a:endParaRPr lang="en-US" dirty="0"/>
                    </a:p>
                  </a:txBody>
                  <a:tcPr/>
                </a:tc>
                <a:tc>
                  <a:txBody>
                    <a:bodyPr/>
                    <a:lstStyle/>
                    <a:p>
                      <a:r>
                        <a:rPr lang="en-US" dirty="0" smtClean="0"/>
                        <a:t>Property</a:t>
                      </a:r>
                      <a:endParaRPr lang="en-US" dirty="0"/>
                    </a:p>
                  </a:txBody>
                  <a:tcPr/>
                </a:tc>
                <a:tc>
                  <a:txBody>
                    <a:bodyPr/>
                    <a:lstStyle/>
                    <a:p>
                      <a:r>
                        <a:rPr lang="en-US" dirty="0" smtClean="0"/>
                        <a:t>Description</a:t>
                      </a:r>
                      <a:endParaRPr lang="en-US" dirty="0"/>
                    </a:p>
                  </a:txBody>
                  <a:tcPr/>
                </a:tc>
              </a:tr>
              <a:tr h="2600960">
                <a:tc>
                  <a:txBody>
                    <a:bodyPr/>
                    <a:lstStyle/>
                    <a:p>
                      <a:r>
                        <a:rPr lang="en-US" sz="1800" b="0" i="0" kern="1200" dirty="0" err="1" smtClean="0">
                          <a:solidFill>
                            <a:schemeClr val="dk1"/>
                          </a:solidFill>
                          <a:effectLst/>
                          <a:latin typeface="+mn-lt"/>
                          <a:ea typeface="+mn-ea"/>
                          <a:cs typeface="+mn-cs"/>
                        </a:rPr>
                        <a:t>InvokeHTTP</a:t>
                      </a:r>
                      <a:r>
                        <a:rPr lang="en-US" sz="1800" b="0" i="0" kern="1200" dirty="0" smtClean="0">
                          <a:solidFill>
                            <a:schemeClr val="dk1"/>
                          </a:solidFill>
                          <a:effectLst/>
                          <a:latin typeface="+mn-lt"/>
                          <a:ea typeface="+mn-ea"/>
                          <a:cs typeface="+mn-cs"/>
                        </a:rPr>
                        <a:t> 1.14.0</a:t>
                      </a:r>
                      <a:endParaRPr lang="en-US" dirty="0"/>
                    </a:p>
                  </a:txBody>
                  <a:tcPr/>
                </a:tc>
                <a:tc>
                  <a:txBody>
                    <a:bodyPr/>
                    <a:lstStyle/>
                    <a:p>
                      <a:endParaRPr lang="en-US" dirty="0"/>
                    </a:p>
                  </a:txBody>
                  <a:tcPr/>
                </a:tc>
                <a:tc>
                  <a:txBody>
                    <a:bodyPr/>
                    <a:lstStyle/>
                    <a:p>
                      <a:r>
                        <a:rPr lang="en-US" dirty="0" smtClean="0"/>
                        <a:t>2 http </a:t>
                      </a:r>
                      <a:r>
                        <a:rPr lang="en-US" dirty="0" err="1" smtClean="0"/>
                        <a:t>api</a:t>
                      </a:r>
                      <a:r>
                        <a:rPr lang="en-US" dirty="0" smtClean="0"/>
                        <a:t> calls in </a:t>
                      </a:r>
                      <a:r>
                        <a:rPr lang="en-US" dirty="0" err="1" smtClean="0"/>
                        <a:t>nifi</a:t>
                      </a:r>
                      <a:r>
                        <a:rPr lang="en-US" dirty="0" smtClean="0"/>
                        <a:t> process</a:t>
                      </a:r>
                      <a:endParaRPr lang="en-US" dirty="0"/>
                    </a:p>
                  </a:txBody>
                  <a:tcPr/>
                </a:tc>
              </a:tr>
              <a:tr h="2245360">
                <a:tc>
                  <a:txBody>
                    <a:bodyPr/>
                    <a:lstStyle/>
                    <a:p>
                      <a:r>
                        <a:rPr lang="en-US" sz="1800" b="1" kern="1200" dirty="0" err="1" smtClean="0">
                          <a:solidFill>
                            <a:schemeClr val="dk1"/>
                          </a:solidFill>
                          <a:effectLst/>
                          <a:latin typeface="+mn-lt"/>
                          <a:ea typeface="+mn-ea"/>
                          <a:cs typeface="+mn-cs"/>
                        </a:rPr>
                        <a:t>JoltTransformJSON</a:t>
                      </a:r>
                      <a:r>
                        <a:rPr lang="en-US" sz="1800" b="1" kern="1200" dirty="0" smtClean="0">
                          <a:solidFill>
                            <a:schemeClr val="dk1"/>
                          </a:solidFill>
                          <a:effectLst/>
                          <a:latin typeface="+mn-lt"/>
                          <a:ea typeface="+mn-ea"/>
                          <a:cs typeface="+mn-cs"/>
                        </a:rPr>
                        <a:t> 1.14.0</a:t>
                      </a:r>
                      <a:endParaRPr lang="en-US" dirty="0"/>
                    </a:p>
                  </a:txBody>
                  <a:tcPr/>
                </a:tc>
                <a:tc>
                  <a:txBody>
                    <a:bodyPr/>
                    <a:lstStyle/>
                    <a:p>
                      <a:endParaRPr lang="en-US" dirty="0"/>
                    </a:p>
                  </a:txBody>
                  <a:tcPr/>
                </a:tc>
                <a:tc>
                  <a:txBody>
                    <a:bodyPr/>
                    <a:lstStyle/>
                    <a:p>
                      <a:r>
                        <a:rPr lang="en-US" dirty="0" smtClean="0"/>
                        <a:t>3 jolt transformations</a:t>
                      </a:r>
                      <a:endParaRPr lang="en-US" dirty="0"/>
                    </a:p>
                  </a:txBody>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209800"/>
            <a:ext cx="3657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876800"/>
            <a:ext cx="3657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4625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630362"/>
          </a:xfrm>
        </p:spPr>
        <p:txBody>
          <a:bodyPr>
            <a:normAutofit fontScale="90000"/>
          </a:bodyPr>
          <a:lstStyle/>
          <a:p>
            <a:r>
              <a:rPr lang="en-US" dirty="0" smtClean="0"/>
              <a:t>Build 1</a:t>
            </a:r>
            <a:r>
              <a:rPr lang="en-US" baseline="30000" dirty="0" smtClean="0"/>
              <a:t>st</a:t>
            </a:r>
            <a:r>
              <a:rPr lang="en-US" dirty="0" smtClean="0"/>
              <a:t> API request and get </a:t>
            </a:r>
            <a:r>
              <a:rPr lang="en-US" dirty="0" err="1" smtClean="0"/>
              <a:t>drugId</a:t>
            </a:r>
            <a:r>
              <a:rPr lang="en-US" dirty="0" smtClean="0"/>
              <a:t> from drug name, build 2d </a:t>
            </a:r>
            <a:r>
              <a:rPr lang="en-US" dirty="0" err="1" smtClean="0"/>
              <a:t>Api</a:t>
            </a:r>
            <a:r>
              <a:rPr lang="en-US" dirty="0" smtClean="0"/>
              <a:t> request from id </a:t>
            </a:r>
            <a:r>
              <a:rPr lang="en-US" dirty="0" err="1" smtClean="0"/>
              <a:t>recieved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57493"/>
            <a:ext cx="8229600" cy="3611377"/>
          </a:xfrm>
        </p:spPr>
      </p:pic>
    </p:spTree>
    <p:extLst>
      <p:ext uri="{BB962C8B-B14F-4D97-AF65-F5344CB8AC3E}">
        <p14:creationId xmlns:p14="http://schemas.microsoft.com/office/powerpoint/2010/main" val="4176127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401762"/>
          </a:xfrm>
        </p:spPr>
        <p:txBody>
          <a:bodyPr>
            <a:normAutofit fontScale="90000"/>
          </a:bodyPr>
          <a:lstStyle/>
          <a:p>
            <a:r>
              <a:rPr lang="en-US" dirty="0" smtClean="0"/>
              <a:t>2d </a:t>
            </a:r>
            <a:r>
              <a:rPr lang="en-US" dirty="0" err="1" smtClean="0"/>
              <a:t>api</a:t>
            </a:r>
            <a:r>
              <a:rPr lang="en-US" dirty="0" smtClean="0"/>
              <a:t> call for get drug interaction, Result data transformation, </a:t>
            </a:r>
            <a:r>
              <a:rPr lang="en-US" dirty="0" err="1" smtClean="0"/>
              <a:t>kafka</a:t>
            </a:r>
            <a:r>
              <a:rPr lang="en-US" dirty="0" smtClean="0"/>
              <a:t> producer send result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905000"/>
            <a:ext cx="8134823" cy="4525963"/>
          </a:xfrm>
        </p:spPr>
      </p:pic>
    </p:spTree>
    <p:extLst>
      <p:ext uri="{BB962C8B-B14F-4D97-AF65-F5344CB8AC3E}">
        <p14:creationId xmlns:p14="http://schemas.microsoft.com/office/powerpoint/2010/main" val="1305806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Nifi</a:t>
            </a:r>
            <a:r>
              <a:rPr lang="en-US" dirty="0"/>
              <a:t> steps - continued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3221659"/>
              </p:ext>
            </p:extLst>
          </p:nvPr>
        </p:nvGraphicFramePr>
        <p:xfrm>
          <a:off x="457200" y="1600200"/>
          <a:ext cx="8229600" cy="4953000"/>
        </p:xfrm>
        <a:graphic>
          <a:graphicData uri="http://schemas.openxmlformats.org/drawingml/2006/table">
            <a:tbl>
              <a:tblPr firstRow="1" bandRow="1">
                <a:tableStyleId>{5C22544A-7EE6-4342-B048-85BDC9FD1C3A}</a:tableStyleId>
              </a:tblPr>
              <a:tblGrid>
                <a:gridCol w="2133600"/>
                <a:gridCol w="3886200"/>
                <a:gridCol w="2209800"/>
              </a:tblGrid>
              <a:tr h="7357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sng" kern="1200" dirty="0" err="1" smtClean="0">
                          <a:solidFill>
                            <a:schemeClr val="lt1"/>
                          </a:solidFill>
                          <a:effectLst/>
                          <a:latin typeface="+mn-lt"/>
                          <a:ea typeface="+mn-ea"/>
                          <a:cs typeface="+mn-cs"/>
                        </a:rPr>
                        <a:t>Proccessor</a:t>
                      </a:r>
                      <a:r>
                        <a:rPr lang="en-US" sz="1800" b="1" u="sng" kern="1200" dirty="0" smtClean="0">
                          <a:solidFill>
                            <a:schemeClr val="lt1"/>
                          </a:solidFill>
                          <a:effectLst/>
                          <a:latin typeface="+mn-lt"/>
                          <a:ea typeface="+mn-ea"/>
                          <a:cs typeface="+mn-cs"/>
                        </a:rPr>
                        <a:t> Type</a:t>
                      </a:r>
                      <a:endParaRPr lang="en-US" dirty="0" smtClean="0"/>
                    </a:p>
                    <a:p>
                      <a:endParaRPr lang="en-US" dirty="0"/>
                    </a:p>
                  </a:txBody>
                  <a:tcPr/>
                </a:tc>
                <a:tc>
                  <a:txBody>
                    <a:bodyPr/>
                    <a:lstStyle/>
                    <a:p>
                      <a:r>
                        <a:rPr lang="en-US" dirty="0" smtClean="0"/>
                        <a:t>Property</a:t>
                      </a:r>
                      <a:endParaRPr lang="en-US" dirty="0"/>
                    </a:p>
                  </a:txBody>
                  <a:tcPr/>
                </a:tc>
                <a:tc>
                  <a:txBody>
                    <a:bodyPr/>
                    <a:lstStyle/>
                    <a:p>
                      <a:r>
                        <a:rPr lang="en-US" dirty="0" smtClean="0"/>
                        <a:t>Description</a:t>
                      </a:r>
                      <a:endParaRPr lang="en-US" dirty="0"/>
                    </a:p>
                  </a:txBody>
                  <a:tcPr/>
                </a:tc>
              </a:tr>
              <a:tr h="2108626">
                <a:tc>
                  <a:txBody>
                    <a:bodyPr/>
                    <a:lstStyle/>
                    <a:p>
                      <a:r>
                        <a:rPr lang="en-US" sz="1800" b="1" kern="1200" dirty="0" err="1" smtClean="0">
                          <a:solidFill>
                            <a:schemeClr val="dk1"/>
                          </a:solidFill>
                          <a:effectLst/>
                          <a:latin typeface="+mn-lt"/>
                          <a:ea typeface="+mn-ea"/>
                          <a:cs typeface="+mn-cs"/>
                        </a:rPr>
                        <a:t>EvaluateJsonPath</a:t>
                      </a:r>
                      <a:r>
                        <a:rPr lang="en-US" sz="1800" b="1" kern="1200" dirty="0" smtClean="0">
                          <a:solidFill>
                            <a:schemeClr val="dk1"/>
                          </a:solidFill>
                          <a:effectLst/>
                          <a:latin typeface="+mn-lt"/>
                          <a:ea typeface="+mn-ea"/>
                          <a:cs typeface="+mn-cs"/>
                        </a:rPr>
                        <a:t> 1.14.0</a:t>
                      </a:r>
                      <a:endParaRPr lang="en-US" dirty="0"/>
                    </a:p>
                  </a:txBody>
                  <a:tcPr/>
                </a:tc>
                <a:tc>
                  <a:txBody>
                    <a:bodyPr/>
                    <a:lstStyle/>
                    <a:p>
                      <a:endParaRPr lang="en-US" dirty="0"/>
                    </a:p>
                  </a:txBody>
                  <a:tcPr/>
                </a:tc>
                <a:tc>
                  <a:txBody>
                    <a:bodyPr/>
                    <a:lstStyle/>
                    <a:p>
                      <a:r>
                        <a:rPr lang="en-US" sz="1800" kern="1200" dirty="0" smtClean="0">
                          <a:solidFill>
                            <a:schemeClr val="dk1"/>
                          </a:solidFill>
                          <a:effectLst/>
                          <a:latin typeface="+mn-lt"/>
                          <a:ea typeface="+mn-ea"/>
                          <a:cs typeface="+mn-cs"/>
                        </a:rPr>
                        <a:t>put </a:t>
                      </a:r>
                      <a:r>
                        <a:rPr lang="en-US" sz="1800" kern="1200" dirty="0" err="1" smtClean="0">
                          <a:solidFill>
                            <a:schemeClr val="dk1"/>
                          </a:solidFill>
                          <a:effectLst/>
                          <a:latin typeface="+mn-lt"/>
                          <a:ea typeface="+mn-ea"/>
                          <a:cs typeface="+mn-cs"/>
                        </a:rPr>
                        <a:t>drug_id</a:t>
                      </a:r>
                      <a:r>
                        <a:rPr lang="en-US" sz="1800" kern="1200" dirty="0" smtClean="0">
                          <a:solidFill>
                            <a:schemeClr val="dk1"/>
                          </a:solidFill>
                          <a:effectLst/>
                          <a:latin typeface="+mn-lt"/>
                          <a:ea typeface="+mn-ea"/>
                          <a:cs typeface="+mn-cs"/>
                        </a:rPr>
                        <a:t>  from 1</a:t>
                      </a:r>
                      <a:r>
                        <a:rPr lang="en-US" sz="1800" kern="1200" baseline="30000" dirty="0" smtClean="0">
                          <a:solidFill>
                            <a:schemeClr val="dk1"/>
                          </a:solidFill>
                          <a:effectLst/>
                          <a:latin typeface="+mn-lt"/>
                          <a:ea typeface="+mn-ea"/>
                          <a:cs typeface="+mn-cs"/>
                        </a:rPr>
                        <a:t>st</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api</a:t>
                      </a:r>
                      <a:r>
                        <a:rPr lang="en-US" sz="1800" kern="1200" dirty="0" smtClean="0">
                          <a:solidFill>
                            <a:schemeClr val="dk1"/>
                          </a:solidFill>
                          <a:effectLst/>
                          <a:latin typeface="+mn-lt"/>
                          <a:ea typeface="+mn-ea"/>
                          <a:cs typeface="+mn-cs"/>
                        </a:rPr>
                        <a:t> call to attribute </a:t>
                      </a:r>
                      <a:r>
                        <a:rPr lang="en-US" sz="1800" kern="1200" dirty="0" err="1" smtClean="0">
                          <a:solidFill>
                            <a:schemeClr val="dk1"/>
                          </a:solidFill>
                          <a:effectLst/>
                          <a:latin typeface="+mn-lt"/>
                          <a:ea typeface="+mn-ea"/>
                          <a:cs typeface="+mn-cs"/>
                        </a:rPr>
                        <a:t>drug_id</a:t>
                      </a:r>
                      <a:r>
                        <a:rPr lang="en-US" sz="1800" kern="1200" dirty="0" smtClean="0">
                          <a:solidFill>
                            <a:schemeClr val="dk1"/>
                          </a:solidFill>
                          <a:effectLst/>
                          <a:latin typeface="+mn-lt"/>
                          <a:ea typeface="+mn-ea"/>
                          <a:cs typeface="+mn-cs"/>
                        </a:rPr>
                        <a:t>  </a:t>
                      </a:r>
                      <a:endParaRPr lang="en-US" dirty="0"/>
                    </a:p>
                  </a:txBody>
                  <a:tcPr/>
                </a:tc>
              </a:tr>
              <a:tr h="21086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n-lt"/>
                          <a:ea typeface="+mn-ea"/>
                          <a:cs typeface="+mn-cs"/>
                        </a:rPr>
                        <a:t>PublishKafkaRecord_2_6 1.14.0</a:t>
                      </a:r>
                      <a:endParaRPr lang="en-US" dirty="0" smtClean="0"/>
                    </a:p>
                    <a:p>
                      <a:endParaRPr lang="en-US" dirty="0"/>
                    </a:p>
                  </a:txBody>
                  <a:tcPr/>
                </a:tc>
                <a:tc>
                  <a:txBody>
                    <a:bodyPr/>
                    <a:lstStyle/>
                    <a:p>
                      <a:endParaRPr lang="en-US" dirty="0"/>
                    </a:p>
                  </a:txBody>
                  <a:tcPr/>
                </a:tc>
                <a:tc>
                  <a:txBody>
                    <a:bodyPr/>
                    <a:lstStyle/>
                    <a:p>
                      <a:r>
                        <a:rPr lang="en-US" sz="1800" kern="1200" dirty="0" smtClean="0">
                          <a:solidFill>
                            <a:schemeClr val="dk1"/>
                          </a:solidFill>
                          <a:effectLst/>
                          <a:latin typeface="+mn-lt"/>
                          <a:ea typeface="+mn-ea"/>
                          <a:cs typeface="+mn-cs"/>
                        </a:rPr>
                        <a:t>Send </a:t>
                      </a:r>
                      <a:r>
                        <a:rPr lang="en-US" sz="1800" kern="1200" dirty="0" err="1" smtClean="0">
                          <a:solidFill>
                            <a:schemeClr val="dk1"/>
                          </a:solidFill>
                          <a:effectLst/>
                          <a:latin typeface="+mn-lt"/>
                          <a:ea typeface="+mn-ea"/>
                          <a:cs typeface="+mn-cs"/>
                        </a:rPr>
                        <a:t>grug</a:t>
                      </a:r>
                      <a:r>
                        <a:rPr lang="en-US" sz="1800" kern="1200" dirty="0" smtClean="0">
                          <a:solidFill>
                            <a:schemeClr val="dk1"/>
                          </a:solidFill>
                          <a:effectLst/>
                          <a:latin typeface="+mn-lt"/>
                          <a:ea typeface="+mn-ea"/>
                          <a:cs typeface="+mn-cs"/>
                        </a:rPr>
                        <a:t> interaction result to doctor application</a:t>
                      </a:r>
                      <a:endParaRPr lang="en-US" dirty="0"/>
                    </a:p>
                  </a:txBody>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362200"/>
            <a:ext cx="3810001"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4111" y="4343400"/>
            <a:ext cx="3846690" cy="2410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78202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Result</a:t>
            </a:r>
            <a:endParaRPr lang="en-US" dirty="0"/>
          </a:p>
        </p:txBody>
      </p:sp>
      <p:sp>
        <p:nvSpPr>
          <p:cNvPr id="3" name="Content Placeholder 2"/>
          <p:cNvSpPr>
            <a:spLocks noGrp="1"/>
          </p:cNvSpPr>
          <p:nvPr>
            <p:ph idx="1"/>
          </p:nvPr>
        </p:nvSpPr>
        <p:spPr/>
        <p:txBody>
          <a:bodyPr>
            <a:normAutofit fontScale="25000" lnSpcReduction="20000"/>
          </a:bodyPr>
          <a:lstStyle/>
          <a:p>
            <a:r>
              <a:rPr lang="en-US" sz="5600" b="1" dirty="0" smtClean="0"/>
              <a:t>Large and not useful file format. The example saved in </a:t>
            </a:r>
            <a:r>
              <a:rPr lang="en-US" sz="5600" b="1" dirty="0" err="1" smtClean="0"/>
              <a:t>github</a:t>
            </a:r>
            <a:endParaRPr lang="en-US" sz="5600" b="1" dirty="0" smtClean="0"/>
          </a:p>
          <a:p>
            <a:r>
              <a:rPr lang="en-US" sz="5600" b="1" dirty="0" smtClean="0">
                <a:hlinkClick r:id="rId2"/>
              </a:rPr>
              <a:t>https://github.com/katkovOlga/nayaProject/blob/main/Dr_dr_Out.txt</a:t>
            </a:r>
            <a:endParaRPr lang="en-US" sz="5600" b="1" dirty="0" smtClean="0"/>
          </a:p>
          <a:p>
            <a:r>
              <a:rPr lang="en-US" sz="5600" b="1" dirty="0" smtClean="0"/>
              <a:t>It seems so, followed part of </a:t>
            </a:r>
            <a:r>
              <a:rPr lang="en-US" sz="5600" b="1" dirty="0" err="1" smtClean="0"/>
              <a:t>api</a:t>
            </a:r>
            <a:r>
              <a:rPr lang="en-US" sz="5600" b="1" dirty="0" smtClean="0"/>
              <a:t> result:</a:t>
            </a:r>
          </a:p>
          <a:p>
            <a:endParaRPr lang="en-US" dirty="0"/>
          </a:p>
          <a:p>
            <a:r>
              <a:rPr lang="en-US" dirty="0" smtClean="0"/>
              <a:t>{"</a:t>
            </a:r>
            <a:r>
              <a:rPr lang="en-US" dirty="0" err="1" smtClean="0"/>
              <a:t>nlmDisclaimer</a:t>
            </a:r>
            <a:r>
              <a:rPr lang="en-US" dirty="0" smtClean="0"/>
              <a:t>":"It is not the intention of NLM to provide specific medical advice, but rather to provide users with information to better understand their health and their medications. NLM urges you to consult with a qualified physician for advice about medications.","</a:t>
            </a:r>
            <a:r>
              <a:rPr lang="en-US" dirty="0" err="1" smtClean="0"/>
              <a:t>interactionTypeGroup</a:t>
            </a:r>
            <a:r>
              <a:rPr lang="en-US" dirty="0" smtClean="0"/>
              <a:t>":[{"</a:t>
            </a:r>
            <a:r>
              <a:rPr lang="en-US" dirty="0" err="1" smtClean="0"/>
              <a:t>sourceDisclaimer</a:t>
            </a:r>
            <a:r>
              <a:rPr lang="en-US" dirty="0" smtClean="0"/>
              <a:t>":"</a:t>
            </a:r>
            <a:r>
              <a:rPr lang="en-US" dirty="0" err="1" smtClean="0"/>
              <a:t>DrugBank</a:t>
            </a:r>
            <a:r>
              <a:rPr lang="en-US" dirty="0" smtClean="0"/>
              <a:t> is intended for educational and scientific research purposes only and you expressly acknowledge and agree that use of </a:t>
            </a:r>
            <a:r>
              <a:rPr lang="en-US" dirty="0" err="1" smtClean="0"/>
              <a:t>DrugBank</a:t>
            </a:r>
            <a:r>
              <a:rPr lang="en-US" dirty="0" smtClean="0"/>
              <a:t> is at your sole risk. The accuracy of </a:t>
            </a:r>
            <a:r>
              <a:rPr lang="en-US" dirty="0" err="1" smtClean="0"/>
              <a:t>DrugBank</a:t>
            </a:r>
            <a:r>
              <a:rPr lang="en-US" dirty="0" smtClean="0"/>
              <a:t> information is not guaranteed and reliance on </a:t>
            </a:r>
            <a:r>
              <a:rPr lang="en-US" dirty="0" err="1" smtClean="0"/>
              <a:t>DrugBank</a:t>
            </a:r>
            <a:r>
              <a:rPr lang="en-US" dirty="0" smtClean="0"/>
              <a:t> shall be at your sole risk. </a:t>
            </a:r>
            <a:r>
              <a:rPr lang="en-US" dirty="0" err="1" smtClean="0"/>
              <a:t>DrugBank</a:t>
            </a:r>
            <a:r>
              <a:rPr lang="en-US" dirty="0" smtClean="0"/>
              <a:t> is not intended as a substitute for professional medical advice, diagnosis or treatment..[www.drugbank.ca]","sourceName":"DrugBank","interactionType":[{"comment":"aspirin (1191) is resolved to aspirin (1191)","</a:t>
            </a:r>
            <a:r>
              <a:rPr lang="en-US" dirty="0" err="1" smtClean="0"/>
              <a:t>minConceptItem</a:t>
            </a:r>
            <a:r>
              <a:rPr lang="en-US" dirty="0" smtClean="0"/>
              <a:t>":{"rxcui":"1191","name":"aspirin","tty":"IN"},"</a:t>
            </a:r>
            <a:r>
              <a:rPr lang="en-US" dirty="0" err="1" smtClean="0"/>
              <a:t>interactionPair</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":{"rxcui":"1000492","name":"resveratrol","tty":"IN"},"</a:t>
            </a:r>
            <a:r>
              <a:rPr lang="en-US" dirty="0" err="1" smtClean="0"/>
              <a:t>sourceConceptItem</a:t>
            </a:r>
            <a:r>
              <a:rPr lang="en-US" dirty="0" smtClean="0"/>
              <a:t>":{"id":"DB02709","name":"Resveratrol","url":"https://go.drugbank.com/drugs/DB02709#interactions"}}],"</a:t>
            </a:r>
            <a:r>
              <a:rPr lang="en-US" dirty="0" err="1" smtClean="0"/>
              <a:t>severity":"N</a:t>
            </a:r>
            <a:r>
              <a:rPr lang="en-US" dirty="0" smtClean="0"/>
              <a:t>/</a:t>
            </a:r>
            <a:r>
              <a:rPr lang="en-US" dirty="0" err="1" smtClean="0"/>
              <a:t>A","description":"Acetylsalicylic</a:t>
            </a:r>
            <a:r>
              <a:rPr lang="en-US" dirty="0" smtClean="0"/>
              <a:t> acid may increase the antiplatelet activities of Resveratrol."},{"</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":{"rxcui":"1001","name":"antipyrine","tty":"IN"},"</a:t>
            </a:r>
            <a:r>
              <a:rPr lang="en-US" dirty="0" err="1" smtClean="0"/>
              <a:t>sourceConceptItem</a:t>
            </a:r>
            <a:r>
              <a:rPr lang="en-US" dirty="0" smtClean="0"/>
              <a:t>":{"id":"DB01435","name":"Antipyrine","url":"https://go.drugbank.com/drugs/DB01435#interactions"}}],"</a:t>
            </a:r>
            <a:r>
              <a:rPr lang="en-US" dirty="0" err="1" smtClean="0"/>
              <a:t>severity":"N</a:t>
            </a:r>
            <a:r>
              <a:rPr lang="en-US" dirty="0" smtClean="0"/>
              <a:t>/</a:t>
            </a:r>
            <a:r>
              <a:rPr lang="en-US" dirty="0" err="1" smtClean="0"/>
              <a:t>A","description":"The</a:t>
            </a:r>
            <a:r>
              <a:rPr lang="en-US" dirty="0" smtClean="0"/>
              <a:t> therapeutic efficacy of Acetylsalicylic acid can be decreased when used in combination with </a:t>
            </a:r>
            <a:r>
              <a:rPr lang="en-US" dirty="0" err="1" smtClean="0"/>
              <a:t>Antipyrine</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":{"rxcui":"1005911","name":"influenza virus vaccine, live attenuated, A-Perth-16-2009 (H3N2) strain","</a:t>
            </a:r>
            <a:r>
              <a:rPr lang="en-US" dirty="0" err="1" smtClean="0"/>
              <a:t>tty</a:t>
            </a:r>
            <a:r>
              <a:rPr lang="en-US" dirty="0" smtClean="0"/>
              <a:t>":"IN"},"</a:t>
            </a:r>
            <a:r>
              <a:rPr lang="en-US" dirty="0" err="1" smtClean="0"/>
              <a:t>sourceConceptItem</a:t>
            </a:r>
            <a:r>
              <a:rPr lang="en-US" dirty="0" smtClean="0"/>
              <a:t>":{"id":"DB14449","name":"Influenza A virus A/Perth/16/2009 (H3N2) live (attenuated) antigen","</a:t>
            </a:r>
            <a:r>
              <a:rPr lang="en-US" dirty="0" err="1" smtClean="0"/>
              <a:t>url</a:t>
            </a:r>
            <a:r>
              <a:rPr lang="en-US" dirty="0" smtClean="0"/>
              <a:t>":"https://go.drugbank.com/drugs/DB14449#interactions"}}],"</a:t>
            </a:r>
            <a:r>
              <a:rPr lang="en-US" dirty="0" err="1" smtClean="0"/>
              <a:t>severity":"N</a:t>
            </a:r>
            <a:r>
              <a:rPr lang="en-US" dirty="0" smtClean="0"/>
              <a:t>/</a:t>
            </a:r>
            <a:r>
              <a:rPr lang="en-US" dirty="0" err="1" smtClean="0"/>
              <a:t>A","description":"The</a:t>
            </a:r>
            <a:r>
              <a:rPr lang="en-US" dirty="0" smtClean="0"/>
              <a:t> risk or severity of adverse effects can be increased when Influenza A virus A/Perth/16/2009 (H3N2) live (attenuated) antigen is combined with Acetylsalicylic acid."},{"</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":{"rxcui":"1006469","name":"doconexent","tty":"IN"},"</a:t>
            </a:r>
            <a:r>
              <a:rPr lang="en-US" dirty="0" err="1" smtClean="0"/>
              <a:t>sourceConceptItem</a:t>
            </a:r>
            <a:r>
              <a:rPr lang="en-US" dirty="0" smtClean="0"/>
              <a:t>":{"id":"DB03756","name":"Doconexent","url":"https://go.drugbank.com/drugs/DB03756#interactions"}}],"</a:t>
            </a:r>
            <a:r>
              <a:rPr lang="en-US" dirty="0" err="1" smtClean="0"/>
              <a:t>severity":"N</a:t>
            </a:r>
            <a:r>
              <a:rPr lang="en-US" dirty="0" smtClean="0"/>
              <a:t>/</a:t>
            </a:r>
            <a:r>
              <a:rPr lang="en-US" dirty="0" err="1" smtClean="0"/>
              <a:t>A","description":"The</a:t>
            </a:r>
            <a:r>
              <a:rPr lang="en-US" dirty="0" smtClean="0"/>
              <a:t> metabolism of Acetylsalicylic acid can be decreased when combined with </a:t>
            </a:r>
            <a:r>
              <a:rPr lang="en-US" dirty="0" err="1" smtClean="0"/>
              <a:t>Doconexent</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":{"rxcui":"1009","name":"antithrombin III","</a:t>
            </a:r>
            <a:r>
              <a:rPr lang="en-US" dirty="0" err="1" smtClean="0"/>
              <a:t>tty</a:t>
            </a:r>
            <a:r>
              <a:rPr lang="en-US" dirty="0" smtClean="0"/>
              <a:t>":"IN"},"</a:t>
            </a:r>
            <a:r>
              <a:rPr lang="en-US" dirty="0" err="1" smtClean="0"/>
              <a:t>sourceConceptItem</a:t>
            </a:r>
            <a:r>
              <a:rPr lang="en-US" dirty="0" smtClean="0"/>
              <a:t>":{"id":"DB11598","name":"Antithrombin III human","</a:t>
            </a:r>
            <a:r>
              <a:rPr lang="en-US" dirty="0" err="1" smtClean="0"/>
              <a:t>url</a:t>
            </a:r>
            <a:r>
              <a:rPr lang="en-US" dirty="0" smtClean="0"/>
              <a:t>":"https://go.drugbank.com/drugs/DB11598#interactions"}}],"</a:t>
            </a:r>
            <a:r>
              <a:rPr lang="en-US" dirty="0" err="1" smtClean="0"/>
              <a:t>severity":"N</a:t>
            </a:r>
            <a:r>
              <a:rPr lang="en-US" dirty="0" smtClean="0"/>
              <a:t>/</a:t>
            </a:r>
            <a:r>
              <a:rPr lang="en-US" dirty="0" err="1" smtClean="0"/>
              <a:t>A","description":"Acetylsalicylic</a:t>
            </a:r>
            <a:r>
              <a:rPr lang="en-US" dirty="0" smtClean="0"/>
              <a:t> acid may increase the anticoagulant activities of </a:t>
            </a:r>
            <a:r>
              <a:rPr lang="en-US" dirty="0" err="1" smtClean="0"/>
              <a:t>Antithrombin</a:t>
            </a:r>
            <a:r>
              <a:rPr lang="en-US" dirty="0" smtClean="0"/>
              <a:t> III human."},{"</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":{"rxcui":"10106","name":"streptokinase","tty":"IN"},"</a:t>
            </a:r>
            <a:r>
              <a:rPr lang="en-US" dirty="0" err="1" smtClean="0"/>
              <a:t>sourceConceptItem</a:t>
            </a:r>
            <a:r>
              <a:rPr lang="en-US" dirty="0" smtClean="0"/>
              <a:t>":{"id":"DB00086","name":"Streptokinase","url":"https://go.drugbank.com/drugs/DB00086#interactions"}}],"</a:t>
            </a:r>
            <a:r>
              <a:rPr lang="en-US" dirty="0" err="1" smtClean="0"/>
              <a:t>severity":"N</a:t>
            </a:r>
            <a:r>
              <a:rPr lang="en-US" dirty="0" smtClean="0"/>
              <a:t>/</a:t>
            </a:r>
            <a:r>
              <a:rPr lang="en-US" dirty="0" err="1" smtClean="0"/>
              <a:t>A","description":"Acetylsalicylic</a:t>
            </a:r>
            <a:r>
              <a:rPr lang="en-US" dirty="0" smtClean="0"/>
              <a:t> acid may increase the anticoagulant activities of Streptokinase."},{"</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":{"rxcui":"10109","name":"streptomycin","tty":"IN"},"</a:t>
            </a:r>
            <a:r>
              <a:rPr lang="en-US" dirty="0" err="1" smtClean="0"/>
              <a:t>sourceConceptItem</a:t>
            </a:r>
            <a:r>
              <a:rPr lang="en-US" dirty="0" smtClean="0"/>
              <a:t>":{"id":"DB01082","name":"Streptomycin","url":"https://go.drugbank.com/drugs/DB01082#interactions"}}],"</a:t>
            </a:r>
            <a:r>
              <a:rPr lang="en-US" dirty="0" err="1" smtClean="0"/>
              <a:t>severity":"N</a:t>
            </a:r>
            <a:r>
              <a:rPr lang="en-US" dirty="0" smtClean="0"/>
              <a:t>/</a:t>
            </a:r>
            <a:r>
              <a:rPr lang="en-US" dirty="0" err="1" smtClean="0"/>
              <a:t>A","description":"Acetylsalicylic</a:t>
            </a:r>
            <a:r>
              <a:rPr lang="en-US" dirty="0" smtClean="0"/>
              <a:t> acid may decrease the excretion rate of Streptomycin which could result in a higher serum level."},{"</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":{"rxcui":"10114","name":"streptozocin","tty":"IN"},"</a:t>
            </a:r>
            <a:r>
              <a:rPr lang="en-US" dirty="0" err="1" smtClean="0"/>
              <a:t>sourceConceptItem</a:t>
            </a:r>
            <a:r>
              <a:rPr lang="en-US" dirty="0" smtClean="0"/>
              <a:t>":{"id":"DB00428","name":"Streptozocin","url":"https://go.drugbank.com/drugs/DB00428#interactions"}}],"</a:t>
            </a:r>
            <a:r>
              <a:rPr lang="en-US" dirty="0" err="1" smtClean="0"/>
              <a:t>severity":"N</a:t>
            </a:r>
            <a:r>
              <a:rPr lang="en-US" dirty="0" smtClean="0"/>
              <a:t>/</a:t>
            </a:r>
            <a:r>
              <a:rPr lang="en-US" dirty="0" err="1" smtClean="0"/>
              <a:t>A","description":"The</a:t>
            </a:r>
            <a:r>
              <a:rPr lang="en-US" dirty="0" smtClean="0"/>
              <a:t> risk or severity of bleeding can be increased when Acetylsalicylic acid is combined with </a:t>
            </a:r>
            <a:r>
              <a:rPr lang="en-US" dirty="0" err="1" smtClean="0"/>
              <a:t>Streptozocin</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":{"rxcui":"10154","name":"succinylcholine","tty":"IN"},"</a:t>
            </a:r>
            <a:r>
              <a:rPr lang="en-US" dirty="0" err="1" smtClean="0"/>
              <a:t>sourceConceptItem</a:t>
            </a:r>
            <a:r>
              <a:rPr lang="en-US" dirty="0" smtClean="0"/>
              <a:t>":{"id":"DB00202","name":"Succinylcholine","url":"https://go.drugbank.com/drugs/DB00202#interactions"}}],"</a:t>
            </a:r>
            <a:r>
              <a:rPr lang="en-US" dirty="0" err="1" smtClean="0"/>
              <a:t>severity":"N</a:t>
            </a:r>
            <a:r>
              <a:rPr lang="en-US" dirty="0" smtClean="0"/>
              <a:t>/</a:t>
            </a:r>
            <a:r>
              <a:rPr lang="en-US" dirty="0" err="1" smtClean="0"/>
              <a:t>A","description":"The</a:t>
            </a:r>
            <a:r>
              <a:rPr lang="en-US" dirty="0" smtClean="0"/>
              <a:t> risk or severity of hyperkalemia can be increased when Succinylcholine is combined with Acetylsalicylic acid."},{"</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":{"rxcui":"10167","name":"sulbactam","tty":"IN"},"</a:t>
            </a:r>
            <a:r>
              <a:rPr lang="en-US" dirty="0" err="1" smtClean="0"/>
              <a:t>sourceConceptItem</a:t>
            </a:r>
            <a:r>
              <a:rPr lang="en-US" dirty="0" smtClean="0"/>
              <a:t>":{"id":"DB09324","name":"Sulbactam","url":"https://go.drugbank.com/drugs/DB09324#interactions"}}],"</a:t>
            </a:r>
            <a:r>
              <a:rPr lang="en-US" dirty="0" err="1" smtClean="0"/>
              <a:t>severity":"N</a:t>
            </a:r>
            <a:r>
              <a:rPr lang="en-US" dirty="0" smtClean="0"/>
              <a:t>/</a:t>
            </a:r>
            <a:r>
              <a:rPr lang="en-US" dirty="0" err="1" smtClean="0"/>
              <a:t>A","description":"Acetylsalicylic</a:t>
            </a:r>
            <a:r>
              <a:rPr lang="en-US" dirty="0" smtClean="0"/>
              <a:t> acid may decrease the excretion rate of </a:t>
            </a:r>
            <a:r>
              <a:rPr lang="en-US" dirty="0" err="1" smtClean="0"/>
              <a:t>Sulbactam</a:t>
            </a:r>
            <a:r>
              <a:rPr lang="en-US" dirty="0" smtClean="0"/>
              <a:t> which could result in a higher serum level."}</a:t>
            </a:r>
            <a:endParaRPr lang="en-US" dirty="0"/>
          </a:p>
          <a:p>
            <a:endParaRPr lang="en-US" dirty="0"/>
          </a:p>
        </p:txBody>
      </p:sp>
    </p:spTree>
    <p:extLst>
      <p:ext uri="{BB962C8B-B14F-4D97-AF65-F5344CB8AC3E}">
        <p14:creationId xmlns:p14="http://schemas.microsoft.com/office/powerpoint/2010/main" val="1964454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229600" cy="1143000"/>
          </a:xfrm>
        </p:spPr>
        <p:txBody>
          <a:bodyPr/>
          <a:lstStyle/>
          <a:p>
            <a:r>
              <a:rPr lang="en-US" dirty="0" smtClean="0"/>
              <a:t>JOLT Specification</a:t>
            </a:r>
            <a:endParaRPr lang="en-US" dirty="0"/>
          </a:p>
        </p:txBody>
      </p:sp>
      <p:sp>
        <p:nvSpPr>
          <p:cNvPr id="3" name="Content Placeholder 2"/>
          <p:cNvSpPr>
            <a:spLocks noGrp="1"/>
          </p:cNvSpPr>
          <p:nvPr>
            <p:ph idx="1"/>
          </p:nvPr>
        </p:nvSpPr>
        <p:spPr>
          <a:xfrm>
            <a:off x="457200" y="1371600"/>
            <a:ext cx="8229600" cy="4525963"/>
          </a:xfrm>
        </p:spPr>
        <p:txBody>
          <a:bodyPr>
            <a:noAutofit/>
          </a:bodyPr>
          <a:lstStyle/>
          <a:p>
            <a:pPr marL="0" indent="0">
              <a:buNone/>
            </a:pPr>
            <a:r>
              <a:rPr lang="en-US" sz="1200" dirty="0" smtClean="0"/>
              <a:t>[{</a:t>
            </a:r>
          </a:p>
          <a:p>
            <a:pPr marL="0" indent="0">
              <a:buNone/>
            </a:pPr>
            <a:r>
              <a:rPr lang="en-US" sz="1200" dirty="0" smtClean="0"/>
              <a:t>  "operation": "shift",</a:t>
            </a:r>
          </a:p>
          <a:p>
            <a:pPr marL="0" indent="0">
              <a:buNone/>
            </a:pPr>
            <a:r>
              <a:rPr lang="en-US" sz="1200" dirty="0" smtClean="0"/>
              <a:t>  "spec": {</a:t>
            </a:r>
          </a:p>
          <a:p>
            <a:pPr marL="0" indent="0">
              <a:buNone/>
            </a:pPr>
            <a:r>
              <a:rPr lang="en-US" sz="1200" dirty="0" smtClean="0"/>
              <a:t>    "</a:t>
            </a:r>
            <a:r>
              <a:rPr lang="en-US" sz="1200" dirty="0" err="1" smtClean="0"/>
              <a:t>interactionTypeGroup</a:t>
            </a:r>
            <a:r>
              <a:rPr lang="en-US" sz="1200" dirty="0" smtClean="0"/>
              <a:t>": {</a:t>
            </a:r>
          </a:p>
          <a:p>
            <a:pPr marL="0" indent="0">
              <a:buNone/>
            </a:pPr>
            <a:r>
              <a:rPr lang="en-US" sz="1200" dirty="0" smtClean="0"/>
              <a:t>      "*": {</a:t>
            </a:r>
          </a:p>
          <a:p>
            <a:pPr marL="0" indent="0">
              <a:buNone/>
            </a:pPr>
            <a:r>
              <a:rPr lang="en-US" sz="1200" dirty="0" smtClean="0"/>
              <a:t>        "</a:t>
            </a:r>
            <a:r>
              <a:rPr lang="en-US" sz="1200" dirty="0" err="1" smtClean="0"/>
              <a:t>interactionType</a:t>
            </a:r>
            <a:r>
              <a:rPr lang="en-US" sz="1200" dirty="0" smtClean="0"/>
              <a:t>": {</a:t>
            </a:r>
          </a:p>
          <a:p>
            <a:pPr marL="0" indent="0">
              <a:buNone/>
            </a:pPr>
            <a:r>
              <a:rPr lang="en-US" sz="1200" dirty="0" smtClean="0"/>
              <a:t>          "*": {</a:t>
            </a:r>
          </a:p>
          <a:p>
            <a:pPr marL="0" indent="0">
              <a:buNone/>
            </a:pPr>
            <a:r>
              <a:rPr lang="en-US" sz="1200" dirty="0" smtClean="0"/>
              <a:t>            "</a:t>
            </a:r>
            <a:r>
              <a:rPr lang="en-US" sz="1200" dirty="0" err="1" smtClean="0"/>
              <a:t>minConceptItem</a:t>
            </a:r>
            <a:r>
              <a:rPr lang="en-US" sz="1200" dirty="0" smtClean="0"/>
              <a:t>": {</a:t>
            </a:r>
          </a:p>
          <a:p>
            <a:pPr marL="0" indent="0">
              <a:buNone/>
            </a:pPr>
            <a:r>
              <a:rPr lang="en-US" sz="1200" dirty="0" smtClean="0"/>
              <a:t>              "</a:t>
            </a:r>
            <a:r>
              <a:rPr lang="en-US" sz="1200" dirty="0" err="1" smtClean="0"/>
              <a:t>rxcui</a:t>
            </a:r>
            <a:r>
              <a:rPr lang="en-US" sz="1200" dirty="0" smtClean="0"/>
              <a:t>": "</a:t>
            </a:r>
            <a:r>
              <a:rPr lang="en-US" sz="1200" dirty="0" err="1" smtClean="0"/>
              <a:t>rxcui</a:t>
            </a:r>
            <a:r>
              <a:rPr lang="en-US" sz="1200" dirty="0" smtClean="0"/>
              <a:t>",</a:t>
            </a:r>
          </a:p>
          <a:p>
            <a:pPr marL="0" indent="0">
              <a:buNone/>
            </a:pPr>
            <a:r>
              <a:rPr lang="en-US" sz="1200" dirty="0" smtClean="0"/>
              <a:t>              "name": "name"</a:t>
            </a:r>
          </a:p>
          <a:p>
            <a:pPr marL="0" indent="0">
              <a:buNone/>
            </a:pPr>
            <a:r>
              <a:rPr lang="en-US" sz="1200" dirty="0" smtClean="0"/>
              <a:t>            },</a:t>
            </a:r>
          </a:p>
          <a:p>
            <a:pPr marL="0" indent="0">
              <a:buNone/>
            </a:pPr>
            <a:r>
              <a:rPr lang="en-US" sz="1200" dirty="0" smtClean="0"/>
              <a:t>            "</a:t>
            </a:r>
            <a:r>
              <a:rPr lang="en-US" sz="1200" dirty="0" err="1" smtClean="0"/>
              <a:t>interactionPair</a:t>
            </a:r>
            <a:r>
              <a:rPr lang="en-US" sz="1200" dirty="0" smtClean="0"/>
              <a:t>": {</a:t>
            </a:r>
          </a:p>
          <a:p>
            <a:pPr marL="0" indent="0">
              <a:buNone/>
            </a:pPr>
            <a:r>
              <a:rPr lang="en-US" sz="1200" dirty="0" smtClean="0"/>
              <a:t>              "*": {</a:t>
            </a:r>
          </a:p>
          <a:p>
            <a:pPr marL="0" indent="0">
              <a:buNone/>
            </a:pPr>
            <a:r>
              <a:rPr lang="en-US" sz="1200" dirty="0" smtClean="0"/>
              <a:t>                "severity": "severity",</a:t>
            </a:r>
          </a:p>
          <a:p>
            <a:pPr marL="0" indent="0">
              <a:buNone/>
            </a:pPr>
            <a:r>
              <a:rPr lang="en-US" sz="1200" dirty="0" smtClean="0"/>
              <a:t>                "description": "description",</a:t>
            </a:r>
          </a:p>
          <a:p>
            <a:pPr marL="0" indent="0">
              <a:buNone/>
            </a:pPr>
            <a:r>
              <a:rPr lang="en-US" sz="1200" dirty="0" smtClean="0"/>
              <a:t>                "</a:t>
            </a:r>
            <a:r>
              <a:rPr lang="en-US" sz="1200" dirty="0" err="1" smtClean="0"/>
              <a:t>interactionConcept</a:t>
            </a:r>
            <a:r>
              <a:rPr lang="en-US" sz="1200" dirty="0" smtClean="0"/>
              <a:t>": {</a:t>
            </a:r>
          </a:p>
          <a:p>
            <a:pPr marL="0" indent="0">
              <a:buNone/>
            </a:pPr>
            <a:r>
              <a:rPr lang="en-US" sz="1200" dirty="0" smtClean="0"/>
              <a:t>                  "*": {</a:t>
            </a:r>
          </a:p>
          <a:p>
            <a:pPr marL="0" indent="0">
              <a:buNone/>
            </a:pPr>
            <a:r>
              <a:rPr lang="en-US" sz="1200" dirty="0" smtClean="0"/>
              <a:t>                    "</a:t>
            </a:r>
            <a:r>
              <a:rPr lang="en-US" sz="1200" dirty="0" err="1" smtClean="0"/>
              <a:t>minConceptItem</a:t>
            </a:r>
            <a:r>
              <a:rPr lang="en-US" sz="1200" dirty="0" smtClean="0"/>
              <a:t>": {</a:t>
            </a:r>
          </a:p>
          <a:p>
            <a:pPr marL="0" indent="0">
              <a:buNone/>
            </a:pPr>
            <a:r>
              <a:rPr lang="en-US" sz="1200" dirty="0" smtClean="0"/>
              <a:t>                      "</a:t>
            </a:r>
            <a:r>
              <a:rPr lang="en-US" sz="1200" dirty="0" err="1" smtClean="0"/>
              <a:t>rxcui</a:t>
            </a:r>
            <a:r>
              <a:rPr lang="en-US" sz="1200" dirty="0" smtClean="0"/>
              <a:t>": "</a:t>
            </a:r>
            <a:r>
              <a:rPr lang="en-US" sz="1200" dirty="0" err="1" smtClean="0"/>
              <a:t>IdList</a:t>
            </a:r>
            <a:r>
              <a:rPr lang="en-US" sz="1200" dirty="0" smtClean="0"/>
              <a:t>",</a:t>
            </a:r>
          </a:p>
          <a:p>
            <a:pPr marL="0" indent="0">
              <a:buNone/>
            </a:pPr>
            <a:r>
              <a:rPr lang="en-US" sz="1200" dirty="0" smtClean="0"/>
              <a:t>                      "name": "</a:t>
            </a:r>
            <a:r>
              <a:rPr lang="en-US" sz="1200" dirty="0" err="1" smtClean="0"/>
              <a:t>NameList</a:t>
            </a:r>
            <a:r>
              <a:rPr lang="en-US" sz="1200" dirty="0" smtClean="0"/>
              <a:t>"</a:t>
            </a:r>
          </a:p>
          <a:p>
            <a:pPr marL="0" indent="0">
              <a:buNone/>
            </a:pPr>
            <a:r>
              <a:rPr lang="en-US" sz="1200" dirty="0" smtClean="0"/>
              <a:t>                    }           }         }      }          }          }   }      }    }  }}]</a:t>
            </a:r>
            <a:endParaRPr lang="en-US" sz="1200" dirty="0"/>
          </a:p>
        </p:txBody>
      </p:sp>
    </p:spTree>
    <p:extLst>
      <p:ext uri="{BB962C8B-B14F-4D97-AF65-F5344CB8AC3E}">
        <p14:creationId xmlns:p14="http://schemas.microsoft.com/office/powerpoint/2010/main" val="1932323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producer data</a:t>
            </a:r>
            <a:endParaRPr lang="en-US" dirty="0"/>
          </a:p>
        </p:txBody>
      </p:sp>
      <p:sp>
        <p:nvSpPr>
          <p:cNvPr id="3" name="Content Placeholder 2"/>
          <p:cNvSpPr>
            <a:spLocks noGrp="1"/>
          </p:cNvSpPr>
          <p:nvPr>
            <p:ph idx="1"/>
          </p:nvPr>
        </p:nvSpPr>
        <p:spPr>
          <a:noFill/>
        </p:spPr>
        <p:txBody>
          <a:bodyPr>
            <a:normAutofit fontScale="70000" lnSpcReduction="20000"/>
          </a:bodyPr>
          <a:lstStyle/>
          <a:p>
            <a:pPr marL="0" indent="0">
              <a:buNone/>
            </a:pPr>
            <a:r>
              <a:rPr lang="en-US" dirty="0" smtClean="0"/>
              <a:t>{</a:t>
            </a:r>
          </a:p>
          <a:p>
            <a:pPr marL="0" indent="0">
              <a:buNone/>
            </a:pPr>
            <a:r>
              <a:rPr lang="en-US" dirty="0" smtClean="0"/>
              <a:t>  "</a:t>
            </a:r>
            <a:r>
              <a:rPr lang="en-US" dirty="0" err="1" smtClean="0">
                <a:solidFill>
                  <a:srgbClr val="00B050"/>
                </a:solidFill>
              </a:rPr>
              <a:t>rxcui</a:t>
            </a:r>
            <a:r>
              <a:rPr lang="en-US" dirty="0" smtClean="0"/>
              <a:t>" : "88014",</a:t>
            </a:r>
          </a:p>
          <a:p>
            <a:pPr marL="0" indent="0">
              <a:buNone/>
            </a:pPr>
            <a:r>
              <a:rPr lang="en-US" dirty="0" smtClean="0"/>
              <a:t>  "</a:t>
            </a:r>
            <a:r>
              <a:rPr lang="en-US" dirty="0" smtClean="0">
                <a:solidFill>
                  <a:srgbClr val="00B050"/>
                </a:solidFill>
              </a:rPr>
              <a:t>name</a:t>
            </a:r>
            <a:r>
              <a:rPr lang="en-US" dirty="0" smtClean="0"/>
              <a:t>" : "</a:t>
            </a:r>
            <a:r>
              <a:rPr lang="en-US" dirty="0" err="1" smtClean="0"/>
              <a:t>rizatriptan</a:t>
            </a:r>
            <a:r>
              <a:rPr lang="en-US" dirty="0" smtClean="0"/>
              <a:t>",</a:t>
            </a:r>
          </a:p>
          <a:p>
            <a:pPr marL="0" indent="0">
              <a:buNone/>
            </a:pPr>
            <a:r>
              <a:rPr lang="en-US" dirty="0" smtClean="0"/>
              <a:t>  "</a:t>
            </a:r>
            <a:r>
              <a:rPr lang="en-US" dirty="0" smtClean="0">
                <a:solidFill>
                  <a:srgbClr val="00B050"/>
                </a:solidFill>
              </a:rPr>
              <a:t>severity" </a:t>
            </a:r>
            <a:r>
              <a:rPr lang="en-US" dirty="0" smtClean="0"/>
              <a:t>: [ "high", "high", "high", "high", "high" ],</a:t>
            </a:r>
          </a:p>
          <a:p>
            <a:pPr marL="0" indent="0">
              <a:buNone/>
            </a:pPr>
            <a:r>
              <a:rPr lang="en-US" dirty="0" smtClean="0"/>
              <a:t>  "</a:t>
            </a:r>
            <a:r>
              <a:rPr lang="en-US" dirty="0" smtClean="0">
                <a:solidFill>
                  <a:srgbClr val="00B050"/>
                </a:solidFill>
              </a:rPr>
              <a:t>description</a:t>
            </a:r>
            <a:r>
              <a:rPr lang="en-US" dirty="0" smtClean="0"/>
              <a:t>" : [ "</a:t>
            </a:r>
            <a:r>
              <a:rPr lang="en-US" dirty="0" err="1" smtClean="0"/>
              <a:t>Triptans</a:t>
            </a:r>
            <a:r>
              <a:rPr lang="en-US" dirty="0" smtClean="0"/>
              <a:t> - monoamine oxidase (MAO) inhibitors", "</a:t>
            </a:r>
            <a:r>
              <a:rPr lang="en-US" dirty="0" err="1" smtClean="0"/>
              <a:t>Triptans</a:t>
            </a:r>
            <a:r>
              <a:rPr lang="en-US" dirty="0" smtClean="0"/>
              <a:t> - monoamine oxidase (MAO) inhibitors", "</a:t>
            </a:r>
            <a:r>
              <a:rPr lang="en-US" dirty="0" err="1" smtClean="0"/>
              <a:t>Triptans</a:t>
            </a:r>
            <a:r>
              <a:rPr lang="en-US" dirty="0" smtClean="0"/>
              <a:t> - monoamine oxidase (MAO) inhibitors", "</a:t>
            </a:r>
            <a:r>
              <a:rPr lang="en-US" dirty="0" err="1" smtClean="0"/>
              <a:t>Triptans</a:t>
            </a:r>
            <a:r>
              <a:rPr lang="en-US" dirty="0" smtClean="0"/>
              <a:t> - monoamine oxidase (MAO) inhibitors", "</a:t>
            </a:r>
            <a:r>
              <a:rPr lang="en-US" dirty="0" err="1" smtClean="0"/>
              <a:t>Triptans</a:t>
            </a:r>
            <a:r>
              <a:rPr lang="en-US" dirty="0" smtClean="0"/>
              <a:t> - monoamine oxidase (MAO) inhibitors" ],</a:t>
            </a:r>
          </a:p>
          <a:p>
            <a:pPr marL="0" indent="0">
              <a:buNone/>
            </a:pPr>
            <a:r>
              <a:rPr lang="en-US" dirty="0" smtClean="0"/>
              <a:t>  "</a:t>
            </a:r>
            <a:r>
              <a:rPr lang="en-US" dirty="0" err="1" smtClean="0">
                <a:solidFill>
                  <a:srgbClr val="00B050"/>
                </a:solidFill>
              </a:rPr>
              <a:t>IdList</a:t>
            </a:r>
            <a:r>
              <a:rPr lang="en-US" dirty="0" smtClean="0"/>
              <a:t>" : [ "88014", "10734", "88014", "30121", "88014", "6011", "88014", "6878", "88014", "8123" ],</a:t>
            </a:r>
          </a:p>
          <a:p>
            <a:pPr marL="0" indent="0">
              <a:buNone/>
            </a:pPr>
            <a:r>
              <a:rPr lang="en-US" dirty="0" smtClean="0"/>
              <a:t>  "</a:t>
            </a:r>
            <a:r>
              <a:rPr lang="en-US" dirty="0" err="1" smtClean="0">
                <a:solidFill>
                  <a:srgbClr val="00B050"/>
                </a:solidFill>
              </a:rPr>
              <a:t>NameList</a:t>
            </a:r>
            <a:r>
              <a:rPr lang="en-US" dirty="0" smtClean="0"/>
              <a:t>" : [ "</a:t>
            </a:r>
            <a:r>
              <a:rPr lang="en-US" dirty="0" err="1" smtClean="0"/>
              <a:t>rizatriptan</a:t>
            </a:r>
            <a:r>
              <a:rPr lang="en-US" dirty="0" smtClean="0"/>
              <a:t>", "tranylcypromine", "</a:t>
            </a:r>
            <a:r>
              <a:rPr lang="en-US" dirty="0" err="1" smtClean="0"/>
              <a:t>rizatriptan</a:t>
            </a:r>
            <a:r>
              <a:rPr lang="en-US" dirty="0" smtClean="0"/>
              <a:t>", "</a:t>
            </a:r>
            <a:r>
              <a:rPr lang="en-US" dirty="0" err="1" smtClean="0"/>
              <a:t>moclobemide</a:t>
            </a:r>
            <a:r>
              <a:rPr lang="en-US" dirty="0" smtClean="0"/>
              <a:t>", "</a:t>
            </a:r>
            <a:r>
              <a:rPr lang="en-US" dirty="0" err="1" smtClean="0"/>
              <a:t>rizatriptan</a:t>
            </a:r>
            <a:r>
              <a:rPr lang="en-US" dirty="0" smtClean="0"/>
              <a:t>", "</a:t>
            </a:r>
            <a:r>
              <a:rPr lang="en-US" dirty="0" err="1" smtClean="0"/>
              <a:t>isocarboxazid</a:t>
            </a:r>
            <a:r>
              <a:rPr lang="en-US" dirty="0" smtClean="0"/>
              <a:t>", "</a:t>
            </a:r>
            <a:r>
              <a:rPr lang="en-US" dirty="0" err="1" smtClean="0"/>
              <a:t>rizatriptan</a:t>
            </a:r>
            <a:r>
              <a:rPr lang="en-US" dirty="0" smtClean="0"/>
              <a:t>", "methylene blue", "</a:t>
            </a:r>
            <a:r>
              <a:rPr lang="en-US" dirty="0" err="1" smtClean="0"/>
              <a:t>rizatriptan</a:t>
            </a:r>
            <a:r>
              <a:rPr lang="en-US" dirty="0" smtClean="0"/>
              <a:t>", "</a:t>
            </a:r>
            <a:r>
              <a:rPr lang="en-US" dirty="0" err="1" smtClean="0"/>
              <a:t>phenelzine</a:t>
            </a: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7076775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8463598"/>
              </p:ext>
            </p:extLst>
          </p:nvPr>
        </p:nvGraphicFramePr>
        <p:xfrm>
          <a:off x="457200" y="1600200"/>
          <a:ext cx="8229600" cy="43992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Source</a:t>
                      </a:r>
                      <a:endParaRPr lang="en-US" dirty="0"/>
                    </a:p>
                  </a:txBody>
                  <a:tcPr/>
                </a:tc>
                <a:tc>
                  <a:txBody>
                    <a:bodyPr/>
                    <a:lstStyle/>
                    <a:p>
                      <a:r>
                        <a:rPr lang="en-US" dirty="0" smtClean="0"/>
                        <a:t>Type</a:t>
                      </a:r>
                      <a:endParaRPr lang="en-US" dirty="0"/>
                    </a:p>
                  </a:txBody>
                  <a:tcPr/>
                </a:tc>
                <a:tc>
                  <a:txBody>
                    <a:bodyPr/>
                    <a:lstStyle/>
                    <a:p>
                      <a:r>
                        <a:rPr lang="en-US" dirty="0" smtClean="0"/>
                        <a:t>Description</a:t>
                      </a:r>
                      <a:endParaRPr lang="en-US" dirty="0"/>
                    </a:p>
                  </a:txBody>
                  <a:tcPr/>
                </a:tc>
              </a:tr>
              <a:tr h="370840">
                <a:tc>
                  <a:txBody>
                    <a:bodyPr/>
                    <a:lstStyle/>
                    <a:p>
                      <a:r>
                        <a:rPr lang="en-US" dirty="0" smtClean="0"/>
                        <a:t>Doctor DB</a:t>
                      </a:r>
                      <a:r>
                        <a:rPr lang="en-US" baseline="0" dirty="0" smtClean="0"/>
                        <a:t> </a:t>
                      </a:r>
                      <a:endParaRPr lang="en-US" dirty="0"/>
                    </a:p>
                  </a:txBody>
                  <a:tcPr/>
                </a:tc>
                <a:tc>
                  <a:txBody>
                    <a:bodyPr/>
                    <a:lstStyle/>
                    <a:p>
                      <a:r>
                        <a:rPr lang="en-US" dirty="0" err="1" smtClean="0"/>
                        <a:t>MySql</a:t>
                      </a:r>
                      <a:r>
                        <a:rPr lang="en-US" dirty="0" smtClean="0"/>
                        <a:t> ,</a:t>
                      </a:r>
                      <a:r>
                        <a:rPr lang="en-US" baseline="0" dirty="0" smtClean="0"/>
                        <a:t> Relation DB</a:t>
                      </a:r>
                      <a:endParaRPr lang="en-US" dirty="0"/>
                    </a:p>
                  </a:txBody>
                  <a:tcPr/>
                </a:tc>
                <a:tc>
                  <a:txBody>
                    <a:bodyPr/>
                    <a:lstStyle/>
                    <a:p>
                      <a:r>
                        <a:rPr lang="en-US" dirty="0" err="1" smtClean="0"/>
                        <a:t>Rt</a:t>
                      </a:r>
                      <a:r>
                        <a:rPr lang="en-US" dirty="0" smtClean="0"/>
                        <a:t> doctor </a:t>
                      </a:r>
                      <a:r>
                        <a:rPr lang="en-US" dirty="0" err="1" smtClean="0"/>
                        <a:t>db</a:t>
                      </a:r>
                      <a:r>
                        <a:rPr lang="en-US" dirty="0" smtClean="0"/>
                        <a:t> ,that saved patient history,</a:t>
                      </a:r>
                      <a:r>
                        <a:rPr lang="en-US" baseline="0" dirty="0" smtClean="0"/>
                        <a:t> doctors information.</a:t>
                      </a:r>
                      <a:r>
                        <a:rPr lang="en-US" dirty="0" smtClean="0"/>
                        <a:t> </a:t>
                      </a:r>
                      <a:endParaRPr lang="en-US" dirty="0"/>
                    </a:p>
                  </a:txBody>
                  <a:tcPr/>
                </a:tc>
              </a:tr>
              <a:tr h="370840">
                <a:tc>
                  <a:txBody>
                    <a:bodyPr/>
                    <a:lstStyle/>
                    <a:p>
                      <a:r>
                        <a:rPr lang="en-US" dirty="0" smtClean="0"/>
                        <a:t>Diseases DB </a:t>
                      </a:r>
                      <a:endParaRPr lang="en-US" dirty="0"/>
                    </a:p>
                  </a:txBody>
                  <a:tcPr/>
                </a:tc>
                <a:tc>
                  <a:txBody>
                    <a:bodyPr/>
                    <a:lstStyle/>
                    <a:p>
                      <a:r>
                        <a:rPr lang="en-US" dirty="0" smtClean="0"/>
                        <a:t> constantly taken drugs</a:t>
                      </a:r>
                      <a:endParaRPr lang="en-US" dirty="0"/>
                    </a:p>
                  </a:txBody>
                  <a:tcPr/>
                </a:tc>
                <a:tc>
                  <a:txBody>
                    <a:bodyPr/>
                    <a:lstStyle/>
                    <a:p>
                      <a:r>
                        <a:rPr lang="en-US" dirty="0" smtClean="0"/>
                        <a:t>Loaded data from external</a:t>
                      </a:r>
                      <a:r>
                        <a:rPr lang="en-US" baseline="0" dirty="0" smtClean="0"/>
                        <a:t> data source</a:t>
                      </a:r>
                      <a:endParaRPr lang="en-US" dirty="0"/>
                    </a:p>
                  </a:txBody>
                  <a:tcPr/>
                </a:tc>
              </a:tr>
              <a:tr h="370840">
                <a:tc>
                  <a:txBody>
                    <a:bodyPr/>
                    <a:lstStyle/>
                    <a:p>
                      <a:r>
                        <a:rPr lang="en-US" dirty="0" smtClean="0"/>
                        <a:t>External</a:t>
                      </a:r>
                      <a:r>
                        <a:rPr lang="en-US" baseline="0" dirty="0" smtClean="0"/>
                        <a:t> APIs –drugs </a:t>
                      </a:r>
                      <a:r>
                        <a:rPr lang="en-US" baseline="0" dirty="0" err="1" smtClean="0"/>
                        <a:t>api</a:t>
                      </a:r>
                      <a:endParaRPr lang="en-US" dirty="0"/>
                    </a:p>
                  </a:txBody>
                  <a:tcPr/>
                </a:tc>
                <a:tc>
                  <a:txBody>
                    <a:bodyPr/>
                    <a:lstStyle/>
                    <a:p>
                      <a:r>
                        <a:rPr lang="en-US" dirty="0" smtClean="0"/>
                        <a:t>4 official drug interaction </a:t>
                      </a:r>
                      <a:r>
                        <a:rPr lang="en-US" dirty="0" err="1" smtClean="0"/>
                        <a:t>apis</a:t>
                      </a:r>
                      <a:r>
                        <a:rPr lang="en-US" dirty="0" smtClean="0"/>
                        <a:t> of National Institute of Health, USA </a:t>
                      </a:r>
                      <a:endParaRPr lang="en-US" dirty="0"/>
                    </a:p>
                  </a:txBody>
                  <a:tcPr/>
                </a:tc>
                <a:tc>
                  <a:txBody>
                    <a:bodyPr/>
                    <a:lstStyle/>
                    <a:p>
                      <a:r>
                        <a:rPr lang="en-US" dirty="0" smtClean="0"/>
                        <a:t>https://lhncbc.nlm.nih.gov/RxNav/APIs/InteractionAPIs.html</a:t>
                      </a:r>
                      <a:endParaRPr lang="en-US" dirty="0"/>
                    </a:p>
                  </a:txBody>
                  <a:tcPr/>
                </a:tc>
              </a:tr>
              <a:tr h="370840">
                <a:tc>
                  <a:txBody>
                    <a:bodyPr/>
                    <a:lstStyle/>
                    <a:p>
                      <a:r>
                        <a:rPr lang="en-US" dirty="0" smtClean="0"/>
                        <a:t>All</a:t>
                      </a:r>
                      <a:r>
                        <a:rPr lang="en-US" baseline="0" dirty="0" smtClean="0"/>
                        <a:t> drug receipts archive</a:t>
                      </a:r>
                      <a:endParaRPr lang="en-US" dirty="0"/>
                    </a:p>
                  </a:txBody>
                  <a:tcPr/>
                </a:tc>
                <a:tc>
                  <a:txBody>
                    <a:bodyPr/>
                    <a:lstStyle/>
                    <a:p>
                      <a:r>
                        <a:rPr lang="en-US" dirty="0" smtClean="0"/>
                        <a:t>HDFS,</a:t>
                      </a:r>
                      <a:r>
                        <a:rPr lang="en-US" baseline="0" dirty="0" smtClean="0"/>
                        <a:t> cloud</a:t>
                      </a:r>
                      <a:endParaRPr lang="en-US" dirty="0"/>
                    </a:p>
                  </a:txBody>
                  <a:tcPr/>
                </a:tc>
                <a:tc>
                  <a:txBody>
                    <a:bodyPr/>
                    <a:lstStyle/>
                    <a:p>
                      <a:endParaRPr lang="en-US" dirty="0"/>
                    </a:p>
                  </a:txBody>
                  <a:tcPr/>
                </a:tc>
              </a:tr>
              <a:tr h="370840">
                <a:tc>
                  <a:txBody>
                    <a:bodyPr/>
                    <a:lstStyle/>
                    <a:p>
                      <a:r>
                        <a:rPr lang="en-US" dirty="0" smtClean="0"/>
                        <a:t>Mongo </a:t>
                      </a:r>
                      <a:r>
                        <a:rPr lang="en-US" dirty="0" err="1" smtClean="0"/>
                        <a:t>db</a:t>
                      </a:r>
                      <a:endParaRPr lang="en-US" dirty="0"/>
                    </a:p>
                  </a:txBody>
                  <a:tcPr/>
                </a:tc>
                <a:tc>
                  <a:txBody>
                    <a:bodyPr/>
                    <a:lstStyle/>
                    <a:p>
                      <a:r>
                        <a:rPr lang="en-US" dirty="0" smtClean="0"/>
                        <a:t>New </a:t>
                      </a:r>
                      <a:r>
                        <a:rPr lang="en-US" dirty="0" err="1" smtClean="0"/>
                        <a:t>db</a:t>
                      </a:r>
                      <a:r>
                        <a:rPr lang="en-US" dirty="0" smtClean="0"/>
                        <a:t> to save data in useful format</a:t>
                      </a:r>
                      <a:r>
                        <a:rPr lang="en-US" baseline="0" dirty="0" smtClean="0"/>
                        <a:t> after  first checks for further uses without </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653606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Medical errors officially the third leading cause of death in U.S., study finds</a:t>
            </a:r>
            <a:br>
              <a:rPr lang="en-US" b="1" dirty="0"/>
            </a:br>
            <a:endParaRPr lang="en-US" dirty="0"/>
          </a:p>
        </p:txBody>
      </p:sp>
      <p:sp>
        <p:nvSpPr>
          <p:cNvPr id="3" name="Content Placeholder 2"/>
          <p:cNvSpPr>
            <a:spLocks noGrp="1"/>
          </p:cNvSpPr>
          <p:nvPr>
            <p:ph idx="1"/>
          </p:nvPr>
        </p:nvSpPr>
        <p:spPr/>
        <p:txBody>
          <a:bodyPr>
            <a:normAutofit/>
          </a:bodyPr>
          <a:lstStyle/>
          <a:p>
            <a:r>
              <a:rPr lang="en-US" sz="1600" b="1" dirty="0" smtClean="0"/>
              <a:t>a large proportion of these deaths are due to improper selection of drugs for chronic patients and with a wide range of constantly taken drugs</a:t>
            </a:r>
            <a:endParaRPr lang="en-US" sz="16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35" y="2133600"/>
            <a:ext cx="7941365" cy="4467017"/>
          </a:xfrm>
          <a:prstGeom prst="rect">
            <a:avLst/>
          </a:prstGeom>
        </p:spPr>
      </p:pic>
    </p:spTree>
    <p:extLst>
      <p:ext uri="{BB962C8B-B14F-4D97-AF65-F5344CB8AC3E}">
        <p14:creationId xmlns:p14="http://schemas.microsoft.com/office/powerpoint/2010/main" val="16432867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of Doctor DB</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545479"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10809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 table example</a:t>
            </a:r>
            <a:endParaRPr lang="en-US" dirty="0"/>
          </a:p>
        </p:txBody>
      </p:sp>
      <p:sp>
        <p:nvSpPr>
          <p:cNvPr id="3" name="Content Placeholder 2"/>
          <p:cNvSpPr>
            <a:spLocks noGrp="1"/>
          </p:cNvSpPr>
          <p:nvPr>
            <p:ph idx="1"/>
          </p:nvPr>
        </p:nvSpPr>
        <p:spPr/>
        <p:txBody>
          <a:bodyPr/>
          <a:lstStyle/>
          <a:p>
            <a:r>
              <a:rPr lang="en-US" b="1" dirty="0"/>
              <a:t>use doctors;</a:t>
            </a:r>
          </a:p>
          <a:p>
            <a:r>
              <a:rPr lang="en-US" dirty="0"/>
              <a:t> </a:t>
            </a:r>
            <a:r>
              <a:rPr lang="en-US" b="1" dirty="0"/>
              <a:t>select </a:t>
            </a:r>
            <a:r>
              <a:rPr lang="en-US" b="1" dirty="0" err="1"/>
              <a:t>tz,FName</a:t>
            </a:r>
            <a:r>
              <a:rPr lang="en-US" b="1" dirty="0"/>
              <a:t> ,</a:t>
            </a:r>
            <a:r>
              <a:rPr lang="en-US" b="1" dirty="0" err="1"/>
              <a:t>LNAme</a:t>
            </a:r>
            <a:r>
              <a:rPr lang="en-US" b="1" dirty="0"/>
              <a:t> ,</a:t>
            </a:r>
            <a:r>
              <a:rPr lang="en-US" b="1" dirty="0" err="1"/>
              <a:t>DrugsTreatmentList</a:t>
            </a:r>
            <a:r>
              <a:rPr lang="en-US" b="1" dirty="0"/>
              <a:t> ,</a:t>
            </a:r>
            <a:r>
              <a:rPr lang="en-US" b="1" dirty="0" err="1"/>
              <a:t>DisesesList</a:t>
            </a:r>
            <a:r>
              <a:rPr lang="en-US" b="1" dirty="0"/>
              <a:t>  from patients;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352800"/>
            <a:ext cx="9118600"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9219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Mango </a:t>
            </a:r>
            <a:r>
              <a:rPr lang="en-US" dirty="0" err="1" smtClean="0"/>
              <a:t>db</a:t>
            </a:r>
            <a:r>
              <a:rPr lang="en-US" dirty="0" smtClean="0"/>
              <a:t> –</a:t>
            </a:r>
            <a:r>
              <a:rPr lang="en-US" dirty="0" err="1" smtClean="0"/>
              <a:t>DrugInteraction</a:t>
            </a:r>
            <a:r>
              <a:rPr lang="en-US" dirty="0" smtClean="0"/>
              <a:t> collection -</a:t>
            </a:r>
            <a:r>
              <a:rPr lang="en-US" dirty="0"/>
              <a:t>Drugs</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981200"/>
            <a:ext cx="7379079" cy="339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37933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Mango </a:t>
            </a:r>
            <a:r>
              <a:rPr lang="en-US" dirty="0" err="1" smtClean="0"/>
              <a:t>db</a:t>
            </a:r>
            <a:r>
              <a:rPr lang="en-US" dirty="0" smtClean="0"/>
              <a:t> –alternative further data source</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7" y="1524000"/>
            <a:ext cx="9151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06783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Lexical analysis and data transformation</a:t>
            </a:r>
            <a:endParaRPr lang="en-US" dirty="0"/>
          </a:p>
        </p:txBody>
      </p:sp>
      <p:sp>
        <p:nvSpPr>
          <p:cNvPr id="3" name="Content Placeholder 2"/>
          <p:cNvSpPr>
            <a:spLocks noGrp="1"/>
          </p:cNvSpPr>
          <p:nvPr>
            <p:ph idx="1"/>
          </p:nvPr>
        </p:nvSpPr>
        <p:spPr>
          <a:xfrm>
            <a:off x="533400" y="1371600"/>
            <a:ext cx="8229600" cy="4525963"/>
          </a:xfrm>
        </p:spPr>
        <p:txBody>
          <a:bodyPr/>
          <a:lstStyle/>
          <a:p>
            <a:r>
              <a:rPr lang="en-US" dirty="0" smtClean="0"/>
              <a:t>In this </a:t>
            </a:r>
            <a:r>
              <a:rPr lang="en-US" dirty="0" err="1" smtClean="0"/>
              <a:t>api</a:t>
            </a:r>
            <a:r>
              <a:rPr lang="en-US" dirty="0" smtClean="0"/>
              <a:t> we have not direct interaction &amp; severity definition and need implement lexical analysis to understand the result.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41352007"/>
              </p:ext>
            </p:extLst>
          </p:nvPr>
        </p:nvGraphicFramePr>
        <p:xfrm>
          <a:off x="533400" y="3048000"/>
          <a:ext cx="7924800" cy="3571240"/>
        </p:xfrm>
        <a:graphic>
          <a:graphicData uri="http://schemas.openxmlformats.org/drawingml/2006/table">
            <a:tbl>
              <a:tblPr firstRow="1" bandRow="1">
                <a:tableStyleId>{5C22544A-7EE6-4342-B048-85BDC9FD1C3A}</a:tableStyleId>
              </a:tblPr>
              <a:tblGrid>
                <a:gridCol w="1447800"/>
                <a:gridCol w="3211830"/>
                <a:gridCol w="1131570"/>
                <a:gridCol w="2133600"/>
              </a:tblGrid>
              <a:tr h="289561">
                <a:tc>
                  <a:txBody>
                    <a:bodyPr/>
                    <a:lstStyle/>
                    <a:p>
                      <a:r>
                        <a:rPr lang="en-US" dirty="0" smtClean="0"/>
                        <a:t>Word </a:t>
                      </a:r>
                      <a:endParaRPr lang="en-US" dirty="0"/>
                    </a:p>
                  </a:txBody>
                  <a:tcPr/>
                </a:tc>
                <a:tc>
                  <a:txBody>
                    <a:bodyPr/>
                    <a:lstStyle/>
                    <a:p>
                      <a:r>
                        <a:rPr lang="en-US" dirty="0" smtClean="0"/>
                        <a:t>interaction</a:t>
                      </a:r>
                      <a:endParaRPr lang="en-US" dirty="0"/>
                    </a:p>
                  </a:txBody>
                  <a:tcPr/>
                </a:tc>
                <a:tc>
                  <a:txBody>
                    <a:bodyPr/>
                    <a:lstStyle/>
                    <a:p>
                      <a:r>
                        <a:rPr lang="en-US" dirty="0" smtClean="0"/>
                        <a:t>severity</a:t>
                      </a:r>
                      <a:endParaRPr lang="en-US" dirty="0"/>
                    </a:p>
                  </a:txBody>
                  <a:tcPr/>
                </a:tc>
                <a:tc>
                  <a:txBody>
                    <a:bodyPr/>
                    <a:lstStyle/>
                    <a:p>
                      <a:r>
                        <a:rPr lang="en-US" dirty="0" smtClean="0"/>
                        <a:t>description</a:t>
                      </a:r>
                      <a:endParaRPr lang="en-US" dirty="0"/>
                    </a:p>
                  </a:txBody>
                  <a:tcPr/>
                </a:tc>
              </a:tr>
              <a:tr h="370840">
                <a:tc>
                  <a:txBody>
                    <a:bodyPr/>
                    <a:lstStyle/>
                    <a:p>
                      <a:r>
                        <a:rPr lang="en-US" dirty="0" smtClean="0"/>
                        <a:t>risk</a:t>
                      </a:r>
                      <a:endParaRPr lang="en-US" dirty="0"/>
                    </a:p>
                  </a:txBody>
                  <a:tcPr/>
                </a:tc>
                <a:tc>
                  <a:txBody>
                    <a:bodyPr/>
                    <a:lstStyle/>
                    <a:p>
                      <a:r>
                        <a:rPr lang="en-US" dirty="0" smtClean="0"/>
                        <a:t>The risk or severity of …increased </a:t>
                      </a:r>
                      <a:endParaRPr lang="en-US" dirty="0"/>
                    </a:p>
                  </a:txBody>
                  <a:tcPr/>
                </a:tc>
                <a:tc>
                  <a:txBody>
                    <a:bodyPr/>
                    <a:lstStyle/>
                    <a:p>
                      <a:r>
                        <a:rPr lang="en-US" dirty="0" smtClean="0"/>
                        <a:t>-3</a:t>
                      </a:r>
                      <a:endParaRPr lang="en-US" dirty="0"/>
                    </a:p>
                  </a:txBody>
                  <a:tcPr/>
                </a:tc>
                <a:tc>
                  <a:txBody>
                    <a:bodyPr/>
                    <a:lstStyle/>
                    <a:p>
                      <a:endParaRPr lang="en-US" dirty="0"/>
                    </a:p>
                  </a:txBody>
                  <a:tcPr/>
                </a:tc>
              </a:tr>
              <a:tr h="370840">
                <a:tc>
                  <a:txBody>
                    <a:bodyPr/>
                    <a:lstStyle/>
                    <a:p>
                      <a:r>
                        <a:rPr lang="en-US" dirty="0" smtClean="0"/>
                        <a:t> excretion rate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decrease the excretion rate   … higher …level</a:t>
                      </a:r>
                    </a:p>
                    <a:p>
                      <a:endParaRPr lang="en-US" dirty="0"/>
                    </a:p>
                  </a:txBody>
                  <a:tcPr/>
                </a:tc>
                <a:tc>
                  <a:txBody>
                    <a:bodyPr/>
                    <a:lstStyle/>
                    <a:p>
                      <a:r>
                        <a:rPr lang="en-US" dirty="0" smtClean="0"/>
                        <a:t>-1</a:t>
                      </a:r>
                      <a:endParaRPr lang="en-US" dirty="0"/>
                    </a:p>
                  </a:txBody>
                  <a:tcPr/>
                </a:tc>
                <a:tc>
                  <a:txBody>
                    <a:bodyPr/>
                    <a:lstStyle/>
                    <a:p>
                      <a:endParaRPr lang="en-US" dirty="0"/>
                    </a:p>
                  </a:txBody>
                  <a:tcPr/>
                </a:tc>
              </a:tr>
              <a:tr h="370840">
                <a:tc>
                  <a:txBody>
                    <a:bodyPr/>
                    <a:lstStyle/>
                    <a:p>
                      <a:r>
                        <a:rPr lang="en-US" dirty="0" smtClean="0"/>
                        <a:t>metabolism</a:t>
                      </a:r>
                      <a:endParaRPr lang="en-US" dirty="0"/>
                    </a:p>
                  </a:txBody>
                  <a:tcPr/>
                </a:tc>
                <a:tc>
                  <a:txBody>
                    <a:bodyPr/>
                    <a:lstStyle/>
                    <a:p>
                      <a:r>
                        <a:rPr lang="en-US" dirty="0" smtClean="0"/>
                        <a:t>The metabolism … decreased </a:t>
                      </a:r>
                      <a:endParaRPr lang="en-US" dirty="0"/>
                    </a:p>
                  </a:txBody>
                  <a:tcPr/>
                </a:tc>
                <a:tc>
                  <a:txBody>
                    <a:bodyPr/>
                    <a:lstStyle/>
                    <a:p>
                      <a:r>
                        <a:rPr lang="en-US" dirty="0" smtClean="0"/>
                        <a:t>-1</a:t>
                      </a:r>
                      <a:endParaRPr lang="en-US" dirty="0"/>
                    </a:p>
                  </a:txBody>
                  <a:tcPr/>
                </a:tc>
                <a:tc>
                  <a:txBody>
                    <a:bodyPr/>
                    <a:lstStyle/>
                    <a:p>
                      <a:endParaRPr lang="en-US" dirty="0"/>
                    </a:p>
                  </a:txBody>
                  <a:tcPr/>
                </a:tc>
              </a:tr>
              <a:tr h="370840">
                <a:tc>
                  <a:txBody>
                    <a:bodyPr/>
                    <a:lstStyle/>
                    <a:p>
                      <a:r>
                        <a:rPr lang="en-US" dirty="0" smtClean="0"/>
                        <a:t>therapeutic efficacy</a:t>
                      </a:r>
                      <a:endParaRPr lang="en-US" dirty="0"/>
                    </a:p>
                  </a:txBody>
                  <a:tcPr/>
                </a:tc>
                <a:tc>
                  <a:txBody>
                    <a:bodyPr/>
                    <a:lstStyle/>
                    <a:p>
                      <a:r>
                        <a:rPr lang="en-US" dirty="0" smtClean="0"/>
                        <a:t>therapeutic efficacy … decreased </a:t>
                      </a:r>
                      <a:endParaRPr lang="en-US" dirty="0"/>
                    </a:p>
                  </a:txBody>
                  <a:tcPr/>
                </a:tc>
                <a:tc>
                  <a:txBody>
                    <a:bodyPr/>
                    <a:lstStyle/>
                    <a:p>
                      <a:r>
                        <a:rPr lang="en-US" dirty="0" smtClean="0"/>
                        <a:t>-1</a:t>
                      </a:r>
                      <a:endParaRPr lang="en-US" dirty="0"/>
                    </a:p>
                  </a:txBody>
                  <a:tcPr/>
                </a:tc>
                <a:tc>
                  <a:txBody>
                    <a:bodyPr/>
                    <a:lstStyle/>
                    <a:p>
                      <a:endParaRPr lang="en-US" dirty="0"/>
                    </a:p>
                  </a:txBody>
                  <a:tcPr/>
                </a:tc>
              </a:tr>
              <a:tr h="421640">
                <a:tc>
                  <a:txBody>
                    <a:bodyPr/>
                    <a:lstStyle/>
                    <a:p>
                      <a:r>
                        <a:rPr lang="en-US" dirty="0" smtClean="0"/>
                        <a:t>activities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decrease…activities</a:t>
                      </a:r>
                    </a:p>
                    <a:p>
                      <a:endParaRPr lang="en-US" dirty="0"/>
                    </a:p>
                  </a:txBody>
                  <a:tcPr/>
                </a:tc>
                <a:tc>
                  <a:txBody>
                    <a:bodyPr/>
                    <a:lstStyle/>
                    <a:p>
                      <a:r>
                        <a:rPr lang="en-US" dirty="0" smtClean="0"/>
                        <a:t>-2</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8840155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Lexical analysis and data transformation-continued</a:t>
            </a:r>
            <a:endParaRPr lang="en-US" dirty="0"/>
          </a:p>
        </p:txBody>
      </p:sp>
      <p:sp>
        <p:nvSpPr>
          <p:cNvPr id="3" name="Content Placeholder 2"/>
          <p:cNvSpPr>
            <a:spLocks noGrp="1"/>
          </p:cNvSpPr>
          <p:nvPr>
            <p:ph idx="1"/>
          </p:nvPr>
        </p:nvSpPr>
        <p:spPr>
          <a:xfrm>
            <a:off x="533400" y="1371600"/>
            <a:ext cx="8229600" cy="4525963"/>
          </a:xfrm>
        </p:spPr>
        <p:txBody>
          <a:bodyPr/>
          <a:lstStyle/>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83300081"/>
              </p:ext>
            </p:extLst>
          </p:nvPr>
        </p:nvGraphicFramePr>
        <p:xfrm>
          <a:off x="457200" y="1524000"/>
          <a:ext cx="7924800" cy="4145280"/>
        </p:xfrm>
        <a:graphic>
          <a:graphicData uri="http://schemas.openxmlformats.org/drawingml/2006/table">
            <a:tbl>
              <a:tblPr firstRow="1" bandRow="1">
                <a:tableStyleId>{5C22544A-7EE6-4342-B048-85BDC9FD1C3A}</a:tableStyleId>
              </a:tblPr>
              <a:tblGrid>
                <a:gridCol w="1447800"/>
                <a:gridCol w="3211830"/>
                <a:gridCol w="1131570"/>
                <a:gridCol w="2133600"/>
              </a:tblGrid>
              <a:tr h="518160">
                <a:tc>
                  <a:txBody>
                    <a:bodyPr/>
                    <a:lstStyle/>
                    <a:p>
                      <a:r>
                        <a:rPr lang="en-US" dirty="0" smtClean="0"/>
                        <a:t>Word </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description</a:t>
                      </a:r>
                      <a:endParaRPr lang="en-US" dirty="0"/>
                    </a:p>
                  </a:txBody>
                  <a:tcPr/>
                </a:tc>
              </a:tr>
              <a:tr h="370840">
                <a:tc>
                  <a:txBody>
                    <a:bodyPr/>
                    <a:lstStyle/>
                    <a:p>
                      <a:r>
                        <a:rPr lang="en-US" dirty="0" smtClean="0"/>
                        <a:t>adverse effects</a:t>
                      </a:r>
                      <a:endParaRPr lang="en-US" dirty="0"/>
                    </a:p>
                  </a:txBody>
                  <a:tcPr/>
                </a:tc>
                <a:tc>
                  <a:txBody>
                    <a:bodyPr/>
                    <a:lstStyle/>
                    <a:p>
                      <a:r>
                        <a:rPr lang="en-US" dirty="0" smtClean="0"/>
                        <a:t>risk or severity of adverse effects can be increased </a:t>
                      </a:r>
                      <a:endParaRPr lang="en-US" dirty="0"/>
                    </a:p>
                  </a:txBody>
                  <a:tcPr/>
                </a:tc>
                <a:tc>
                  <a:txBody>
                    <a:bodyPr/>
                    <a:lstStyle/>
                    <a:p>
                      <a:r>
                        <a:rPr lang="en-US" dirty="0" smtClean="0"/>
                        <a:t>-5</a:t>
                      </a:r>
                      <a:endParaRPr lang="en-US" dirty="0"/>
                    </a:p>
                  </a:txBody>
                  <a:tcPr/>
                </a:tc>
                <a:tc>
                  <a:txBody>
                    <a:bodyPr/>
                    <a:lstStyle/>
                    <a:p>
                      <a:r>
                        <a:rPr lang="en-US" dirty="0" smtClean="0"/>
                        <a:t>negative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metabolism</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metabolism …increased </a:t>
                      </a:r>
                    </a:p>
                    <a:p>
                      <a:endParaRPr lang="en-US" dirty="0"/>
                    </a:p>
                  </a:txBody>
                  <a:tcPr/>
                </a:tc>
                <a:tc>
                  <a:txBody>
                    <a:bodyPr/>
                    <a:lstStyle/>
                    <a:p>
                      <a:r>
                        <a:rPr lang="en-US" dirty="0" smtClean="0"/>
                        <a:t>1</a:t>
                      </a:r>
                      <a:endParaRPr lang="en-US" dirty="0"/>
                    </a:p>
                  </a:txBody>
                  <a:tcPr/>
                </a:tc>
                <a:tc>
                  <a:txBody>
                    <a:bodyPr/>
                    <a:lstStyle/>
                    <a:p>
                      <a:endParaRPr lang="en-US"/>
                    </a:p>
                  </a:txBody>
                  <a:tcPr/>
                </a:tc>
              </a:tr>
              <a:tr h="370840">
                <a:tc>
                  <a:txBody>
                    <a:bodyPr/>
                    <a:lstStyle/>
                    <a:p>
                      <a:r>
                        <a:rPr lang="en-US" dirty="0" smtClean="0"/>
                        <a:t>therapeutic efficacy</a:t>
                      </a:r>
                      <a:endParaRPr lang="en-US" dirty="0"/>
                    </a:p>
                  </a:txBody>
                  <a:tcPr/>
                </a:tc>
                <a:tc>
                  <a:txBody>
                    <a:bodyPr/>
                    <a:lstStyle/>
                    <a:p>
                      <a:r>
                        <a:rPr lang="en-US" dirty="0" smtClean="0"/>
                        <a:t>therapeutic efficacy …increased</a:t>
                      </a:r>
                      <a:endParaRPr lang="en-US" dirty="0"/>
                    </a:p>
                  </a:txBody>
                  <a:tcPr/>
                </a:tc>
                <a:tc>
                  <a:txBody>
                    <a:bodyPr/>
                    <a:lstStyle/>
                    <a:p>
                      <a:r>
                        <a:rPr lang="en-US" dirty="0" smtClean="0"/>
                        <a:t>3</a:t>
                      </a:r>
                      <a:endParaRPr lang="en-US" dirty="0"/>
                    </a:p>
                  </a:txBody>
                  <a:tcPr/>
                </a:tc>
                <a:tc>
                  <a:txBody>
                    <a:bodyPr/>
                    <a:lstStyle/>
                    <a:p>
                      <a:endParaRPr lang="en-US" dirty="0"/>
                    </a:p>
                  </a:txBody>
                  <a:tcPr/>
                </a:tc>
              </a:tr>
              <a:tr h="370840">
                <a:tc>
                  <a:txBody>
                    <a:bodyPr/>
                    <a:lstStyle/>
                    <a:p>
                      <a:r>
                        <a:rPr lang="en-US" dirty="0" smtClean="0"/>
                        <a:t>increase</a:t>
                      </a:r>
                      <a:endParaRPr lang="en-US" dirty="0"/>
                    </a:p>
                  </a:txBody>
                  <a:tcPr/>
                </a:tc>
                <a:tc>
                  <a:txBody>
                    <a:bodyPr/>
                    <a:lstStyle/>
                    <a:p>
                      <a:r>
                        <a:rPr lang="en-US" dirty="0" smtClean="0"/>
                        <a:t>increase …activities</a:t>
                      </a:r>
                      <a:endParaRPr lang="en-US" dirty="0"/>
                    </a:p>
                  </a:txBody>
                  <a:tcPr/>
                </a:tc>
                <a:tc>
                  <a:txBody>
                    <a:bodyPr/>
                    <a:lstStyle/>
                    <a:p>
                      <a:r>
                        <a:rPr lang="en-US" dirty="0" smtClean="0"/>
                        <a:t>2</a:t>
                      </a:r>
                      <a:endParaRPr lang="en-US" dirty="0"/>
                    </a:p>
                  </a:txBody>
                  <a:tcPr/>
                </a:tc>
                <a:tc>
                  <a:txBody>
                    <a:bodyPr/>
                    <a:lstStyle/>
                    <a:p>
                      <a:endParaRPr lang="en-US"/>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318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5334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3646048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Sentimental analysis by regular expressions use</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9521" y="1600200"/>
            <a:ext cx="482495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60868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t>
            </a:r>
            <a:r>
              <a:rPr lang="en-US" dirty="0" err="1" smtClean="0"/>
              <a:t>dataframe</a:t>
            </a:r>
            <a:r>
              <a:rPr lang="en-US" dirty="0" smtClean="0"/>
              <a:t> for doctor </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229600" cy="1195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90600" y="3733800"/>
            <a:ext cx="6934200" cy="1754326"/>
          </a:xfrm>
          <a:prstGeom prst="rect">
            <a:avLst/>
          </a:prstGeom>
          <a:noFill/>
        </p:spPr>
        <p:txBody>
          <a:bodyPr wrap="square" rtlCol="0">
            <a:spAutoFit/>
          </a:bodyPr>
          <a:lstStyle/>
          <a:p>
            <a:r>
              <a:rPr lang="en-US" dirty="0" smtClean="0"/>
              <a:t>Check patient constant treatment list against new drug interaction list in this case return us negative interaction with different severity. </a:t>
            </a:r>
          </a:p>
          <a:p>
            <a:endParaRPr lang="en-US" dirty="0"/>
          </a:p>
          <a:p>
            <a:r>
              <a:rPr lang="en-US" dirty="0" smtClean="0"/>
              <a:t>It means, that new drug will cause to many different negative effects  to specific patient. All details the doctor can get from description field, and doctor can decide to give to patient another drug with similar effect.</a:t>
            </a:r>
            <a:endParaRPr lang="en-US" dirty="0"/>
          </a:p>
        </p:txBody>
      </p:sp>
    </p:spTree>
    <p:extLst>
      <p:ext uri="{BB962C8B-B14F-4D97-AF65-F5344CB8AC3E}">
        <p14:creationId xmlns:p14="http://schemas.microsoft.com/office/powerpoint/2010/main" val="21388072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archive file structure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Parquet format </a:t>
            </a:r>
            <a:r>
              <a:rPr lang="en-US" dirty="0" err="1" smtClean="0"/>
              <a:t>Json</a:t>
            </a:r>
            <a:r>
              <a:rPr lang="en-US" dirty="0" smtClean="0"/>
              <a:t> file</a:t>
            </a:r>
          </a:p>
          <a:p>
            <a:endParaRPr lang="en-US" dirty="0"/>
          </a:p>
          <a:p>
            <a:r>
              <a:rPr lang="en-US" dirty="0"/>
              <a:t>CREATE EXTERNAL  TABLE IF NOT EXISTS </a:t>
            </a:r>
            <a:r>
              <a:rPr lang="en-US" dirty="0" err="1"/>
              <a:t>receiptarchive.ReceiptHistory</a:t>
            </a:r>
            <a:r>
              <a:rPr lang="en-US" dirty="0"/>
              <a:t>(</a:t>
            </a:r>
            <a:r>
              <a:rPr lang="en-US" dirty="0" err="1"/>
              <a:t>DoctorLicense</a:t>
            </a:r>
            <a:r>
              <a:rPr lang="en-US" dirty="0"/>
              <a:t> String, </a:t>
            </a:r>
            <a:r>
              <a:rPr lang="en-US" dirty="0" err="1"/>
              <a:t>PatientTZ</a:t>
            </a:r>
            <a:r>
              <a:rPr lang="en-US" dirty="0"/>
              <a:t> String, </a:t>
            </a:r>
            <a:r>
              <a:rPr lang="en-US" dirty="0" err="1"/>
              <a:t>PatientFirstName</a:t>
            </a:r>
            <a:r>
              <a:rPr lang="en-US" dirty="0"/>
              <a:t> </a:t>
            </a:r>
            <a:r>
              <a:rPr lang="en-US" dirty="0" err="1"/>
              <a:t>String,ConflictSExists</a:t>
            </a:r>
            <a:r>
              <a:rPr lang="en-US" dirty="0"/>
              <a:t> Boolean, </a:t>
            </a:r>
            <a:r>
              <a:rPr lang="en-US" dirty="0" err="1"/>
              <a:t>PatientLastName</a:t>
            </a:r>
            <a:r>
              <a:rPr lang="en-US" dirty="0"/>
              <a:t> String, </a:t>
            </a:r>
            <a:r>
              <a:rPr lang="en-US" dirty="0" err="1"/>
              <a:t>KupatHolim</a:t>
            </a:r>
            <a:r>
              <a:rPr lang="en-US" dirty="0"/>
              <a:t> String, </a:t>
            </a:r>
            <a:r>
              <a:rPr lang="en-US" dirty="0" err="1"/>
              <a:t>PtienBirthdate</a:t>
            </a:r>
            <a:r>
              <a:rPr lang="en-US" dirty="0"/>
              <a:t> String, </a:t>
            </a:r>
            <a:r>
              <a:rPr lang="en-US" dirty="0" err="1"/>
              <a:t>DrugName</a:t>
            </a:r>
            <a:r>
              <a:rPr lang="en-US" dirty="0"/>
              <a:t> String, </a:t>
            </a:r>
            <a:r>
              <a:rPr lang="en-US" dirty="0" err="1"/>
              <a:t>DrugId</a:t>
            </a:r>
            <a:r>
              <a:rPr lang="en-US" dirty="0"/>
              <a:t>  String, </a:t>
            </a:r>
            <a:r>
              <a:rPr lang="en-US" dirty="0" err="1"/>
              <a:t>DrugDose</a:t>
            </a:r>
            <a:r>
              <a:rPr lang="en-US" dirty="0"/>
              <a:t> String, </a:t>
            </a:r>
            <a:r>
              <a:rPr lang="en-US" dirty="0" err="1"/>
              <a:t>dateCreated</a:t>
            </a:r>
            <a:r>
              <a:rPr lang="en-US" dirty="0"/>
              <a:t> String, </a:t>
            </a:r>
            <a:r>
              <a:rPr lang="en-US" dirty="0" err="1"/>
              <a:t>PatientDiseasesLqist</a:t>
            </a:r>
            <a:r>
              <a:rPr lang="en-US" dirty="0"/>
              <a:t> String, </a:t>
            </a:r>
            <a:r>
              <a:rPr lang="en-US" dirty="0" err="1"/>
              <a:t>PatientTreatmentsList</a:t>
            </a:r>
            <a:r>
              <a:rPr lang="en-US" dirty="0"/>
              <a:t> String,</a:t>
            </a:r>
          </a:p>
          <a:p>
            <a:r>
              <a:rPr lang="en-US" dirty="0" err="1"/>
              <a:t>drugDrugInteractionJson</a:t>
            </a:r>
            <a:r>
              <a:rPr lang="en-US" dirty="0"/>
              <a:t> String)</a:t>
            </a:r>
          </a:p>
          <a:p>
            <a:r>
              <a:rPr lang="en-US" dirty="0"/>
              <a:t>stored as Parquet</a:t>
            </a:r>
          </a:p>
          <a:p>
            <a:r>
              <a:rPr lang="en-US" dirty="0"/>
              <a:t>Location  '/user/hive/warehouse/</a:t>
            </a:r>
            <a:r>
              <a:rPr lang="en-US" dirty="0" err="1"/>
              <a:t>receiptarchive.db</a:t>
            </a:r>
            <a:r>
              <a:rPr lang="en-US" dirty="0"/>
              <a:t>';</a:t>
            </a:r>
            <a:endParaRPr lang="en-US" dirty="0" smtClean="0"/>
          </a:p>
          <a:p>
            <a:pPr marL="0" indent="0">
              <a:buNone/>
            </a:pPr>
            <a:endParaRPr lang="en-US" dirty="0"/>
          </a:p>
        </p:txBody>
      </p:sp>
    </p:spTree>
    <p:extLst>
      <p:ext uri="{BB962C8B-B14F-4D97-AF65-F5344CB8AC3E}">
        <p14:creationId xmlns:p14="http://schemas.microsoft.com/office/powerpoint/2010/main" val="18686840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by Doctor License </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250593"/>
            <a:ext cx="7658100" cy="4658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1472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001000" cy="1447800"/>
          </a:xfrm>
        </p:spPr>
        <p:txBody>
          <a:bodyPr>
            <a:normAutofit/>
          </a:bodyPr>
          <a:lstStyle/>
          <a:p>
            <a:r>
              <a:rPr lang="en-US" dirty="0" smtClean="0"/>
              <a:t>Possible full new drug checks</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 y="1600200"/>
            <a:ext cx="4343400" cy="44958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981200"/>
            <a:ext cx="4038600" cy="3962399"/>
          </a:xfrm>
        </p:spPr>
      </p:pic>
    </p:spTree>
    <p:extLst>
      <p:ext uri="{BB962C8B-B14F-4D97-AF65-F5344CB8AC3E}">
        <p14:creationId xmlns:p14="http://schemas.microsoft.com/office/powerpoint/2010/main" val="28030347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by </a:t>
            </a:r>
            <a:r>
              <a:rPr lang="en-US" dirty="0" err="1" smtClean="0"/>
              <a:t>Kupat</a:t>
            </a:r>
            <a:r>
              <a:rPr lang="en-US" dirty="0" smtClean="0"/>
              <a:t> </a:t>
            </a:r>
            <a:r>
              <a:rPr lang="en-US" dirty="0" err="1" smtClean="0"/>
              <a:t>Holim</a:t>
            </a:r>
            <a:endParaRPr lang="en-US" dirty="0"/>
          </a:p>
        </p:txBody>
      </p:sp>
      <p:sp>
        <p:nvSpPr>
          <p:cNvPr id="3" name="Content Placeholder 2"/>
          <p:cNvSpPr>
            <a:spLocks noGrp="1"/>
          </p:cNvSpPr>
          <p:nvPr>
            <p:ph idx="1"/>
          </p:nvPr>
        </p:nvSpPr>
        <p:spPr/>
        <p:txBody>
          <a:bodyPr/>
          <a:lstStyle/>
          <a:p>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50" y="1012825"/>
            <a:ext cx="8293100" cy="483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35378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reports and analysis from archive</a:t>
            </a:r>
            <a:endParaRPr lang="en-US" dirty="0"/>
          </a:p>
        </p:txBody>
      </p:sp>
      <p:sp>
        <p:nvSpPr>
          <p:cNvPr id="3" name="Content Placeholder 2"/>
          <p:cNvSpPr>
            <a:spLocks noGrp="1"/>
          </p:cNvSpPr>
          <p:nvPr>
            <p:ph idx="1"/>
          </p:nvPr>
        </p:nvSpPr>
        <p:spPr/>
        <p:txBody>
          <a:bodyPr>
            <a:normAutofit lnSpcReduction="10000"/>
          </a:bodyPr>
          <a:lstStyle/>
          <a:p>
            <a:r>
              <a:rPr lang="en-US" dirty="0" smtClean="0"/>
              <a:t>Report –amount of receipts with side effects and risks, which part of receipts cause negative effects to patients</a:t>
            </a:r>
          </a:p>
          <a:p>
            <a:r>
              <a:rPr lang="en-US" dirty="0" smtClean="0"/>
              <a:t>Which doctor gives more drugs with serious side effects and/or risks</a:t>
            </a:r>
          </a:p>
          <a:p>
            <a:r>
              <a:rPr lang="en-US" dirty="0" smtClean="0"/>
              <a:t>Which </a:t>
            </a:r>
            <a:r>
              <a:rPr lang="en-US" dirty="0"/>
              <a:t>diseases are more likely to conflict with the drugs taken for other diseases and require increased doctor's </a:t>
            </a:r>
            <a:r>
              <a:rPr lang="en-US" dirty="0" smtClean="0"/>
              <a:t>caution</a:t>
            </a:r>
            <a:endParaRPr lang="ru-RU" dirty="0" smtClean="0"/>
          </a:p>
          <a:p>
            <a:r>
              <a:rPr lang="en-US" dirty="0" err="1" smtClean="0"/>
              <a:t>Etc</a:t>
            </a:r>
            <a:r>
              <a:rPr lang="en-US" dirty="0"/>
              <a:t> and </a:t>
            </a:r>
            <a:r>
              <a:rPr lang="en-US" dirty="0" smtClean="0"/>
              <a:t>much </a:t>
            </a:r>
            <a:r>
              <a:rPr lang="en-US" dirty="0"/>
              <a:t>more</a:t>
            </a:r>
          </a:p>
          <a:p>
            <a:endParaRPr lang="en-US" dirty="0"/>
          </a:p>
        </p:txBody>
      </p:sp>
    </p:spTree>
    <p:extLst>
      <p:ext uri="{BB962C8B-B14F-4D97-AF65-F5344CB8AC3E}">
        <p14:creationId xmlns:p14="http://schemas.microsoft.com/office/powerpoint/2010/main" val="31132132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Nice to have</a:t>
            </a:r>
            <a:endParaRPr lang="en-US" dirty="0"/>
          </a:p>
        </p:txBody>
      </p:sp>
      <p:sp>
        <p:nvSpPr>
          <p:cNvPr id="3" name="Content Placeholder 2"/>
          <p:cNvSpPr>
            <a:spLocks noGrp="1"/>
          </p:cNvSpPr>
          <p:nvPr>
            <p:ph idx="1"/>
          </p:nvPr>
        </p:nvSpPr>
        <p:spPr/>
        <p:txBody>
          <a:bodyPr/>
          <a:lstStyle/>
          <a:p>
            <a:r>
              <a:rPr lang="en-US" dirty="0" smtClean="0"/>
              <a:t>This project theme is only drug-</a:t>
            </a:r>
            <a:r>
              <a:rPr lang="en-US" dirty="0" err="1" smtClean="0"/>
              <a:t>grug</a:t>
            </a:r>
            <a:r>
              <a:rPr lang="en-US" dirty="0" smtClean="0"/>
              <a:t> interaction check for adding new medicine for a specific patient (from patient’s health history).</a:t>
            </a:r>
          </a:p>
          <a:p>
            <a:r>
              <a:rPr lang="en-US" dirty="0" smtClean="0"/>
              <a:t>Expanding the process to new drug check for patient diagnosis list interaction(drug-diseases interaction), will allow to find the optimal drug and prevent medical malpractice.</a:t>
            </a:r>
          </a:p>
        </p:txBody>
      </p:sp>
    </p:spTree>
    <p:extLst>
      <p:ext uri="{BB962C8B-B14F-4D97-AF65-F5344CB8AC3E}">
        <p14:creationId xmlns:p14="http://schemas.microsoft.com/office/powerpoint/2010/main" val="36554729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76400"/>
          </a:xfrm>
        </p:spPr>
        <p:txBody>
          <a:bodyPr>
            <a:normAutofit/>
          </a:bodyPr>
          <a:lstStyle/>
          <a:p>
            <a:r>
              <a:rPr lang="en-US" i="1" dirty="0" smtClean="0"/>
              <a:t>“</a:t>
            </a:r>
            <a:r>
              <a:rPr lang="en-US" i="1" dirty="0" err="1" smtClean="0"/>
              <a:t>Primum</a:t>
            </a:r>
            <a:r>
              <a:rPr lang="en-US" i="1" dirty="0" smtClean="0"/>
              <a:t> non </a:t>
            </a:r>
            <a:r>
              <a:rPr lang="en-US" i="1" dirty="0" err="1" smtClean="0"/>
              <a:t>nocere</a:t>
            </a:r>
            <a:r>
              <a:rPr lang="ru-RU" i="1" dirty="0" smtClean="0"/>
              <a:t>!</a:t>
            </a:r>
            <a:r>
              <a:rPr lang="en-US" i="1"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590800"/>
            <a:ext cx="5629275" cy="4162644"/>
          </a:xfrm>
        </p:spPr>
      </p:pic>
      <p:sp>
        <p:nvSpPr>
          <p:cNvPr id="5" name="TextBox 4"/>
          <p:cNvSpPr txBox="1"/>
          <p:nvPr/>
        </p:nvSpPr>
        <p:spPr>
          <a:xfrm>
            <a:off x="381000" y="1752600"/>
            <a:ext cx="8229600" cy="1477328"/>
          </a:xfrm>
          <a:prstGeom prst="rect">
            <a:avLst/>
          </a:prstGeom>
          <a:noFill/>
        </p:spPr>
        <p:txBody>
          <a:bodyPr wrap="square" rtlCol="0">
            <a:spAutoFit/>
          </a:bodyPr>
          <a:lstStyle/>
          <a:p>
            <a:r>
              <a:rPr lang="ru-RU" i="1" dirty="0" smtClean="0"/>
              <a:t/>
            </a:r>
            <a:br>
              <a:rPr lang="ru-RU" i="1" dirty="0" smtClean="0"/>
            </a:br>
            <a:r>
              <a:rPr lang="en-US" dirty="0" smtClean="0"/>
              <a:t>This Latin phrase means "</a:t>
            </a:r>
            <a:r>
              <a:rPr lang="en-US" b="1" dirty="0" smtClean="0"/>
              <a:t>first, do no harm</a:t>
            </a:r>
            <a:r>
              <a:rPr lang="en-US" dirty="0" smtClean="0"/>
              <a:t>”.</a:t>
            </a:r>
            <a:br>
              <a:rPr lang="en-US" dirty="0" smtClean="0"/>
            </a:br>
            <a:r>
              <a:rPr lang="en-US" dirty="0" smtClean="0"/>
              <a:t>It is one of the principal precepts of bioethics</a:t>
            </a:r>
            <a:r>
              <a:rPr lang="en-US" dirty="0"/>
              <a:t> that </a:t>
            </a:r>
            <a:r>
              <a:rPr lang="en-US" dirty="0" smtClean="0"/>
              <a:t>all students in healthcare are taught in school and is a fundamental principle throughout the world.</a:t>
            </a:r>
            <a:r>
              <a:rPr lang="ru-RU" dirty="0" smtClean="0"/>
              <a:t/>
            </a:r>
            <a:br>
              <a:rPr lang="ru-RU" dirty="0" smtClean="0"/>
            </a:br>
            <a:endParaRPr lang="en-US" dirty="0"/>
          </a:p>
        </p:txBody>
      </p:sp>
    </p:spTree>
    <p:extLst>
      <p:ext uri="{BB962C8B-B14F-4D97-AF65-F5344CB8AC3E}">
        <p14:creationId xmlns:p14="http://schemas.microsoft.com/office/powerpoint/2010/main" val="842332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drug Interaction</a:t>
            </a:r>
            <a:endParaRPr lang="en-US" dirty="0"/>
          </a:p>
        </p:txBody>
      </p:sp>
      <p:sp>
        <p:nvSpPr>
          <p:cNvPr id="3" name="Content Placeholder 2"/>
          <p:cNvSpPr>
            <a:spLocks noGrp="1"/>
          </p:cNvSpPr>
          <p:nvPr>
            <p:ph idx="1"/>
          </p:nvPr>
        </p:nvSpPr>
        <p:spPr/>
        <p:txBody>
          <a:bodyPr>
            <a:normAutofit/>
          </a:bodyPr>
          <a:lstStyle/>
          <a:p>
            <a:r>
              <a:rPr lang="en-US" sz="1900" dirty="0" smtClean="0"/>
              <a:t>In this project developed automatic checking of a new drug recommended by a doctor for a patient for interaction with constantly taken drugs. Interaction can be both positive (synergy) and negative, harming the patient. To warn the doctor about the possible negative effects of the new drug is the goal of this project.</a:t>
            </a:r>
          </a:p>
          <a:p>
            <a:r>
              <a:rPr lang="en-US" sz="1900" dirty="0" smtClean="0"/>
              <a:t>Drug Antagonism</a:t>
            </a:r>
          </a:p>
          <a:p>
            <a:r>
              <a:rPr lang="en-US" sz="1900" dirty="0" smtClean="0"/>
              <a:t>Drug Interaction</a:t>
            </a:r>
          </a:p>
          <a:p>
            <a:r>
              <a:rPr lang="en-US" sz="1900" dirty="0" smtClean="0"/>
              <a:t>Drug Synergism</a:t>
            </a:r>
            <a:endParaRPr lang="en-US" sz="19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739" y="4456043"/>
            <a:ext cx="6019800" cy="1219200"/>
          </a:xfrm>
          <a:prstGeom prst="rect">
            <a:avLst/>
          </a:prstGeom>
        </p:spPr>
      </p:pic>
    </p:spTree>
    <p:extLst>
      <p:ext uri="{BB962C8B-B14F-4D97-AF65-F5344CB8AC3E}">
        <p14:creationId xmlns:p14="http://schemas.microsoft.com/office/powerpoint/2010/main" val="2412581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NIH supplied some drug interaction APIs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1" y="1600200"/>
            <a:ext cx="8046157" cy="4525963"/>
          </a:xfrm>
        </p:spPr>
      </p:pic>
    </p:spTree>
    <p:extLst>
      <p:ext uri="{BB962C8B-B14F-4D97-AF65-F5344CB8AC3E}">
        <p14:creationId xmlns:p14="http://schemas.microsoft.com/office/powerpoint/2010/main" val="3585525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88" y="418415"/>
            <a:ext cx="8229600" cy="1143000"/>
          </a:xfrm>
        </p:spPr>
        <p:txBody>
          <a:bodyPr/>
          <a:lstStyle/>
          <a:p>
            <a:r>
              <a:rPr lang="en-US" smtClean="0"/>
              <a:t>Solution architecture</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70" y="1204913"/>
            <a:ext cx="8586164"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4557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Toolbox for technical realization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3977910"/>
              </p:ext>
            </p:extLst>
          </p:nvPr>
        </p:nvGraphicFramePr>
        <p:xfrm>
          <a:off x="685800" y="1524000"/>
          <a:ext cx="8229600" cy="4574870"/>
        </p:xfrm>
        <a:graphic>
          <a:graphicData uri="http://schemas.openxmlformats.org/drawingml/2006/table">
            <a:tbl>
              <a:tblPr firstRow="1" bandRow="1">
                <a:tableStyleId>{5C22544A-7EE6-4342-B048-85BDC9FD1C3A}</a:tableStyleId>
              </a:tblPr>
              <a:tblGrid>
                <a:gridCol w="1295400"/>
                <a:gridCol w="2895600"/>
                <a:gridCol w="4038600"/>
              </a:tblGrid>
              <a:tr h="825830">
                <a:tc>
                  <a:txBody>
                    <a:bodyPr/>
                    <a:lstStyle/>
                    <a:p>
                      <a:r>
                        <a:rPr lang="en-US" dirty="0" smtClean="0"/>
                        <a:t>Tool</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446561">
                <a:tc>
                  <a:txBody>
                    <a:bodyPr/>
                    <a:lstStyle/>
                    <a:p>
                      <a:r>
                        <a:rPr lang="en-US" dirty="0" err="1" smtClean="0"/>
                        <a:t>MySql</a:t>
                      </a:r>
                      <a:endParaRPr lang="en-US" dirty="0"/>
                    </a:p>
                  </a:txBody>
                  <a:tcPr/>
                </a:tc>
                <a:tc>
                  <a:txBody>
                    <a:bodyPr/>
                    <a:lstStyle/>
                    <a:p>
                      <a:r>
                        <a:rPr lang="en-US" dirty="0" smtClean="0"/>
                        <a:t>2 databases </a:t>
                      </a:r>
                      <a:endParaRPr lang="en-US" dirty="0"/>
                    </a:p>
                  </a:txBody>
                  <a:tcPr/>
                </a:tc>
                <a:tc>
                  <a:txBody>
                    <a:bodyPr/>
                    <a:lstStyle/>
                    <a:p>
                      <a:r>
                        <a:rPr lang="en-US" dirty="0" smtClean="0"/>
                        <a:t>1.Loaded from external source diseases database</a:t>
                      </a:r>
                    </a:p>
                    <a:p>
                      <a:r>
                        <a:rPr lang="en-US" dirty="0" smtClean="0"/>
                        <a:t>2. Doctor database(</a:t>
                      </a:r>
                      <a:r>
                        <a:rPr lang="en-US" dirty="0" err="1" smtClean="0"/>
                        <a:t>Kupat</a:t>
                      </a:r>
                      <a:r>
                        <a:rPr lang="en-US" dirty="0" smtClean="0"/>
                        <a:t> </a:t>
                      </a:r>
                      <a:r>
                        <a:rPr lang="en-US" dirty="0" err="1" smtClean="0"/>
                        <a:t>holim</a:t>
                      </a:r>
                      <a:r>
                        <a:rPr lang="en-US" dirty="0" smtClean="0"/>
                        <a:t> </a:t>
                      </a:r>
                      <a:r>
                        <a:rPr lang="en-US" dirty="0" err="1" smtClean="0"/>
                        <a:t>db</a:t>
                      </a:r>
                      <a:r>
                        <a:rPr lang="en-US" dirty="0" smtClean="0"/>
                        <a:t>) with his patient’s   history , doctor data, </a:t>
                      </a:r>
                      <a:r>
                        <a:rPr lang="en-US" dirty="0" err="1" smtClean="0"/>
                        <a:t>recepts</a:t>
                      </a:r>
                      <a:r>
                        <a:rPr lang="en-US" dirty="0" smtClean="0"/>
                        <a:t> </a:t>
                      </a:r>
                      <a:r>
                        <a:rPr lang="en-US" dirty="0" err="1" smtClean="0"/>
                        <a:t>etc</a:t>
                      </a:r>
                      <a:endParaRPr lang="en-US" dirty="0"/>
                    </a:p>
                  </a:txBody>
                  <a:tcPr/>
                </a:tc>
              </a:tr>
              <a:tr h="446561">
                <a:tc>
                  <a:txBody>
                    <a:bodyPr/>
                    <a:lstStyle/>
                    <a:p>
                      <a:r>
                        <a:rPr lang="en-US" dirty="0" err="1" smtClean="0"/>
                        <a:t>kafka</a:t>
                      </a:r>
                      <a:endParaRPr lang="en-US" dirty="0"/>
                    </a:p>
                  </a:txBody>
                  <a:tcPr/>
                </a:tc>
                <a:tc>
                  <a:txBody>
                    <a:bodyPr/>
                    <a:lstStyle/>
                    <a:p>
                      <a:r>
                        <a:rPr lang="en-US" dirty="0" smtClean="0"/>
                        <a:t>Data stream tool , work</a:t>
                      </a:r>
                      <a:r>
                        <a:rPr lang="en-US" baseline="0" dirty="0" smtClean="0"/>
                        <a:t> with 2 types of topics</a:t>
                      </a:r>
                    </a:p>
                    <a:p>
                      <a:r>
                        <a:rPr lang="en-US" dirty="0" smtClean="0"/>
                        <a:t>topic1 =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GetDrug</a:t>
                      </a:r>
                      <a:r>
                        <a:rPr lang="en-US" sz="1800" kern="1200" dirty="0" smtClean="0">
                          <a:solidFill>
                            <a:schemeClr val="dk1"/>
                          </a:solidFill>
                          <a:effectLst/>
                          <a:latin typeface="+mn-lt"/>
                          <a:ea typeface="+mn-ea"/>
                          <a:cs typeface="+mn-cs"/>
                        </a:rPr>
                        <a:t>'</a:t>
                      </a:r>
                      <a:br>
                        <a:rPr lang="en-US" sz="1800" kern="1200" dirty="0" smtClean="0">
                          <a:solidFill>
                            <a:schemeClr val="dk1"/>
                          </a:solidFill>
                          <a:effectLst/>
                          <a:latin typeface="+mn-lt"/>
                          <a:ea typeface="+mn-ea"/>
                          <a:cs typeface="+mn-cs"/>
                        </a:rPr>
                      </a:br>
                      <a:r>
                        <a:rPr lang="en-US" dirty="0" smtClean="0"/>
                        <a:t>topic2 =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GetInteraction</a:t>
                      </a:r>
                      <a:r>
                        <a:rPr lang="en-US" sz="1800" kern="1200" dirty="0" smtClean="0">
                          <a:solidFill>
                            <a:schemeClr val="dk1"/>
                          </a:solidFill>
                          <a:effectLst/>
                          <a:latin typeface="+mn-lt"/>
                          <a:ea typeface="+mn-ea"/>
                          <a:cs typeface="+mn-cs"/>
                        </a:rPr>
                        <a:t>'</a:t>
                      </a:r>
                      <a:endParaRPr lang="en-US" dirty="0"/>
                    </a:p>
                  </a:txBody>
                  <a:tcPr/>
                </a:tc>
                <a:tc>
                  <a:txBody>
                    <a:bodyPr/>
                    <a:lstStyle/>
                    <a:p>
                      <a:pPr marL="342900" indent="-342900">
                        <a:buAutoNum type="arabicPeriod"/>
                      </a:pPr>
                      <a:r>
                        <a:rPr lang="en-US" dirty="0" smtClean="0"/>
                        <a:t>Topic –trigger of start process </a:t>
                      </a:r>
                      <a:r>
                        <a:rPr lang="en-US" baseline="0" dirty="0" smtClean="0"/>
                        <a:t> by run </a:t>
                      </a:r>
                      <a:r>
                        <a:rPr lang="en-US" baseline="0" dirty="0" err="1" smtClean="0"/>
                        <a:t>kafka</a:t>
                      </a:r>
                      <a:r>
                        <a:rPr lang="en-US" baseline="0" dirty="0" smtClean="0"/>
                        <a:t> producer, consumer in </a:t>
                      </a:r>
                      <a:r>
                        <a:rPr lang="en-US" baseline="0" dirty="0" err="1" smtClean="0"/>
                        <a:t>nifi</a:t>
                      </a:r>
                      <a:r>
                        <a:rPr lang="en-US" baseline="0" dirty="0" smtClean="0"/>
                        <a:t> after receiving request start the check process</a:t>
                      </a:r>
                    </a:p>
                    <a:p>
                      <a:pPr marL="342900" indent="-342900">
                        <a:buAutoNum type="arabicPeriod"/>
                      </a:pPr>
                      <a:r>
                        <a:rPr lang="en-US" baseline="0" dirty="0" smtClean="0"/>
                        <a:t>Topic from second type in doctor application run consumer to check result , the producer will be the last step on </a:t>
                      </a:r>
                      <a:r>
                        <a:rPr lang="en-US" baseline="0" dirty="0" err="1" smtClean="0"/>
                        <a:t>nifi</a:t>
                      </a:r>
                      <a:r>
                        <a:rPr lang="en-US" baseline="0" dirty="0" smtClean="0"/>
                        <a:t> process</a:t>
                      </a:r>
                      <a:endParaRPr lang="en-US" dirty="0"/>
                    </a:p>
                  </a:txBody>
                  <a:tcPr/>
                </a:tc>
              </a:tr>
            </a:tbl>
          </a:graphicData>
        </a:graphic>
      </p:graphicFrame>
    </p:spTree>
    <p:extLst>
      <p:ext uri="{BB962C8B-B14F-4D97-AF65-F5344CB8AC3E}">
        <p14:creationId xmlns:p14="http://schemas.microsoft.com/office/powerpoint/2010/main" val="426323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Toolbox for technical realization -continued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4545838"/>
              </p:ext>
            </p:extLst>
          </p:nvPr>
        </p:nvGraphicFramePr>
        <p:xfrm>
          <a:off x="457200" y="1600200"/>
          <a:ext cx="8229600" cy="52171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Tool </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2981960">
                <a:tc>
                  <a:txBody>
                    <a:bodyPr/>
                    <a:lstStyle/>
                    <a:p>
                      <a:r>
                        <a:rPr lang="en-US" dirty="0" err="1" smtClean="0"/>
                        <a:t>nifi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mechanism of work.</a:t>
                      </a:r>
                      <a:r>
                        <a:rPr lang="en-US" baseline="0" dirty="0" smtClean="0"/>
                        <a:t> R</a:t>
                      </a:r>
                      <a:r>
                        <a:rPr lang="en-US" dirty="0" smtClean="0"/>
                        <a:t>eceiving and processing data. The result is sent via </a:t>
                      </a:r>
                      <a:r>
                        <a:rPr lang="en-US" dirty="0" err="1" smtClean="0"/>
                        <a:t>kafka</a:t>
                      </a:r>
                      <a:r>
                        <a:rPr lang="en-US" dirty="0" smtClean="0"/>
                        <a:t> to the doctor's application</a:t>
                      </a:r>
                    </a:p>
                    <a:p>
                      <a:endParaRPr lang="en-US" dirty="0"/>
                    </a:p>
                  </a:txBody>
                  <a:tcPr/>
                </a:tc>
                <a:tc>
                  <a:txBody>
                    <a:bodyPr/>
                    <a:lstStyle/>
                    <a:p>
                      <a:r>
                        <a:rPr lang="en-US" dirty="0" smtClean="0"/>
                        <a:t>Consumer of topic 1 receive the request.</a:t>
                      </a:r>
                      <a:r>
                        <a:rPr lang="en-US" baseline="0" dirty="0" smtClean="0"/>
                        <a:t> Run 1</a:t>
                      </a:r>
                      <a:r>
                        <a:rPr lang="en-US" baseline="30000" dirty="0" smtClean="0"/>
                        <a:t>st</a:t>
                      </a:r>
                      <a:r>
                        <a:rPr lang="en-US" baseline="0" dirty="0" smtClean="0"/>
                        <a:t> </a:t>
                      </a:r>
                      <a:r>
                        <a:rPr lang="en-US" baseline="0" dirty="0" err="1" smtClean="0"/>
                        <a:t>api</a:t>
                      </a:r>
                      <a:r>
                        <a:rPr lang="en-US" baseline="0" dirty="0" smtClean="0"/>
                        <a:t> call to get </a:t>
                      </a:r>
                      <a:r>
                        <a:rPr lang="en-US" baseline="0" dirty="0" err="1" smtClean="0"/>
                        <a:t>drugId</a:t>
                      </a:r>
                      <a:r>
                        <a:rPr lang="en-US" baseline="0" dirty="0" smtClean="0"/>
                        <a:t> according to name.</a:t>
                      </a:r>
                    </a:p>
                    <a:p>
                      <a:r>
                        <a:rPr lang="en-US" baseline="0" dirty="0" smtClean="0"/>
                        <a:t>2. Run 2d </a:t>
                      </a:r>
                      <a:r>
                        <a:rPr lang="en-US" baseline="0" dirty="0" err="1" smtClean="0"/>
                        <a:t>api</a:t>
                      </a:r>
                      <a:r>
                        <a:rPr lang="en-US" baseline="0" dirty="0" smtClean="0"/>
                        <a:t> call to get interaction according Id</a:t>
                      </a:r>
                    </a:p>
                    <a:p>
                      <a:r>
                        <a:rPr lang="en-US" baseline="0" dirty="0" smtClean="0"/>
                        <a:t>3. Jolt data manipulation to simplify the data from </a:t>
                      </a:r>
                      <a:r>
                        <a:rPr lang="en-US" baseline="0" dirty="0" err="1" smtClean="0"/>
                        <a:t>api</a:t>
                      </a:r>
                      <a:endParaRPr lang="en-US" baseline="0" dirty="0" smtClean="0"/>
                    </a:p>
                    <a:p>
                      <a:r>
                        <a:rPr lang="en-US" baseline="0" dirty="0" smtClean="0"/>
                        <a:t>4. Send result to </a:t>
                      </a:r>
                      <a:r>
                        <a:rPr lang="en-US" baseline="0" dirty="0" err="1" smtClean="0"/>
                        <a:t>kafka</a:t>
                      </a:r>
                      <a:r>
                        <a:rPr lang="en-US" baseline="0" dirty="0" smtClean="0"/>
                        <a:t> with topic 2 type</a:t>
                      </a:r>
                      <a:endParaRPr lang="en-US" dirty="0" smtClean="0"/>
                    </a:p>
                    <a:p>
                      <a:endParaRPr lang="en-US" dirty="0"/>
                    </a:p>
                  </a:txBody>
                  <a:tcPr/>
                </a:tc>
              </a:tr>
              <a:tr h="370840">
                <a:tc>
                  <a:txBody>
                    <a:bodyPr/>
                    <a:lstStyle/>
                    <a:p>
                      <a:r>
                        <a:rPr lang="en-US" dirty="0" smtClean="0"/>
                        <a:t>spark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mechanism of work.</a:t>
                      </a:r>
                      <a:r>
                        <a:rPr lang="en-US" baseline="0" dirty="0" smtClean="0"/>
                        <a:t> R</a:t>
                      </a:r>
                      <a:r>
                        <a:rPr lang="en-US" dirty="0" smtClean="0"/>
                        <a:t>eceiving and processing data. The result is sent via </a:t>
                      </a:r>
                      <a:r>
                        <a:rPr lang="en-US" dirty="0" err="1" smtClean="0"/>
                        <a:t>kafka</a:t>
                      </a:r>
                      <a:r>
                        <a:rPr lang="en-US" dirty="0" smtClean="0"/>
                        <a:t> to the doctor's application</a:t>
                      </a:r>
                    </a:p>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03437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Toolbox for technical realization -continued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6703104"/>
              </p:ext>
            </p:extLst>
          </p:nvPr>
        </p:nvGraphicFramePr>
        <p:xfrm>
          <a:off x="381000" y="1371600"/>
          <a:ext cx="8153400" cy="5308600"/>
        </p:xfrm>
        <a:graphic>
          <a:graphicData uri="http://schemas.openxmlformats.org/drawingml/2006/table">
            <a:tbl>
              <a:tblPr firstRow="1" bandRow="1">
                <a:tableStyleId>{5C22544A-7EE6-4342-B048-85BDC9FD1C3A}</a:tableStyleId>
              </a:tblPr>
              <a:tblGrid>
                <a:gridCol w="2133600"/>
                <a:gridCol w="2362200"/>
                <a:gridCol w="3657600"/>
              </a:tblGrid>
              <a:tr h="457200">
                <a:tc>
                  <a:txBody>
                    <a:bodyPr/>
                    <a:lstStyle/>
                    <a:p>
                      <a:r>
                        <a:rPr lang="en-US" dirty="0" smtClean="0"/>
                        <a:t>tool</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hdfs</a:t>
                      </a:r>
                      <a:endParaRPr lang="en-US" dirty="0"/>
                    </a:p>
                  </a:txBody>
                  <a:tcPr/>
                </a:tc>
                <a:tc>
                  <a:txBody>
                    <a:bodyPr/>
                    <a:lstStyle/>
                    <a:p>
                      <a:r>
                        <a:rPr lang="en-US" dirty="0" smtClean="0"/>
                        <a:t>Receipts data archive</a:t>
                      </a:r>
                      <a:endParaRPr lang="en-US" dirty="0"/>
                    </a:p>
                  </a:txBody>
                  <a:tcPr/>
                </a:tc>
                <a:tc>
                  <a:txBody>
                    <a:bodyPr/>
                    <a:lstStyle/>
                    <a:p>
                      <a:r>
                        <a:rPr lang="en-US" dirty="0" smtClean="0"/>
                        <a:t>Source for reports and analytics</a:t>
                      </a:r>
                      <a:endParaRPr lang="en-US" dirty="0"/>
                    </a:p>
                  </a:txBody>
                  <a:tcPr/>
                </a:tc>
              </a:tr>
              <a:tr h="370840">
                <a:tc>
                  <a:txBody>
                    <a:bodyPr/>
                    <a:lstStyle/>
                    <a:p>
                      <a:r>
                        <a:rPr lang="en-US" dirty="0" smtClean="0"/>
                        <a:t>NIH </a:t>
                      </a:r>
                      <a:r>
                        <a:rPr lang="en-US" dirty="0" err="1" smtClean="0"/>
                        <a:t>apis</a:t>
                      </a:r>
                      <a:r>
                        <a:rPr lang="en-US" dirty="0" smtClean="0"/>
                        <a:t> </a:t>
                      </a:r>
                      <a:endParaRPr lang="en-US" dirty="0"/>
                    </a:p>
                  </a:txBody>
                  <a:tcPr/>
                </a:tc>
                <a:tc>
                  <a:txBody>
                    <a:bodyPr/>
                    <a:lstStyle/>
                    <a:p>
                      <a:r>
                        <a:rPr lang="en-US" dirty="0" smtClean="0"/>
                        <a:t>Source</a:t>
                      </a:r>
                      <a:r>
                        <a:rPr lang="en-US" baseline="0" dirty="0" smtClean="0"/>
                        <a:t> </a:t>
                      </a:r>
                      <a:r>
                        <a:rPr lang="en-US" baseline="0" dirty="0" err="1" smtClean="0"/>
                        <a:t>DrugBank</a:t>
                      </a:r>
                      <a:endParaRPr lang="en-US" dirty="0"/>
                    </a:p>
                  </a:txBody>
                  <a:tcPr/>
                </a:tc>
                <a:tc>
                  <a:txBody>
                    <a:bodyPr/>
                    <a:lstStyle/>
                    <a:p>
                      <a:r>
                        <a:rPr lang="en-US" dirty="0" err="1" smtClean="0"/>
                        <a:t>Api</a:t>
                      </a:r>
                      <a:r>
                        <a:rPr lang="en-US" dirty="0" smtClean="0"/>
                        <a:t> can works</a:t>
                      </a:r>
                      <a:r>
                        <a:rPr lang="en-US" baseline="0" dirty="0" smtClean="0"/>
                        <a:t> with different data source,</a:t>
                      </a:r>
                    </a:p>
                    <a:p>
                      <a:r>
                        <a:rPr lang="en-US" baseline="0" dirty="0" smtClean="0"/>
                        <a:t> in this project we use the </a:t>
                      </a:r>
                      <a:r>
                        <a:rPr lang="en-US" baseline="0" dirty="0" err="1" smtClean="0"/>
                        <a:t>DrugBank</a:t>
                      </a:r>
                      <a:r>
                        <a:rPr lang="en-US" baseline="0" dirty="0" smtClean="0"/>
                        <a:t> source</a:t>
                      </a:r>
                      <a:endParaRPr lang="en-US" dirty="0"/>
                    </a:p>
                  </a:txBody>
                  <a:tcPr/>
                </a:tc>
              </a:tr>
              <a:tr h="370840">
                <a:tc>
                  <a:txBody>
                    <a:bodyPr/>
                    <a:lstStyle/>
                    <a:p>
                      <a:r>
                        <a:rPr lang="en-US" dirty="0" smtClean="0"/>
                        <a:t>python</a:t>
                      </a:r>
                      <a:endParaRPr lang="en-US" dirty="0"/>
                    </a:p>
                  </a:txBody>
                  <a:tcPr/>
                </a:tc>
                <a:tc>
                  <a:txBody>
                    <a:bodyPr/>
                    <a:lstStyle/>
                    <a:p>
                      <a:endParaRPr lang="en-US" dirty="0"/>
                    </a:p>
                  </a:txBody>
                  <a:tcPr/>
                </a:tc>
                <a:tc>
                  <a:txBody>
                    <a:bodyPr/>
                    <a:lstStyle/>
                    <a:p>
                      <a:r>
                        <a:rPr lang="en-US" dirty="0" smtClean="0"/>
                        <a:t>Use </a:t>
                      </a:r>
                      <a:r>
                        <a:rPr lang="en-US" dirty="0" err="1" smtClean="0"/>
                        <a:t>parrow</a:t>
                      </a:r>
                      <a:r>
                        <a:rPr lang="en-US" dirty="0" smtClean="0"/>
                        <a:t>, </a:t>
                      </a:r>
                      <a:r>
                        <a:rPr lang="en-US" dirty="0" err="1" smtClean="0"/>
                        <a:t>pyspark</a:t>
                      </a:r>
                      <a:r>
                        <a:rPr lang="en-US" dirty="0" smtClean="0"/>
                        <a:t> , </a:t>
                      </a:r>
                      <a:r>
                        <a:rPr lang="en-US" dirty="0" err="1" smtClean="0"/>
                        <a:t>mysql</a:t>
                      </a:r>
                      <a:r>
                        <a:rPr lang="en-US" dirty="0" smtClean="0"/>
                        <a:t>, </a:t>
                      </a:r>
                      <a:r>
                        <a:rPr lang="en-US" dirty="0" err="1" smtClean="0"/>
                        <a:t>kafka</a:t>
                      </a:r>
                      <a:r>
                        <a:rPr lang="en-US" dirty="0" smtClean="0"/>
                        <a:t>, </a:t>
                      </a:r>
                      <a:r>
                        <a:rPr lang="en-US" dirty="0" err="1" smtClean="0"/>
                        <a:t>pymongo</a:t>
                      </a:r>
                      <a:endParaRPr lang="en-US" dirty="0"/>
                    </a:p>
                  </a:txBody>
                  <a:tcPr/>
                </a:tc>
              </a:tr>
              <a:tr h="370840">
                <a:tc>
                  <a:txBody>
                    <a:bodyPr/>
                    <a:lstStyle/>
                    <a:p>
                      <a:r>
                        <a:rPr lang="en-US" dirty="0" smtClean="0"/>
                        <a:t>HIVE</a:t>
                      </a:r>
                      <a:endParaRPr lang="en-US" dirty="0"/>
                    </a:p>
                  </a:txBody>
                  <a:tcPr/>
                </a:tc>
                <a:tc>
                  <a:txBody>
                    <a:bodyPr/>
                    <a:lstStyle/>
                    <a:p>
                      <a:r>
                        <a:rPr lang="en-US" dirty="0" err="1" smtClean="0"/>
                        <a:t>Sql</a:t>
                      </a:r>
                      <a:r>
                        <a:rPr lang="en-US" dirty="0" smtClean="0"/>
                        <a:t> tools for reports from</a:t>
                      </a:r>
                      <a:r>
                        <a:rPr lang="en-US" baseline="0" dirty="0" smtClean="0"/>
                        <a:t> </a:t>
                      </a:r>
                      <a:r>
                        <a:rPr lang="en-US" baseline="0" dirty="0" err="1" smtClean="0"/>
                        <a:t>hdfs</a:t>
                      </a:r>
                      <a:r>
                        <a:rPr lang="en-US" baseline="0" dirty="0" smtClean="0"/>
                        <a:t> archive</a:t>
                      </a:r>
                      <a:endParaRPr lang="en-US" dirty="0"/>
                    </a:p>
                  </a:txBody>
                  <a:tcPr/>
                </a:tc>
                <a:tc>
                  <a:txBody>
                    <a:bodyPr/>
                    <a:lstStyle/>
                    <a:p>
                      <a:r>
                        <a:rPr lang="en-US" dirty="0" smtClean="0"/>
                        <a:t>Used to get reports from archive</a:t>
                      </a:r>
                      <a:endParaRPr lang="en-US" dirty="0"/>
                    </a:p>
                  </a:txBody>
                  <a:tcPr/>
                </a:tc>
              </a:tr>
              <a:tr h="370840">
                <a:tc>
                  <a:txBody>
                    <a:bodyPr/>
                    <a:lstStyle/>
                    <a:p>
                      <a:r>
                        <a:rPr lang="en-US" dirty="0" smtClean="0"/>
                        <a:t>mongo</a:t>
                      </a:r>
                      <a:endParaRPr lang="en-US" dirty="0"/>
                    </a:p>
                  </a:txBody>
                  <a:tcPr/>
                </a:tc>
                <a:tc>
                  <a:txBody>
                    <a:bodyPr/>
                    <a:lstStyle/>
                    <a:p>
                      <a:r>
                        <a:rPr lang="en-US" dirty="0" smtClean="0"/>
                        <a:t>New database to save the</a:t>
                      </a:r>
                      <a:r>
                        <a:rPr lang="en-US" baseline="0" dirty="0" smtClean="0"/>
                        <a:t> result of data manipulation </a:t>
                      </a:r>
                      <a:endParaRPr lang="en-US" dirty="0"/>
                    </a:p>
                  </a:txBody>
                  <a:tcPr/>
                </a:tc>
                <a:tc>
                  <a:txBody>
                    <a:bodyPr/>
                    <a:lstStyle/>
                    <a:p>
                      <a:r>
                        <a:rPr lang="en-US" dirty="0" smtClean="0"/>
                        <a:t>For future use, after first</a:t>
                      </a:r>
                      <a:r>
                        <a:rPr lang="en-US" baseline="0" dirty="0" smtClean="0"/>
                        <a:t> period of application use possible to use ready data sets for interaction instead of run the whole process each time. Full process will be needed in future only when the drug don’t exist in mongo db.</a:t>
                      </a:r>
                      <a:endParaRPr lang="en-US" dirty="0"/>
                    </a:p>
                  </a:txBody>
                  <a:tcPr/>
                </a:tc>
              </a:tr>
            </a:tbl>
          </a:graphicData>
        </a:graphic>
      </p:graphicFrame>
    </p:spTree>
    <p:extLst>
      <p:ext uri="{BB962C8B-B14F-4D97-AF65-F5344CB8AC3E}">
        <p14:creationId xmlns:p14="http://schemas.microsoft.com/office/powerpoint/2010/main" val="3559383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29471</TotalTime>
  <Words>2412</Words>
  <Application>Microsoft Office PowerPoint</Application>
  <PresentationFormat>On-screen Show (4:3)</PresentationFormat>
  <Paragraphs>208</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Selection of the optimal drug for a patient with a complex set of diagnoses</vt:lpstr>
      <vt:lpstr>Medical errors officially the third leading cause of death in U.S., study finds </vt:lpstr>
      <vt:lpstr>Possible full new drug checks</vt:lpstr>
      <vt:lpstr>Drug- drug Interaction</vt:lpstr>
      <vt:lpstr>NIH supplied some drug interaction APIs</vt:lpstr>
      <vt:lpstr>Solution architecture</vt:lpstr>
      <vt:lpstr>Toolbox for technical realization</vt:lpstr>
      <vt:lpstr>Toolbox for technical realization -continued</vt:lpstr>
      <vt:lpstr>Toolbox for technical realization -continued</vt:lpstr>
      <vt:lpstr>Data streaming engine is implemented in nifi(steps)</vt:lpstr>
      <vt:lpstr>Start nifi pipeline from consumer</vt:lpstr>
      <vt:lpstr>Nifi steps - continued</vt:lpstr>
      <vt:lpstr>Build 1st API request and get drugId from drug name, build 2d Api request from id recieved</vt:lpstr>
      <vt:lpstr>2d api call for get drug interaction, Result data transformation, kafka producer send result </vt:lpstr>
      <vt:lpstr>Nifi steps - continued</vt:lpstr>
      <vt:lpstr>API Result</vt:lpstr>
      <vt:lpstr>JOLT Specification</vt:lpstr>
      <vt:lpstr>Result producer data</vt:lpstr>
      <vt:lpstr>Data Sources</vt:lpstr>
      <vt:lpstr>ERD of Doctor DB</vt:lpstr>
      <vt:lpstr>Patient table example</vt:lpstr>
      <vt:lpstr>Mango db –DrugInteraction collection -Drugs</vt:lpstr>
      <vt:lpstr>Mango db –alternative further data source</vt:lpstr>
      <vt:lpstr>Lexical analysis and data transformation</vt:lpstr>
      <vt:lpstr>Lexical analysis and data transformation-continued</vt:lpstr>
      <vt:lpstr>Sentimental analysis by regular expressions use</vt:lpstr>
      <vt:lpstr>Result dataframe for doctor </vt:lpstr>
      <vt:lpstr>HDFS archive file structure</vt:lpstr>
      <vt:lpstr>Report by Doctor License </vt:lpstr>
      <vt:lpstr>Report by Kupat Holim</vt:lpstr>
      <vt:lpstr>Possible reports and analysis from archive</vt:lpstr>
      <vt:lpstr>Nice to have</vt:lpstr>
      <vt:lpstr>“Primum non nocere!”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of the optimal drug for a patient with a complex set of diagnoses</dc:title>
  <dc:creator>admin</dc:creator>
  <cp:lastModifiedBy>admin</cp:lastModifiedBy>
  <cp:revision>124</cp:revision>
  <dcterms:created xsi:type="dcterms:W3CDTF">2022-09-04T08:34:12Z</dcterms:created>
  <dcterms:modified xsi:type="dcterms:W3CDTF">2022-10-02T10:27:57Z</dcterms:modified>
</cp:coreProperties>
</file>