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0" r:id="rId4"/>
    <p:sldId id="259" r:id="rId5"/>
    <p:sldId id="262" r:id="rId6"/>
    <p:sldId id="264" r:id="rId7"/>
    <p:sldId id="263" r:id="rId8"/>
    <p:sldId id="278" r:id="rId9"/>
    <p:sldId id="277" r:id="rId10"/>
    <p:sldId id="265" r:id="rId11"/>
    <p:sldId id="282" r:id="rId12"/>
    <p:sldId id="289" r:id="rId13"/>
    <p:sldId id="283" r:id="rId14"/>
    <p:sldId id="284" r:id="rId15"/>
    <p:sldId id="290" r:id="rId16"/>
    <p:sldId id="266" r:id="rId17"/>
    <p:sldId id="280" r:id="rId18"/>
    <p:sldId id="267" r:id="rId19"/>
    <p:sldId id="268" r:id="rId20"/>
    <p:sldId id="261" r:id="rId21"/>
    <p:sldId id="273" r:id="rId22"/>
    <p:sldId id="286" r:id="rId23"/>
    <p:sldId id="287" r:id="rId24"/>
    <p:sldId id="269" r:id="rId25"/>
    <p:sldId id="281" r:id="rId26"/>
    <p:sldId id="285" r:id="rId27"/>
    <p:sldId id="270" r:id="rId28"/>
    <p:sldId id="271" r:id="rId29"/>
    <p:sldId id="288" r:id="rId30"/>
    <p:sldId id="272" r:id="rId31"/>
    <p:sldId id="274" r:id="rId32"/>
    <p:sldId id="279"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156"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r>
              <a:rPr lang="en-US" dirty="0" smtClean="0"/>
              <a:t>(steps)</a:t>
            </a:r>
            <a:endParaRPr lang="en-US" dirty="0"/>
          </a:p>
        </p:txBody>
      </p:sp>
      <p:sp>
        <p:nvSpPr>
          <p:cNvPr id="3" name="TextBox 2"/>
          <p:cNvSpPr txBox="1"/>
          <p:nvPr/>
        </p:nvSpPr>
        <p:spPr>
          <a:xfrm>
            <a:off x="4724400" y="1905000"/>
            <a:ext cx="3657600" cy="369332"/>
          </a:xfrm>
          <a:prstGeom prst="rect">
            <a:avLst/>
          </a:prstGeom>
          <a:noFill/>
        </p:spPr>
        <p:txBody>
          <a:bodyPr wrap="square" rtlCol="0">
            <a:spAutoFit/>
          </a:bodyPr>
          <a:lstStyle/>
          <a:p>
            <a:r>
              <a:rPr lang="en-US" dirty="0" smtClean="0"/>
              <a:t>1.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5653122"/>
              </p:ext>
            </p:extLst>
          </p:nvPr>
        </p:nvGraphicFramePr>
        <p:xfrm>
          <a:off x="381000" y="1533406"/>
          <a:ext cx="8305800" cy="5095994"/>
        </p:xfrm>
        <a:graphic>
          <a:graphicData uri="http://schemas.openxmlformats.org/drawingml/2006/table">
            <a:tbl>
              <a:tblPr firstRow="1" bandRow="1">
                <a:tableStyleId>{5C22544A-7EE6-4342-B048-85BDC9FD1C3A}</a:tableStyleId>
              </a:tblPr>
              <a:tblGrid>
                <a:gridCol w="1676400"/>
                <a:gridCol w="3733800"/>
                <a:gridCol w="2895600"/>
              </a:tblGrid>
              <a:tr h="752594">
                <a:tc>
                  <a:txBody>
                    <a:bodyPr/>
                    <a:lstStyle/>
                    <a:p>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a:p>
                  </a:txBody>
                  <a:tcPr/>
                </a:tc>
                <a:tc>
                  <a:txBody>
                    <a:bodyPr/>
                    <a:lstStyle/>
                    <a:p>
                      <a:r>
                        <a:rPr lang="en-US" dirty="0" smtClean="0"/>
                        <a:t>Property</a:t>
                      </a:r>
                      <a:endParaRPr lang="en-US" dirty="0"/>
                    </a:p>
                  </a:txBody>
                  <a:tcPr/>
                </a:tc>
                <a:tc>
                  <a:txBody>
                    <a:bodyPr/>
                    <a:lstStyle/>
                    <a:p>
                      <a:r>
                        <a:rPr lang="en-US" sz="1800" b="1" u="sng" kern="1200" dirty="0" smtClean="0">
                          <a:solidFill>
                            <a:schemeClr val="lt1"/>
                          </a:solidFill>
                          <a:effectLst/>
                          <a:latin typeface="+mn-lt"/>
                          <a:ea typeface="+mn-ea"/>
                          <a:cs typeface="+mn-cs"/>
                        </a:rPr>
                        <a:t>Description</a:t>
                      </a:r>
                      <a:endParaRPr lang="en-US" dirty="0"/>
                    </a:p>
                  </a:txBody>
                  <a:tcPr/>
                </a:tc>
              </a:tr>
              <a:tr h="1905000">
                <a:tc>
                  <a:txBody>
                    <a:bodyPr/>
                    <a:lstStyle/>
                    <a:p>
                      <a:r>
                        <a:rPr lang="en-US" sz="1800" b="1" kern="1200" dirty="0" smtClean="0">
                          <a:solidFill>
                            <a:schemeClr val="dk1"/>
                          </a:solidFill>
                          <a:effectLst/>
                          <a:latin typeface="+mn-lt"/>
                          <a:ea typeface="+mn-ea"/>
                          <a:cs typeface="+mn-cs"/>
                        </a:rPr>
                        <a:t>ConsumeKafka_2_6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receive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requests from clients with specific drug name  as parameter</a:t>
                      </a:r>
                    </a:p>
                    <a:p>
                      <a:r>
                        <a:rPr lang="en-US" sz="1800" kern="1200" dirty="0" smtClean="0">
                          <a:solidFill>
                            <a:schemeClr val="dk1"/>
                          </a:solidFill>
                          <a:effectLst/>
                          <a:latin typeface="+mn-lt"/>
                          <a:ea typeface="+mn-ea"/>
                          <a:cs typeface="+mn-cs"/>
                        </a:rPr>
                        <a:t>topic=</a:t>
                      </a:r>
                      <a:r>
                        <a:rPr lang="en-US" sz="1800" kern="1200" dirty="0" err="1" smtClean="0">
                          <a:solidFill>
                            <a:schemeClr val="dk1"/>
                          </a:solidFill>
                          <a:effectLst/>
                          <a:latin typeface="+mn-lt"/>
                          <a:ea typeface="+mn-ea"/>
                          <a:cs typeface="+mn-cs"/>
                        </a:rPr>
                        <a:t>GetDrug</a:t>
                      </a:r>
                      <a:endParaRPr lang="en-US" dirty="0"/>
                    </a:p>
                  </a:txBody>
                  <a:tcPr/>
                </a:tc>
              </a:tr>
              <a:tr h="2438400">
                <a:tc>
                  <a:txBody>
                    <a:bodyPr/>
                    <a:lstStyle/>
                    <a:p>
                      <a:r>
                        <a:rPr lang="en-US" sz="1800" b="1" kern="1200" dirty="0" err="1" smtClean="0">
                          <a:solidFill>
                            <a:schemeClr val="dk1"/>
                          </a:solidFill>
                          <a:effectLst/>
                          <a:latin typeface="+mn-lt"/>
                          <a:ea typeface="+mn-ea"/>
                          <a:cs typeface="+mn-cs"/>
                        </a:rPr>
                        <a:t>ExtractText</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extract the drug name and use it as a parameter on </a:t>
                      </a:r>
                      <a:r>
                        <a:rPr lang="en-US" sz="1800" kern="1200" dirty="0" err="1" smtClean="0">
                          <a:solidFill>
                            <a:schemeClr val="dk1"/>
                          </a:solidFill>
                          <a:effectLst/>
                          <a:latin typeface="+mn-lt"/>
                          <a:ea typeface="+mn-ea"/>
                          <a:cs typeface="+mn-cs"/>
                        </a:rPr>
                        <a:t>api</a:t>
                      </a:r>
                      <a:r>
                        <a:rPr lang="en-US" sz="1800" kern="1200" dirty="0" smtClean="0">
                          <a:solidFill>
                            <a:schemeClr val="dk1"/>
                          </a:solidFill>
                          <a:effectLst/>
                          <a:latin typeface="+mn-lt"/>
                          <a:ea typeface="+mn-ea"/>
                          <a:cs typeface="+mn-cs"/>
                        </a:rPr>
                        <a:t> call,</a:t>
                      </a:r>
                    </a:p>
                    <a:p>
                      <a:r>
                        <a:rPr lang="en-US" sz="1800" kern="1200" dirty="0" smtClean="0">
                          <a:solidFill>
                            <a:schemeClr val="dk1"/>
                          </a:solidFill>
                          <a:effectLst/>
                          <a:latin typeface="+mn-lt"/>
                          <a:ea typeface="+mn-ea"/>
                          <a:cs typeface="+mn-cs"/>
                        </a:rPr>
                        <a:t> saved as </a:t>
                      </a:r>
                      <a:r>
                        <a:rPr lang="en-US" sz="1800" kern="1200" dirty="0" err="1" smtClean="0">
                          <a:solidFill>
                            <a:schemeClr val="dk1"/>
                          </a:solidFill>
                          <a:effectLst/>
                          <a:latin typeface="+mn-lt"/>
                          <a:ea typeface="+mn-ea"/>
                          <a:cs typeface="+mn-cs"/>
                        </a:rPr>
                        <a:t>nifi</a:t>
                      </a:r>
                      <a:r>
                        <a:rPr lang="en-US" sz="1800" kern="1200" dirty="0" smtClean="0">
                          <a:solidFill>
                            <a:schemeClr val="dk1"/>
                          </a:solidFill>
                          <a:effectLst/>
                          <a:latin typeface="+mn-lt"/>
                          <a:ea typeface="+mn-ea"/>
                          <a:cs typeface="+mn-cs"/>
                        </a:rPr>
                        <a:t> process attribute</a:t>
                      </a:r>
                      <a:endParaRPr lang="en-US" dirty="0"/>
                    </a:p>
                  </a:txBody>
                  <a:tcPr/>
                </a:tc>
              </a:tr>
            </a:tbl>
          </a:graphicData>
        </a:graphic>
      </p:graphicFrame>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777" y="4114800"/>
            <a:ext cx="3856209" cy="242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362200"/>
            <a:ext cx="3695342" cy="1594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Nifi</a:t>
            </a:r>
            <a:r>
              <a:rPr lang="en-US" dirty="0" smtClean="0"/>
              <a:t> steps -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960767"/>
              </p:ext>
            </p:extLst>
          </p:nvPr>
        </p:nvGraphicFramePr>
        <p:xfrm>
          <a:off x="457200" y="1600200"/>
          <a:ext cx="8229600" cy="5486400"/>
        </p:xfrm>
        <a:graphic>
          <a:graphicData uri="http://schemas.openxmlformats.org/drawingml/2006/table">
            <a:tbl>
              <a:tblPr firstRow="1" bandRow="1">
                <a:tableStyleId>{5C22544A-7EE6-4342-B048-85BDC9FD1C3A}</a:tableStyleId>
              </a:tblPr>
              <a:tblGrid>
                <a:gridCol w="1676400"/>
                <a:gridCol w="3810000"/>
                <a:gridCol w="2743200"/>
              </a:tblGrid>
              <a:tr h="370840">
                <a:tc>
                  <a:txBody>
                    <a:bodyPr/>
                    <a:lstStyle/>
                    <a:p>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a:p>
                  </a:txBody>
                  <a:tcPr/>
                </a:tc>
                <a:tc>
                  <a:txBody>
                    <a:bodyPr/>
                    <a:lstStyle/>
                    <a:p>
                      <a:r>
                        <a:rPr lang="en-US" dirty="0" smtClean="0"/>
                        <a:t>Property</a:t>
                      </a:r>
                      <a:endParaRPr lang="en-US" dirty="0"/>
                    </a:p>
                  </a:txBody>
                  <a:tcPr/>
                </a:tc>
                <a:tc>
                  <a:txBody>
                    <a:bodyPr/>
                    <a:lstStyle/>
                    <a:p>
                      <a:r>
                        <a:rPr lang="en-US" dirty="0" smtClean="0"/>
                        <a:t>Description</a:t>
                      </a:r>
                      <a:endParaRPr lang="en-US" dirty="0"/>
                    </a:p>
                  </a:txBody>
                  <a:tcPr/>
                </a:tc>
              </a:tr>
              <a:tr h="2600960">
                <a:tc>
                  <a:txBody>
                    <a:bodyPr/>
                    <a:lstStyle/>
                    <a:p>
                      <a:r>
                        <a:rPr lang="en-US" sz="1800" b="0" i="0" kern="1200" dirty="0" err="1" smtClean="0">
                          <a:solidFill>
                            <a:schemeClr val="dk1"/>
                          </a:solidFill>
                          <a:effectLst/>
                          <a:latin typeface="+mn-lt"/>
                          <a:ea typeface="+mn-ea"/>
                          <a:cs typeface="+mn-cs"/>
                        </a:rPr>
                        <a:t>InvokeHTTP</a:t>
                      </a:r>
                      <a:r>
                        <a:rPr lang="en-US" sz="1800" b="0" i="0"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dirty="0" smtClean="0"/>
                        <a:t>2 http </a:t>
                      </a:r>
                      <a:r>
                        <a:rPr lang="en-US" dirty="0" err="1" smtClean="0"/>
                        <a:t>api</a:t>
                      </a:r>
                      <a:r>
                        <a:rPr lang="en-US" dirty="0" smtClean="0"/>
                        <a:t> calls in </a:t>
                      </a:r>
                      <a:r>
                        <a:rPr lang="en-US" dirty="0" err="1" smtClean="0"/>
                        <a:t>nifi</a:t>
                      </a:r>
                      <a:r>
                        <a:rPr lang="en-US" dirty="0" smtClean="0"/>
                        <a:t> process</a:t>
                      </a:r>
                      <a:endParaRPr lang="en-US" dirty="0"/>
                    </a:p>
                  </a:txBody>
                  <a:tcPr/>
                </a:tc>
              </a:tr>
              <a:tr h="2245360">
                <a:tc>
                  <a:txBody>
                    <a:bodyPr/>
                    <a:lstStyle/>
                    <a:p>
                      <a:r>
                        <a:rPr lang="en-US" sz="1800" b="1" kern="1200" dirty="0" err="1" smtClean="0">
                          <a:solidFill>
                            <a:schemeClr val="dk1"/>
                          </a:solidFill>
                          <a:effectLst/>
                          <a:latin typeface="+mn-lt"/>
                          <a:ea typeface="+mn-ea"/>
                          <a:cs typeface="+mn-cs"/>
                        </a:rPr>
                        <a:t>JoltTransformJSON</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dirty="0" smtClean="0"/>
                        <a:t>3 jolt transformations</a:t>
                      </a:r>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3657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876800"/>
            <a:ext cx="365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62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05000"/>
            <a:ext cx="8134823" cy="4525963"/>
          </a:xfrm>
        </p:spPr>
      </p:pic>
    </p:spTree>
    <p:extLst>
      <p:ext uri="{BB962C8B-B14F-4D97-AF65-F5344CB8AC3E}">
        <p14:creationId xmlns:p14="http://schemas.microsoft.com/office/powerpoint/2010/main" val="1305806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steps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3221659"/>
              </p:ext>
            </p:extLst>
          </p:nvPr>
        </p:nvGraphicFramePr>
        <p:xfrm>
          <a:off x="457200" y="1600200"/>
          <a:ext cx="8229600" cy="4953000"/>
        </p:xfrm>
        <a:graphic>
          <a:graphicData uri="http://schemas.openxmlformats.org/drawingml/2006/table">
            <a:tbl>
              <a:tblPr firstRow="1" bandRow="1">
                <a:tableStyleId>{5C22544A-7EE6-4342-B048-85BDC9FD1C3A}</a:tableStyleId>
              </a:tblPr>
              <a:tblGrid>
                <a:gridCol w="2133600"/>
                <a:gridCol w="3886200"/>
                <a:gridCol w="2209800"/>
              </a:tblGrid>
              <a:tr h="7357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smtClean="0"/>
                    </a:p>
                    <a:p>
                      <a:endParaRPr lang="en-US" dirty="0"/>
                    </a:p>
                  </a:txBody>
                  <a:tcPr/>
                </a:tc>
                <a:tc>
                  <a:txBody>
                    <a:bodyPr/>
                    <a:lstStyle/>
                    <a:p>
                      <a:r>
                        <a:rPr lang="en-US" dirty="0" smtClean="0"/>
                        <a:t>Property</a:t>
                      </a:r>
                      <a:endParaRPr lang="en-US" dirty="0"/>
                    </a:p>
                  </a:txBody>
                  <a:tcPr/>
                </a:tc>
                <a:tc>
                  <a:txBody>
                    <a:bodyPr/>
                    <a:lstStyle/>
                    <a:p>
                      <a:r>
                        <a:rPr lang="en-US" dirty="0" smtClean="0"/>
                        <a:t>Description</a:t>
                      </a:r>
                      <a:endParaRPr lang="en-US" dirty="0"/>
                    </a:p>
                  </a:txBody>
                  <a:tcPr/>
                </a:tc>
              </a:tr>
              <a:tr h="2108626">
                <a:tc>
                  <a:txBody>
                    <a:bodyPr/>
                    <a:lstStyle/>
                    <a:p>
                      <a:r>
                        <a:rPr lang="en-US" sz="1800" b="1" kern="1200" dirty="0" err="1" smtClean="0">
                          <a:solidFill>
                            <a:schemeClr val="dk1"/>
                          </a:solidFill>
                          <a:effectLst/>
                          <a:latin typeface="+mn-lt"/>
                          <a:ea typeface="+mn-ea"/>
                          <a:cs typeface="+mn-cs"/>
                        </a:rPr>
                        <a:t>EvaluateJsonPath</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put </a:t>
                      </a:r>
                      <a:r>
                        <a:rPr lang="en-US" sz="1800" kern="1200" dirty="0" err="1" smtClean="0">
                          <a:solidFill>
                            <a:schemeClr val="dk1"/>
                          </a:solidFill>
                          <a:effectLst/>
                          <a:latin typeface="+mn-lt"/>
                          <a:ea typeface="+mn-ea"/>
                          <a:cs typeface="+mn-cs"/>
                        </a:rPr>
                        <a:t>drug_id</a:t>
                      </a:r>
                      <a:r>
                        <a:rPr lang="en-US" sz="1800" kern="1200" dirty="0" smtClean="0">
                          <a:solidFill>
                            <a:schemeClr val="dk1"/>
                          </a:solidFill>
                          <a:effectLst/>
                          <a:latin typeface="+mn-lt"/>
                          <a:ea typeface="+mn-ea"/>
                          <a:cs typeface="+mn-cs"/>
                        </a:rPr>
                        <a:t>  from 1</a:t>
                      </a:r>
                      <a:r>
                        <a:rPr lang="en-US" sz="1800" kern="1200" baseline="30000" dirty="0" smtClean="0">
                          <a:solidFill>
                            <a:schemeClr val="dk1"/>
                          </a:solidFill>
                          <a:effectLst/>
                          <a:latin typeface="+mn-lt"/>
                          <a:ea typeface="+mn-ea"/>
                          <a:cs typeface="+mn-cs"/>
                        </a:rPr>
                        <a:t>st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api</a:t>
                      </a:r>
                      <a:r>
                        <a:rPr lang="en-US" sz="1800" kern="1200" dirty="0" smtClean="0">
                          <a:solidFill>
                            <a:schemeClr val="dk1"/>
                          </a:solidFill>
                          <a:effectLst/>
                          <a:latin typeface="+mn-lt"/>
                          <a:ea typeface="+mn-ea"/>
                          <a:cs typeface="+mn-cs"/>
                        </a:rPr>
                        <a:t> call to attribute </a:t>
                      </a:r>
                      <a:r>
                        <a:rPr lang="en-US" sz="1800" kern="1200" dirty="0" err="1" smtClean="0">
                          <a:solidFill>
                            <a:schemeClr val="dk1"/>
                          </a:solidFill>
                          <a:effectLst/>
                          <a:latin typeface="+mn-lt"/>
                          <a:ea typeface="+mn-ea"/>
                          <a:cs typeface="+mn-cs"/>
                        </a:rPr>
                        <a:t>drug_id</a:t>
                      </a:r>
                      <a:r>
                        <a:rPr lang="en-US" sz="1800" kern="1200" dirty="0" smtClean="0">
                          <a:solidFill>
                            <a:schemeClr val="dk1"/>
                          </a:solidFill>
                          <a:effectLst/>
                          <a:latin typeface="+mn-lt"/>
                          <a:ea typeface="+mn-ea"/>
                          <a:cs typeface="+mn-cs"/>
                        </a:rPr>
                        <a:t>  </a:t>
                      </a:r>
                      <a:endParaRPr lang="en-US" dirty="0"/>
                    </a:p>
                  </a:txBody>
                  <a:tcPr/>
                </a:tc>
              </a:tr>
              <a:tr h="2108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PublishKafkaRecord_2_6 1.14.0</a:t>
                      </a:r>
                      <a:endParaRPr lang="en-US" dirty="0" smtClean="0"/>
                    </a:p>
                    <a:p>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Send </a:t>
                      </a:r>
                      <a:r>
                        <a:rPr lang="en-US" sz="1800" kern="1200" dirty="0" err="1" smtClean="0">
                          <a:solidFill>
                            <a:schemeClr val="dk1"/>
                          </a:solidFill>
                          <a:effectLst/>
                          <a:latin typeface="+mn-lt"/>
                          <a:ea typeface="+mn-ea"/>
                          <a:cs typeface="+mn-cs"/>
                        </a:rPr>
                        <a:t>grug</a:t>
                      </a:r>
                      <a:r>
                        <a:rPr lang="en-US" sz="1800" kern="1200" dirty="0" smtClean="0">
                          <a:solidFill>
                            <a:schemeClr val="dk1"/>
                          </a:solidFill>
                          <a:effectLst/>
                          <a:latin typeface="+mn-lt"/>
                          <a:ea typeface="+mn-ea"/>
                          <a:cs typeface="+mn-cs"/>
                        </a:rPr>
                        <a:t> interaction result to doctor application</a:t>
                      </a:r>
                      <a:endParaRPr 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381000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111" y="4343400"/>
            <a:ext cx="3846690" cy="241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8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229600" cy="1143000"/>
          </a:xfrm>
        </p:spPr>
        <p:txBody>
          <a:bodyPr/>
          <a:lstStyle/>
          <a:p>
            <a:r>
              <a:rPr lang="en-US" dirty="0" smtClean="0"/>
              <a:t>JOLT Specification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a:noFill/>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solidFill>
                  <a:srgbClr val="00B050"/>
                </a:solidFill>
              </a:rPr>
              <a:t>rxcui</a:t>
            </a:r>
            <a:r>
              <a:rPr lang="en-US" dirty="0" smtClean="0"/>
              <a:t>" : "88014",</a:t>
            </a:r>
          </a:p>
          <a:p>
            <a:pPr marL="0" indent="0">
              <a:buNone/>
            </a:pPr>
            <a:r>
              <a:rPr lang="en-US" dirty="0" smtClean="0"/>
              <a:t>  "</a:t>
            </a:r>
            <a:r>
              <a:rPr lang="en-US" dirty="0" smtClean="0">
                <a:solidFill>
                  <a:srgbClr val="00B050"/>
                </a:solidFill>
              </a:rPr>
              <a:t>name</a:t>
            </a:r>
            <a:r>
              <a:rPr lang="en-US" dirty="0" smtClean="0"/>
              <a:t>" : "</a:t>
            </a:r>
            <a:r>
              <a:rPr lang="en-US" dirty="0" err="1" smtClean="0"/>
              <a:t>rizatriptan</a:t>
            </a:r>
            <a:r>
              <a:rPr lang="en-US" dirty="0" smtClean="0"/>
              <a:t>",</a:t>
            </a:r>
          </a:p>
          <a:p>
            <a:pPr marL="0" indent="0">
              <a:buNone/>
            </a:pPr>
            <a:r>
              <a:rPr lang="en-US" dirty="0" smtClean="0"/>
              <a:t>  "</a:t>
            </a:r>
            <a:r>
              <a:rPr lang="en-US" dirty="0" smtClean="0">
                <a:solidFill>
                  <a:srgbClr val="00B050"/>
                </a:solidFill>
              </a:rPr>
              <a:t>severity" </a:t>
            </a:r>
            <a:r>
              <a:rPr lang="en-US" dirty="0" smtClean="0"/>
              <a:t>: [ "high", "high", "high", "high", "high" ],</a:t>
            </a:r>
          </a:p>
          <a:p>
            <a:pPr marL="0" indent="0">
              <a:buNone/>
            </a:pPr>
            <a:r>
              <a:rPr lang="en-US" dirty="0" smtClean="0"/>
              <a:t>  "</a:t>
            </a:r>
            <a:r>
              <a:rPr lang="en-US" dirty="0" smtClean="0">
                <a:solidFill>
                  <a:srgbClr val="00B050"/>
                </a:solidFill>
              </a:rPr>
              <a:t>description</a:t>
            </a:r>
            <a:r>
              <a:rPr lang="en-US" dirty="0" smtClean="0"/>
              <a:t>"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solidFill>
                  <a:srgbClr val="00B050"/>
                </a:solidFill>
              </a:rPr>
              <a:t>IdList</a:t>
            </a:r>
            <a:r>
              <a:rPr lang="en-US" dirty="0" smtClean="0"/>
              <a:t>" : [ "88014", "10734", "88014", "30121", "88014", "6011", "88014", "6878", "88014", "8123" ],</a:t>
            </a:r>
          </a:p>
          <a:p>
            <a:pPr marL="0" indent="0">
              <a:buNone/>
            </a:pPr>
            <a:r>
              <a:rPr lang="en-US" dirty="0" smtClean="0"/>
              <a:t>  "</a:t>
            </a:r>
            <a:r>
              <a:rPr lang="en-US" dirty="0" err="1" smtClean="0">
                <a:solidFill>
                  <a:srgbClr val="00B050"/>
                </a:solidFill>
              </a:rPr>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8463598"/>
              </p:ext>
            </p:extLst>
          </p:nvPr>
        </p:nvGraphicFramePr>
        <p:xfrm>
          <a:off x="457200" y="1600200"/>
          <a:ext cx="8229600" cy="4399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r>
                        <a:rPr lang="en-US" dirty="0" smtClean="0"/>
                        <a:t>Mongo </a:t>
                      </a:r>
                      <a:r>
                        <a:rPr lang="en-US" dirty="0" err="1" smtClean="0"/>
                        <a:t>db</a:t>
                      </a:r>
                      <a:endParaRPr lang="en-US" dirty="0"/>
                    </a:p>
                  </a:txBody>
                  <a:tcPr/>
                </a:tc>
                <a:tc>
                  <a:txBody>
                    <a:bodyPr/>
                    <a:lstStyle/>
                    <a:p>
                      <a:r>
                        <a:rPr lang="en-US" dirty="0" smtClean="0"/>
                        <a:t>New </a:t>
                      </a:r>
                      <a:r>
                        <a:rPr lang="en-US" dirty="0" err="1" smtClean="0"/>
                        <a:t>db</a:t>
                      </a:r>
                      <a:r>
                        <a:rPr lang="en-US" dirty="0" smtClean="0"/>
                        <a:t> to save data in useful format</a:t>
                      </a:r>
                      <a:r>
                        <a:rPr lang="en-US" baseline="0" dirty="0" smtClean="0"/>
                        <a:t> after  first checks for further uses without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45479"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table example</a:t>
            </a:r>
            <a:endParaRPr lang="en-US" dirty="0"/>
          </a:p>
        </p:txBody>
      </p:sp>
      <p:sp>
        <p:nvSpPr>
          <p:cNvPr id="3" name="Content Placeholder 2"/>
          <p:cNvSpPr>
            <a:spLocks noGrp="1"/>
          </p:cNvSpPr>
          <p:nvPr>
            <p:ph idx="1"/>
          </p:nvPr>
        </p:nvSpPr>
        <p:spPr/>
        <p:txBody>
          <a:bodyPr/>
          <a:lstStyle/>
          <a:p>
            <a:r>
              <a:rPr lang="en-US" b="1" dirty="0"/>
              <a:t>use doctors;</a:t>
            </a:r>
          </a:p>
          <a:p>
            <a:r>
              <a:rPr lang="en-US" dirty="0"/>
              <a:t> </a:t>
            </a:r>
            <a:r>
              <a:rPr lang="en-US" b="1" dirty="0"/>
              <a:t>select </a:t>
            </a:r>
            <a:r>
              <a:rPr lang="en-US" b="1" dirty="0" err="1"/>
              <a:t>tz,FName</a:t>
            </a:r>
            <a:r>
              <a:rPr lang="en-US" b="1" dirty="0"/>
              <a:t> ,</a:t>
            </a:r>
            <a:r>
              <a:rPr lang="en-US" b="1" dirty="0" err="1"/>
              <a:t>LNAme</a:t>
            </a:r>
            <a:r>
              <a:rPr lang="en-US" b="1" dirty="0"/>
              <a:t> ,</a:t>
            </a:r>
            <a:r>
              <a:rPr lang="en-US" b="1" dirty="0" err="1"/>
              <a:t>DrugsTreatmentList</a:t>
            </a:r>
            <a:r>
              <a:rPr lang="en-US" b="1" dirty="0"/>
              <a:t> ,</a:t>
            </a:r>
            <a:r>
              <a:rPr lang="en-US" b="1" dirty="0" err="1"/>
              <a:t>DisesesList</a:t>
            </a:r>
            <a:r>
              <a:rPr lang="en-US" b="1" dirty="0"/>
              <a:t>  from patients;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52800"/>
            <a:ext cx="91186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21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Mango </a:t>
            </a:r>
            <a:r>
              <a:rPr lang="en-US" dirty="0" err="1" smtClean="0"/>
              <a:t>db</a:t>
            </a:r>
            <a:r>
              <a:rPr lang="en-US" dirty="0" smtClean="0"/>
              <a:t> –</a:t>
            </a:r>
            <a:r>
              <a:rPr lang="en-US" dirty="0" err="1" smtClean="0"/>
              <a:t>DrugInteraction</a:t>
            </a:r>
            <a:r>
              <a:rPr lang="en-US" dirty="0" smtClean="0"/>
              <a:t> collection -</a:t>
            </a:r>
            <a:r>
              <a:rPr lang="en-US" dirty="0"/>
              <a:t>Drugs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2460" y="2164469"/>
            <a:ext cx="7379079" cy="33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793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1352007"/>
              </p:ext>
            </p:extLst>
          </p:nvPr>
        </p:nvGraphicFramePr>
        <p:xfrm>
          <a:off x="533400" y="3048000"/>
          <a:ext cx="7924800" cy="35712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higher …level</a:t>
                      </a:r>
                    </a:p>
                    <a:p>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421640">
                <a:tc>
                  <a:txBody>
                    <a:bodyPr/>
                    <a:lstStyle/>
                    <a:p>
                      <a:r>
                        <a:rPr lang="en-US" dirty="0" smtClean="0"/>
                        <a:t>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decrease…activities</a:t>
                      </a:r>
                    </a:p>
                    <a:p>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00081"/>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r>
                        <a:rPr lang="en-US" dirty="0" smtClean="0"/>
                        <a:t>negative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Sentimental analysis by regular expressions use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9521" y="1600200"/>
            <a:ext cx="48249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08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29600" cy="11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3733800"/>
            <a:ext cx="6934200" cy="1754326"/>
          </a:xfrm>
          <a:prstGeom prst="rect">
            <a:avLst/>
          </a:prstGeom>
          <a:noFill/>
        </p:spPr>
        <p:txBody>
          <a:bodyPr wrap="square" rtlCol="0">
            <a:spAutoFit/>
          </a:bodyPr>
          <a:lstStyle/>
          <a:p>
            <a:r>
              <a:rPr lang="en-US" dirty="0" smtClean="0"/>
              <a:t>Check patient constant treatment list against new drug interaction list in this case return us negative interaction with different severity. </a:t>
            </a:r>
          </a:p>
          <a:p>
            <a:endParaRPr lang="en-US" dirty="0"/>
          </a:p>
          <a:p>
            <a:r>
              <a:rPr lang="en-US" dirty="0" smtClean="0"/>
              <a:t>It means, that new drug will cause to many different negative effects  to specific patient. All details the doctor can get from description field, and doctor can decide to give to patient another drug with similar effect.</a:t>
            </a:r>
            <a:endParaRPr lang="en-US" dirty="0"/>
          </a:p>
        </p:txBody>
      </p:sp>
    </p:spTree>
    <p:extLst>
      <p:ext uri="{BB962C8B-B14F-4D97-AF65-F5344CB8AC3E}">
        <p14:creationId xmlns:p14="http://schemas.microsoft.com/office/powerpoint/2010/main" val="2138807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Parquet format </a:t>
            </a:r>
            <a:r>
              <a:rPr lang="en-US" dirty="0" err="1" smtClean="0"/>
              <a:t>Json</a:t>
            </a:r>
            <a:r>
              <a:rPr lang="en-US" dirty="0" smtClean="0"/>
              <a:t> file</a:t>
            </a:r>
          </a:p>
          <a:p>
            <a:endParaRPr lang="en-US" dirty="0"/>
          </a:p>
          <a:p>
            <a:r>
              <a:rPr lang="en-US" dirty="0"/>
              <a:t>CREATE EXTERNAL  TABLE IF NOT EXISTS </a:t>
            </a:r>
            <a:r>
              <a:rPr lang="en-US" dirty="0" err="1"/>
              <a:t>receiptarchive.ReceiptHistory</a:t>
            </a:r>
            <a:r>
              <a:rPr lang="en-US" dirty="0"/>
              <a:t>(</a:t>
            </a:r>
            <a:r>
              <a:rPr lang="en-US" dirty="0" err="1"/>
              <a:t>DoctorLicense</a:t>
            </a:r>
            <a:r>
              <a:rPr lang="en-US" dirty="0"/>
              <a:t> String, </a:t>
            </a:r>
            <a:r>
              <a:rPr lang="en-US" dirty="0" err="1"/>
              <a:t>PatientTZ</a:t>
            </a:r>
            <a:r>
              <a:rPr lang="en-US" dirty="0"/>
              <a:t> String, </a:t>
            </a:r>
            <a:r>
              <a:rPr lang="en-US" dirty="0" err="1"/>
              <a:t>PatientFirstName</a:t>
            </a:r>
            <a:r>
              <a:rPr lang="en-US" dirty="0"/>
              <a:t> </a:t>
            </a:r>
            <a:r>
              <a:rPr lang="en-US" dirty="0" err="1"/>
              <a:t>String,ConflictSExists</a:t>
            </a:r>
            <a:r>
              <a:rPr lang="en-US" dirty="0"/>
              <a:t> Boolean, </a:t>
            </a:r>
            <a:r>
              <a:rPr lang="en-US" dirty="0" err="1"/>
              <a:t>PatientLastName</a:t>
            </a:r>
            <a:r>
              <a:rPr lang="en-US" dirty="0"/>
              <a:t> String, </a:t>
            </a:r>
            <a:r>
              <a:rPr lang="en-US" dirty="0" err="1"/>
              <a:t>KupatHolim</a:t>
            </a:r>
            <a:r>
              <a:rPr lang="en-US" dirty="0"/>
              <a:t> String, </a:t>
            </a:r>
            <a:r>
              <a:rPr lang="en-US" dirty="0" err="1"/>
              <a:t>PtienBirthdate</a:t>
            </a:r>
            <a:r>
              <a:rPr lang="en-US" dirty="0"/>
              <a:t> String, </a:t>
            </a:r>
            <a:r>
              <a:rPr lang="en-US" dirty="0" err="1"/>
              <a:t>DrugName</a:t>
            </a:r>
            <a:r>
              <a:rPr lang="en-US" dirty="0"/>
              <a:t> String, </a:t>
            </a:r>
            <a:r>
              <a:rPr lang="en-US" dirty="0" err="1"/>
              <a:t>DrugId</a:t>
            </a:r>
            <a:r>
              <a:rPr lang="en-US" dirty="0"/>
              <a:t>  String, </a:t>
            </a:r>
            <a:r>
              <a:rPr lang="en-US" dirty="0" err="1"/>
              <a:t>DrugDose</a:t>
            </a:r>
            <a:r>
              <a:rPr lang="en-US" dirty="0"/>
              <a:t> String, </a:t>
            </a:r>
            <a:r>
              <a:rPr lang="en-US" dirty="0" err="1"/>
              <a:t>dateCreated</a:t>
            </a:r>
            <a:r>
              <a:rPr lang="en-US" dirty="0"/>
              <a:t> String, </a:t>
            </a:r>
            <a:r>
              <a:rPr lang="en-US" dirty="0" err="1"/>
              <a:t>PatientDiseasesLqist</a:t>
            </a:r>
            <a:r>
              <a:rPr lang="en-US" dirty="0"/>
              <a:t> String, </a:t>
            </a:r>
            <a:r>
              <a:rPr lang="en-US" dirty="0" err="1"/>
              <a:t>PatientTreatmentsList</a:t>
            </a:r>
            <a:r>
              <a:rPr lang="en-US" dirty="0"/>
              <a:t> String,</a:t>
            </a:r>
          </a:p>
          <a:p>
            <a:r>
              <a:rPr lang="en-US" dirty="0" err="1"/>
              <a:t>drugDrugInteractionJson</a:t>
            </a:r>
            <a:r>
              <a:rPr lang="en-US" dirty="0"/>
              <a:t> String)</a:t>
            </a:r>
          </a:p>
          <a:p>
            <a:r>
              <a:rPr lang="en-US" dirty="0"/>
              <a:t>stored as Parquet</a:t>
            </a:r>
          </a:p>
          <a:p>
            <a:r>
              <a:rPr lang="en-US" dirty="0"/>
              <a:t>Location  '/user/hive/warehouse/</a:t>
            </a:r>
            <a:r>
              <a:rPr lang="en-US" dirty="0" err="1"/>
              <a:t>receiptarchive.db</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Table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8147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normAutofit lnSpcReduction="10000"/>
          </a:bodyPr>
          <a:lstStyle/>
          <a:p>
            <a:r>
              <a:rPr lang="en-US" dirty="0" smtClean="0"/>
              <a:t>Report –amount of receipts with side effects and risks, which part of receipts cause negative effects to patients</a:t>
            </a:r>
          </a:p>
          <a:p>
            <a:r>
              <a:rPr lang="en-US" dirty="0" smtClean="0"/>
              <a:t>Which doctor gives more drugs with serious side effects and/or risks</a:t>
            </a:r>
          </a:p>
          <a:p>
            <a:r>
              <a:rPr lang="en-US" dirty="0" smtClean="0"/>
              <a:t>Which </a:t>
            </a:r>
            <a:r>
              <a:rPr lang="en-US" dirty="0"/>
              <a:t>diseases are more likely to conflict with the drugs taken for other diseases and require increased doctor's </a:t>
            </a:r>
            <a:r>
              <a:rPr lang="en-US" dirty="0" smtClean="0"/>
              <a:t>caution</a:t>
            </a:r>
            <a:endParaRPr lang="ru-RU" dirty="0" smtClean="0"/>
          </a:p>
          <a:p>
            <a:r>
              <a:rPr lang="en-US" dirty="0" err="1" smtClean="0"/>
              <a:t>Etc</a:t>
            </a:r>
            <a:r>
              <a:rPr lang="en-US" dirty="0"/>
              <a:t> and </a:t>
            </a:r>
            <a:r>
              <a:rPr lang="en-US" dirty="0" smtClean="0"/>
              <a:t>much </a:t>
            </a:r>
            <a:r>
              <a:rPr lang="en-US" dirty="0"/>
              <a:t>more</a:t>
            </a:r>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8886230"/>
              </p:ext>
            </p:extLst>
          </p:nvPr>
        </p:nvGraphicFramePr>
        <p:xfrm>
          <a:off x="0" y="1143000"/>
          <a:ext cx="9144000" cy="629920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p>
                    <a:p>
                      <a:r>
                        <a:rPr lang="en-US" sz="1800" kern="1200" dirty="0" smtClean="0">
                          <a:solidFill>
                            <a:schemeClr val="dk1"/>
                          </a:solidFill>
                          <a:effectLst/>
                          <a:latin typeface="+mn-lt"/>
                          <a:ea typeface="+mn-ea"/>
                          <a:cs typeface="+mn-cs"/>
                        </a:rPr>
                        <a:t>3. Implement LOAD INPATH to hive for new file</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 may be run</a:t>
                      </a:r>
                      <a:r>
                        <a:rPr lang="en-US" sz="1800" kern="1200" baseline="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r>
                        <a:rPr lang="en-US" sz="1800" kern="1200" dirty="0" smtClean="0">
                          <a:solidFill>
                            <a:schemeClr val="dk1"/>
                          </a:solidFill>
                          <a:effectLst/>
                          <a:latin typeface="+mn-lt"/>
                          <a:ea typeface="+mn-ea"/>
                          <a:cs typeface="+mn-cs"/>
                        </a:rPr>
                        <a:t>3.5 save the full</a:t>
                      </a:r>
                      <a:r>
                        <a:rPr lang="en-US" sz="1800" kern="1200" baseline="0" dirty="0" smtClean="0">
                          <a:solidFill>
                            <a:schemeClr val="dk1"/>
                          </a:solidFill>
                          <a:effectLst/>
                          <a:latin typeface="+mn-lt"/>
                          <a:ea typeface="+mn-ea"/>
                          <a:cs typeface="+mn-cs"/>
                        </a:rPr>
                        <a:t> interaction 7drug result to mongo </a:t>
                      </a:r>
                      <a:r>
                        <a:rPr lang="en-US" sz="1800" kern="1200" baseline="0" dirty="0" err="1" smtClean="0">
                          <a:solidFill>
                            <a:schemeClr val="dk1"/>
                          </a:solidFill>
                          <a:effectLst/>
                          <a:latin typeface="+mn-lt"/>
                          <a:ea typeface="+mn-ea"/>
                          <a:cs typeface="+mn-cs"/>
                        </a:rPr>
                        <a:t>db</a:t>
                      </a:r>
                      <a:endParaRPr lang="en-US" sz="180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interaction(drug-diseases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8874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3977910"/>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process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process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4545838"/>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298196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703104"/>
              </p:ext>
            </p:extLst>
          </p:nvPr>
        </p:nvGraphicFramePr>
        <p:xfrm>
          <a:off x="381000" y="1371600"/>
          <a:ext cx="8153400" cy="5308600"/>
        </p:xfrm>
        <a:graphic>
          <a:graphicData uri="http://schemas.openxmlformats.org/drawingml/2006/table">
            <a:tbl>
              <a:tblPr firstRow="1" bandRow="1">
                <a:tableStyleId>{5C22544A-7EE6-4342-B048-85BDC9FD1C3A}</a:tableStyleId>
              </a:tblPr>
              <a:tblGrid>
                <a:gridCol w="2133600"/>
                <a:gridCol w="2362200"/>
                <a:gridCol w="3657600"/>
              </a:tblGrid>
              <a:tr h="45720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a:t>
                      </a:r>
                      <a:r>
                        <a:rPr lang="en-US" dirty="0" err="1" smtClean="0"/>
                        <a:t>mysql</a:t>
                      </a:r>
                      <a:r>
                        <a:rPr lang="en-US" dirty="0" smtClean="0"/>
                        <a:t>, </a:t>
                      </a:r>
                      <a:r>
                        <a:rPr lang="en-US" dirty="0" err="1" smtClean="0"/>
                        <a:t>kafka</a:t>
                      </a:r>
                      <a:r>
                        <a:rPr lang="en-US" dirty="0" smtClean="0"/>
                        <a:t>, </a:t>
                      </a:r>
                      <a:r>
                        <a:rPr lang="en-US" dirty="0" err="1" smtClean="0"/>
                        <a:t>pymongo</a:t>
                      </a:r>
                      <a:endParaRPr lang="en-US" dirty="0"/>
                    </a:p>
                  </a:txBody>
                  <a:tcPr/>
                </a:tc>
              </a:tr>
              <a:tr h="370840">
                <a:tc>
                  <a:txBody>
                    <a:bodyPr/>
                    <a:lstStyle/>
                    <a:p>
                      <a:r>
                        <a:rPr lang="en-US" dirty="0" smtClean="0"/>
                        <a:t>HIVE</a:t>
                      </a:r>
                      <a:endParaRPr lang="en-US" dirty="0"/>
                    </a:p>
                  </a:txBody>
                  <a:tcPr/>
                </a:tc>
                <a:tc>
                  <a:txBody>
                    <a:bodyPr/>
                    <a:lstStyle/>
                    <a:p>
                      <a:r>
                        <a:rPr lang="en-US" dirty="0" err="1" smtClean="0"/>
                        <a:t>Sql</a:t>
                      </a:r>
                      <a:r>
                        <a:rPr lang="en-US" dirty="0" smtClean="0"/>
                        <a:t> tools for reports from</a:t>
                      </a:r>
                      <a:r>
                        <a:rPr lang="en-US" baseline="0" dirty="0" smtClean="0"/>
                        <a:t> </a:t>
                      </a:r>
                      <a:r>
                        <a:rPr lang="en-US" baseline="0" dirty="0" err="1" smtClean="0"/>
                        <a:t>hdfs</a:t>
                      </a:r>
                      <a:r>
                        <a:rPr lang="en-US" baseline="0" dirty="0" smtClean="0"/>
                        <a:t> archive</a:t>
                      </a:r>
                      <a:endParaRPr lang="en-US" dirty="0"/>
                    </a:p>
                  </a:txBody>
                  <a:tcPr/>
                </a:tc>
                <a:tc>
                  <a:txBody>
                    <a:bodyPr/>
                    <a:lstStyle/>
                    <a:p>
                      <a:r>
                        <a:rPr lang="en-US" dirty="0" smtClean="0"/>
                        <a:t>Used to get reports from archive</a:t>
                      </a:r>
                      <a:endParaRPr lang="en-US" dirty="0"/>
                    </a:p>
                  </a:txBody>
                  <a:tcPr/>
                </a:tc>
              </a:tr>
              <a:tr h="370840">
                <a:tc>
                  <a:txBody>
                    <a:bodyPr/>
                    <a:lstStyle/>
                    <a:p>
                      <a:r>
                        <a:rPr lang="en-US" dirty="0" smtClean="0"/>
                        <a:t>mongo</a:t>
                      </a:r>
                      <a:endParaRPr lang="en-US" dirty="0"/>
                    </a:p>
                  </a:txBody>
                  <a:tcPr/>
                </a:tc>
                <a:tc>
                  <a:txBody>
                    <a:bodyPr/>
                    <a:lstStyle/>
                    <a:p>
                      <a:r>
                        <a:rPr lang="en-US" dirty="0" smtClean="0"/>
                        <a:t>New database to save the</a:t>
                      </a:r>
                      <a:r>
                        <a:rPr lang="en-US" baseline="0" dirty="0" smtClean="0"/>
                        <a:t> result of data manipulation </a:t>
                      </a:r>
                      <a:endParaRPr lang="en-US" dirty="0"/>
                    </a:p>
                  </a:txBody>
                  <a:tcPr/>
                </a:tc>
                <a:tc>
                  <a:txBody>
                    <a:bodyPr/>
                    <a:lstStyle/>
                    <a:p>
                      <a:r>
                        <a:rPr lang="en-US" dirty="0" smtClean="0"/>
                        <a:t>For future use, after first</a:t>
                      </a:r>
                      <a:r>
                        <a:rPr lang="en-US" baseline="0" dirty="0" smtClean="0"/>
                        <a:t> period of application use possible to use ready data sets for interaction instead of run the whole process each time. Full process will be needed in future only when the drug don’t exist in mongo db.</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23696</TotalTime>
  <Words>2518</Words>
  <Application>Microsoft Office PowerPoint</Application>
  <PresentationFormat>On-screen Show (4:3)</PresentationFormat>
  <Paragraphs>240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Selection of the optimal drug for a patient with a complex set of diagnoses</vt:lpstr>
      <vt:lpstr>Medical errors officially the third leading cause of death in U.S., study finds </vt:lpstr>
      <vt:lpstr>Possible full new drug checks</vt:lpstr>
      <vt:lpstr>Drug- drug Interaction</vt:lpstr>
      <vt:lpstr>NIH supplied some drug interaction APIs</vt:lpstr>
      <vt:lpstr>Solution architecture</vt:lpstr>
      <vt:lpstr>Toolbox for technical realization</vt:lpstr>
      <vt:lpstr>Toolbox for technical realization -continued</vt:lpstr>
      <vt:lpstr>Toolbox for technical realization -continued</vt:lpstr>
      <vt:lpstr>Data streaming engine is implemented in nifi(steps)</vt:lpstr>
      <vt:lpstr>Start nifi pipeline from consumer</vt:lpstr>
      <vt:lpstr>Nifi steps - continued</vt:lpstr>
      <vt:lpstr>Build 1st API request and get drugId from drug name, build 2d Api request from id recieved</vt:lpstr>
      <vt:lpstr>2d api call for get drug interaction, Result data transformation, kafka producer send result </vt:lpstr>
      <vt:lpstr>Nifi steps - continued</vt:lpstr>
      <vt:lpstr>API Result</vt:lpstr>
      <vt:lpstr>Path to required data</vt:lpstr>
      <vt:lpstr>JOLT Specification</vt:lpstr>
      <vt:lpstr>Result producer data</vt:lpstr>
      <vt:lpstr>Data Sources</vt:lpstr>
      <vt:lpstr>ERD of Doctor DB</vt:lpstr>
      <vt:lpstr>Patient table example</vt:lpstr>
      <vt:lpstr>Mango db –DrugInteraction collection -Drugs</vt:lpstr>
      <vt:lpstr>Lexical analysis and data transformation</vt:lpstr>
      <vt:lpstr>Lexical analysis and data transformation-continued</vt:lpstr>
      <vt:lpstr>Sentimental analysis by regular expressions use</vt:lpstr>
      <vt:lpstr>Result dataframe for doctor </vt:lpstr>
      <vt:lpstr>HDFS archive file structure</vt:lpstr>
      <vt:lpstr>Hive Table</vt:lpstr>
      <vt:lpstr>Possible reports and analysis from archive</vt:lpstr>
      <vt:lpstr>Doctor Application functionality</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114</cp:revision>
  <dcterms:created xsi:type="dcterms:W3CDTF">2022-09-04T08:34:12Z</dcterms:created>
  <dcterms:modified xsi:type="dcterms:W3CDTF">2022-09-28T10:13:27Z</dcterms:modified>
</cp:coreProperties>
</file>