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0" r:id="rId4"/>
    <p:sldId id="259" r:id="rId5"/>
    <p:sldId id="262" r:id="rId6"/>
    <p:sldId id="264" r:id="rId7"/>
    <p:sldId id="263" r:id="rId8"/>
    <p:sldId id="278" r:id="rId9"/>
    <p:sldId id="277" r:id="rId10"/>
    <p:sldId id="261" r:id="rId11"/>
    <p:sldId id="265" r:id="rId12"/>
    <p:sldId id="282" r:id="rId13"/>
    <p:sldId id="283" r:id="rId14"/>
    <p:sldId id="284" r:id="rId15"/>
    <p:sldId id="266" r:id="rId16"/>
    <p:sldId id="280" r:id="rId17"/>
    <p:sldId id="267" r:id="rId18"/>
    <p:sldId id="268" r:id="rId19"/>
    <p:sldId id="269" r:id="rId20"/>
    <p:sldId id="281" r:id="rId21"/>
    <p:sldId id="285" r:id="rId22"/>
    <p:sldId id="270" r:id="rId23"/>
    <p:sldId id="271" r:id="rId24"/>
    <p:sldId id="272" r:id="rId25"/>
    <p:sldId id="273" r:id="rId26"/>
    <p:sldId id="274" r:id="rId27"/>
    <p:sldId id="275" r:id="rId28"/>
    <p:sldId id="279"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8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8463598"/>
              </p:ext>
            </p:extLst>
          </p:nvPr>
        </p:nvGraphicFramePr>
        <p:xfrm>
          <a:off x="457200" y="1600200"/>
          <a:ext cx="8229600" cy="4399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r>
                        <a:rPr lang="en-US" dirty="0" smtClean="0"/>
                        <a:t>Mongo </a:t>
                      </a:r>
                      <a:r>
                        <a:rPr lang="en-US" dirty="0" err="1" smtClean="0"/>
                        <a:t>db</a:t>
                      </a:r>
                      <a:endParaRPr lang="en-US" dirty="0"/>
                    </a:p>
                  </a:txBody>
                  <a:tcPr/>
                </a:tc>
                <a:tc>
                  <a:txBody>
                    <a:bodyPr/>
                    <a:lstStyle/>
                    <a:p>
                      <a:r>
                        <a:rPr lang="en-US" dirty="0" smtClean="0"/>
                        <a:t>New </a:t>
                      </a:r>
                      <a:r>
                        <a:rPr lang="en-US" dirty="0" err="1" smtClean="0"/>
                        <a:t>db</a:t>
                      </a:r>
                      <a:r>
                        <a:rPr lang="en-US" dirty="0" smtClean="0"/>
                        <a:t> to save data in useful format</a:t>
                      </a:r>
                      <a:r>
                        <a:rPr lang="en-US" baseline="0" dirty="0" smtClean="0"/>
                        <a:t> after  first checks for further uses without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937" y="1812026"/>
            <a:ext cx="4219663" cy="4102311"/>
          </a:xfrm>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8134823" cy="4525963"/>
          </a:xfrm>
        </p:spPr>
      </p:pic>
    </p:spTree>
    <p:extLst>
      <p:ext uri="{BB962C8B-B14F-4D97-AF65-F5344CB8AC3E}">
        <p14:creationId xmlns:p14="http://schemas.microsoft.com/office/powerpoint/2010/main" val="1305806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a:noFill/>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solidFill>
                  <a:srgbClr val="00B050"/>
                </a:solidFill>
              </a:rPr>
              <a:t>rxcui</a:t>
            </a:r>
            <a:r>
              <a:rPr lang="en-US" dirty="0" smtClean="0"/>
              <a:t>" : "88014",</a:t>
            </a:r>
          </a:p>
          <a:p>
            <a:pPr marL="0" indent="0">
              <a:buNone/>
            </a:pPr>
            <a:r>
              <a:rPr lang="en-US" dirty="0" smtClean="0"/>
              <a:t>  "</a:t>
            </a:r>
            <a:r>
              <a:rPr lang="en-US" dirty="0" smtClean="0">
                <a:solidFill>
                  <a:srgbClr val="00B050"/>
                </a:solidFill>
              </a:rPr>
              <a:t>name</a:t>
            </a:r>
            <a:r>
              <a:rPr lang="en-US" dirty="0" smtClean="0"/>
              <a:t>" : "</a:t>
            </a:r>
            <a:r>
              <a:rPr lang="en-US" dirty="0" err="1" smtClean="0"/>
              <a:t>rizatriptan</a:t>
            </a:r>
            <a:r>
              <a:rPr lang="en-US" dirty="0" smtClean="0"/>
              <a:t>",</a:t>
            </a:r>
          </a:p>
          <a:p>
            <a:pPr marL="0" indent="0">
              <a:buNone/>
            </a:pPr>
            <a:r>
              <a:rPr lang="en-US" dirty="0" smtClean="0"/>
              <a:t>  "</a:t>
            </a:r>
            <a:r>
              <a:rPr lang="en-US" dirty="0" smtClean="0">
                <a:solidFill>
                  <a:srgbClr val="00B050"/>
                </a:solidFill>
              </a:rPr>
              <a:t>severity" </a:t>
            </a:r>
            <a:r>
              <a:rPr lang="en-US" dirty="0" smtClean="0"/>
              <a:t>: [ "high", "high", "high", "high", "high" ],</a:t>
            </a:r>
          </a:p>
          <a:p>
            <a:pPr marL="0" indent="0">
              <a:buNone/>
            </a:pPr>
            <a:r>
              <a:rPr lang="en-US" dirty="0" smtClean="0"/>
              <a:t>  "</a:t>
            </a:r>
            <a:r>
              <a:rPr lang="en-US" dirty="0" smtClean="0">
                <a:solidFill>
                  <a:srgbClr val="00B050"/>
                </a:solidFill>
              </a:rPr>
              <a:t>description</a:t>
            </a:r>
            <a:r>
              <a:rPr lang="en-US" dirty="0" smtClean="0"/>
              <a:t>"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solidFill>
                  <a:srgbClr val="00B050"/>
                </a:solidFill>
              </a:rPr>
              <a:t>IdList</a:t>
            </a:r>
            <a:r>
              <a:rPr lang="en-US" dirty="0" smtClean="0"/>
              <a:t>" : [ "88014", "10734", "88014", "30121", "88014", "6011", "88014", "6878", "88014", "8123" ],</a:t>
            </a:r>
          </a:p>
          <a:p>
            <a:pPr marL="0" indent="0">
              <a:buNone/>
            </a:pPr>
            <a:r>
              <a:rPr lang="en-US" dirty="0" smtClean="0"/>
              <a:t>  "</a:t>
            </a:r>
            <a:r>
              <a:rPr lang="en-US" dirty="0" err="1" smtClean="0">
                <a:solidFill>
                  <a:srgbClr val="00B050"/>
                </a:solidFill>
              </a:rPr>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1352007"/>
              </p:ext>
            </p:extLst>
          </p:nvPr>
        </p:nvGraphicFramePr>
        <p:xfrm>
          <a:off x="533400" y="3048000"/>
          <a:ext cx="7924800" cy="35712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higher …level</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a:p>
                  </a:txBody>
                  <a:tcPr/>
                </a:tc>
              </a:tr>
              <a:tr h="421640">
                <a:tc>
                  <a:txBody>
                    <a:bodyPr/>
                    <a:lstStyle/>
                    <a:p>
                      <a:r>
                        <a:rPr lang="en-US" dirty="0" smtClean="0"/>
                        <a:t>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decrease…activities</a:t>
                      </a:r>
                    </a:p>
                    <a:p>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00081"/>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r>
                        <a:rPr lang="en-US" dirty="0" smtClean="0"/>
                        <a:t>negative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Sentimental analysis by regular expressions use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9521" y="1600200"/>
            <a:ext cx="48249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08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29600" cy="11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3733800"/>
            <a:ext cx="6934200" cy="1754326"/>
          </a:xfrm>
          <a:prstGeom prst="rect">
            <a:avLst/>
          </a:prstGeom>
          <a:noFill/>
        </p:spPr>
        <p:txBody>
          <a:bodyPr wrap="square" rtlCol="0">
            <a:spAutoFit/>
          </a:bodyPr>
          <a:lstStyle/>
          <a:p>
            <a:r>
              <a:rPr lang="en-US" dirty="0" smtClean="0"/>
              <a:t>Check patient constant treatment list against new drug interaction list in this case return us negative interaction with different severity. </a:t>
            </a:r>
          </a:p>
          <a:p>
            <a:endParaRPr lang="en-US" dirty="0"/>
          </a:p>
          <a:p>
            <a:r>
              <a:rPr lang="en-US" dirty="0" smtClean="0"/>
              <a:t>It means, that new drug will cause to many different negative effects  to specific patient. All details the doctor can get from description field, and doctor can decide to give to patient another drug with similar effect.</a:t>
            </a:r>
            <a:endParaRPr lang="en-US" dirty="0"/>
          </a:p>
        </p:txBody>
      </p:sp>
    </p:spTree>
    <p:extLst>
      <p:ext uri="{BB962C8B-B14F-4D97-AF65-F5344CB8AC3E}">
        <p14:creationId xmlns:p14="http://schemas.microsoft.com/office/powerpoint/2010/main" val="2138807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Parquet format </a:t>
            </a:r>
            <a:r>
              <a:rPr lang="en-US" dirty="0" err="1" smtClean="0"/>
              <a:t>Json</a:t>
            </a:r>
            <a:r>
              <a:rPr lang="en-US" dirty="0" smtClean="0"/>
              <a:t> file</a:t>
            </a:r>
          </a:p>
          <a:p>
            <a:endParaRPr lang="en-US" dirty="0"/>
          </a:p>
          <a:p>
            <a:r>
              <a:rPr lang="en-US" dirty="0"/>
              <a:t>CREATE EXTERNAL  TABLE IF NOT EXISTS </a:t>
            </a:r>
            <a:r>
              <a:rPr lang="en-US" dirty="0" err="1"/>
              <a:t>receiptarchive.ReceiptHistory</a:t>
            </a:r>
            <a:r>
              <a:rPr lang="en-US" dirty="0"/>
              <a:t>(</a:t>
            </a:r>
            <a:r>
              <a:rPr lang="en-US" dirty="0" err="1"/>
              <a:t>DoctorLicense</a:t>
            </a:r>
            <a:r>
              <a:rPr lang="en-US" dirty="0"/>
              <a:t> String, </a:t>
            </a:r>
            <a:r>
              <a:rPr lang="en-US" dirty="0" err="1"/>
              <a:t>PatientTZ</a:t>
            </a:r>
            <a:r>
              <a:rPr lang="en-US" dirty="0"/>
              <a:t> String, </a:t>
            </a:r>
            <a:r>
              <a:rPr lang="en-US" dirty="0" err="1"/>
              <a:t>PatientFirstName</a:t>
            </a:r>
            <a:r>
              <a:rPr lang="en-US" dirty="0"/>
              <a:t> </a:t>
            </a:r>
            <a:r>
              <a:rPr lang="en-US" dirty="0" err="1"/>
              <a:t>String,ConflictSExists</a:t>
            </a:r>
            <a:r>
              <a:rPr lang="en-US" dirty="0"/>
              <a:t> Boolean, </a:t>
            </a:r>
            <a:r>
              <a:rPr lang="en-US" dirty="0" err="1"/>
              <a:t>PatientLastName</a:t>
            </a:r>
            <a:r>
              <a:rPr lang="en-US" dirty="0"/>
              <a:t> String, </a:t>
            </a:r>
            <a:r>
              <a:rPr lang="en-US" dirty="0" err="1"/>
              <a:t>KupatHolim</a:t>
            </a:r>
            <a:r>
              <a:rPr lang="en-US" dirty="0"/>
              <a:t> String, </a:t>
            </a:r>
            <a:r>
              <a:rPr lang="en-US" dirty="0" err="1"/>
              <a:t>PtienBirthdate</a:t>
            </a:r>
            <a:r>
              <a:rPr lang="en-US" dirty="0"/>
              <a:t> String, </a:t>
            </a:r>
            <a:r>
              <a:rPr lang="en-US" dirty="0" err="1"/>
              <a:t>DrugName</a:t>
            </a:r>
            <a:r>
              <a:rPr lang="en-US" dirty="0"/>
              <a:t> String, </a:t>
            </a:r>
            <a:r>
              <a:rPr lang="en-US" dirty="0" err="1"/>
              <a:t>DrugId</a:t>
            </a:r>
            <a:r>
              <a:rPr lang="en-US" dirty="0"/>
              <a:t>  String, </a:t>
            </a:r>
            <a:r>
              <a:rPr lang="en-US" dirty="0" err="1"/>
              <a:t>DrugDose</a:t>
            </a:r>
            <a:r>
              <a:rPr lang="en-US" dirty="0"/>
              <a:t> String, </a:t>
            </a:r>
            <a:r>
              <a:rPr lang="en-US" dirty="0" err="1"/>
              <a:t>dateCreated</a:t>
            </a:r>
            <a:r>
              <a:rPr lang="en-US" dirty="0"/>
              <a:t> String, </a:t>
            </a:r>
            <a:r>
              <a:rPr lang="en-US" dirty="0" err="1"/>
              <a:t>PatientDiseasesLqist</a:t>
            </a:r>
            <a:r>
              <a:rPr lang="en-US" dirty="0"/>
              <a:t> String, </a:t>
            </a:r>
            <a:r>
              <a:rPr lang="en-US" dirty="0" err="1"/>
              <a:t>PatientTreatmentsList</a:t>
            </a:r>
            <a:r>
              <a:rPr lang="en-US" dirty="0"/>
              <a:t> String,</a:t>
            </a:r>
          </a:p>
          <a:p>
            <a:r>
              <a:rPr lang="en-US" dirty="0" err="1"/>
              <a:t>drugDrugInteractionJson</a:t>
            </a:r>
            <a:r>
              <a:rPr lang="en-US" dirty="0"/>
              <a:t> String)</a:t>
            </a:r>
          </a:p>
          <a:p>
            <a:r>
              <a:rPr lang="en-US" dirty="0"/>
              <a:t>stored as Parquet</a:t>
            </a:r>
          </a:p>
          <a:p>
            <a:r>
              <a:rPr lang="en-US" dirty="0"/>
              <a:t>Location  '/user/hive/warehouse/</a:t>
            </a:r>
            <a:r>
              <a:rPr lang="en-US" dirty="0" err="1"/>
              <a:t>receiptarchive.db</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normAutofit lnSpcReduction="10000"/>
          </a:bodyPr>
          <a:lstStyle/>
          <a:p>
            <a:r>
              <a:rPr lang="en-US" dirty="0" smtClean="0"/>
              <a:t>Report –amount of receipts with side effects and </a:t>
            </a:r>
            <a:r>
              <a:rPr lang="en-US" dirty="0" smtClean="0"/>
              <a:t>risks, which part of receipts cause negative effects to patients</a:t>
            </a:r>
            <a:endParaRPr lang="en-US" dirty="0" smtClean="0"/>
          </a:p>
          <a:p>
            <a:r>
              <a:rPr lang="en-US" dirty="0" smtClean="0"/>
              <a:t>Which doctor </a:t>
            </a:r>
            <a:r>
              <a:rPr lang="en-US" dirty="0" smtClean="0"/>
              <a:t>gives more drugs </a:t>
            </a:r>
            <a:r>
              <a:rPr lang="en-US" dirty="0" smtClean="0"/>
              <a:t>with </a:t>
            </a:r>
            <a:r>
              <a:rPr lang="en-US" dirty="0" smtClean="0"/>
              <a:t>serious side </a:t>
            </a:r>
            <a:r>
              <a:rPr lang="en-US" dirty="0" smtClean="0"/>
              <a:t>effects </a:t>
            </a:r>
            <a:r>
              <a:rPr lang="en-US" dirty="0" smtClean="0"/>
              <a:t>a</a:t>
            </a:r>
            <a:r>
              <a:rPr lang="en-US" dirty="0" smtClean="0"/>
              <a:t>nd/or </a:t>
            </a:r>
            <a:r>
              <a:rPr lang="en-US" dirty="0" smtClean="0"/>
              <a:t>risks</a:t>
            </a:r>
          </a:p>
          <a:p>
            <a:r>
              <a:rPr lang="en-US" dirty="0" smtClean="0"/>
              <a:t>Which </a:t>
            </a:r>
            <a:r>
              <a:rPr lang="en-US" dirty="0"/>
              <a:t>diseases are more likely to conflict with the drugs taken for other diseases and require increased doctor's </a:t>
            </a:r>
            <a:r>
              <a:rPr lang="en-US" dirty="0" smtClean="0"/>
              <a:t>caution</a:t>
            </a:r>
            <a:endParaRPr lang="ru-RU" dirty="0" smtClean="0"/>
          </a:p>
          <a:p>
            <a:r>
              <a:rPr lang="en-US" dirty="0" err="1" smtClean="0"/>
              <a:t>Etc</a:t>
            </a:r>
            <a:r>
              <a:rPr lang="en-US" dirty="0"/>
              <a:t> and </a:t>
            </a:r>
            <a:r>
              <a:rPr lang="en-US" dirty="0" smtClean="0"/>
              <a:t>much </a:t>
            </a:r>
            <a:r>
              <a:rPr lang="en-US" dirty="0"/>
              <a:t>more</a:t>
            </a:r>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45479"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8886230"/>
              </p:ext>
            </p:extLst>
          </p:nvPr>
        </p:nvGraphicFramePr>
        <p:xfrm>
          <a:off x="0" y="1143000"/>
          <a:ext cx="9144000" cy="629920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p>
                    <a:p>
                      <a:r>
                        <a:rPr lang="en-US" sz="1800" kern="1200" dirty="0" smtClean="0">
                          <a:solidFill>
                            <a:schemeClr val="dk1"/>
                          </a:solidFill>
                          <a:effectLst/>
                          <a:latin typeface="+mn-lt"/>
                          <a:ea typeface="+mn-ea"/>
                          <a:cs typeface="+mn-cs"/>
                        </a:rPr>
                        <a:t>3. Implement LOAD INPATH to hive for new file</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 may be run</a:t>
                      </a:r>
                      <a:r>
                        <a:rPr lang="en-US" sz="1800" kern="1200" baseline="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r>
                        <a:rPr lang="en-US" sz="1800" kern="1200" dirty="0" smtClean="0">
                          <a:solidFill>
                            <a:schemeClr val="dk1"/>
                          </a:solidFill>
                          <a:effectLst/>
                          <a:latin typeface="+mn-lt"/>
                          <a:ea typeface="+mn-ea"/>
                          <a:cs typeface="+mn-cs"/>
                        </a:rPr>
                        <a:t>3.5 save the full</a:t>
                      </a:r>
                      <a:r>
                        <a:rPr lang="en-US" sz="1800" kern="1200" baseline="0" dirty="0" smtClean="0">
                          <a:solidFill>
                            <a:schemeClr val="dk1"/>
                          </a:solidFill>
                          <a:effectLst/>
                          <a:latin typeface="+mn-lt"/>
                          <a:ea typeface="+mn-ea"/>
                          <a:cs typeface="+mn-cs"/>
                        </a:rPr>
                        <a:t> interaction 7drug result to mongo </a:t>
                      </a:r>
                      <a:r>
                        <a:rPr lang="en-US" sz="1800" kern="1200" baseline="0" dirty="0" err="1" smtClean="0">
                          <a:solidFill>
                            <a:schemeClr val="dk1"/>
                          </a:solidFill>
                          <a:effectLst/>
                          <a:latin typeface="+mn-lt"/>
                          <a:ea typeface="+mn-ea"/>
                          <a:cs typeface="+mn-cs"/>
                        </a:rPr>
                        <a:t>db</a:t>
                      </a:r>
                      <a:endParaRPr lang="en-US" sz="180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944506"/>
              </p:ext>
            </p:extLst>
          </p:nvPr>
        </p:nvGraphicFramePr>
        <p:xfrm>
          <a:off x="457200" y="1600200"/>
          <a:ext cx="8229600" cy="2494280"/>
        </p:xfrm>
        <a:graphic>
          <a:graphicData uri="http://schemas.openxmlformats.org/drawingml/2006/table">
            <a:tbl>
              <a:tblPr firstRow="1" bandRow="1">
                <a:tableStyleId>{5C22544A-7EE6-4342-B048-85BDC9FD1C3A}</a:tableStyleId>
              </a:tblPr>
              <a:tblGrid>
                <a:gridCol w="1600200"/>
                <a:gridCol w="2057400"/>
                <a:gridCol w="4572000"/>
              </a:tblGrid>
              <a:tr h="370840">
                <a:tc>
                  <a:txBody>
                    <a:bodyPr/>
                    <a:lstStyle/>
                    <a:p>
                      <a:r>
                        <a:rPr lang="en-US" dirty="0" smtClean="0"/>
                        <a:t>Files Or Classes</a:t>
                      </a:r>
                      <a:endParaRPr lang="en-US" dirty="0"/>
                    </a:p>
                  </a:txBody>
                  <a:tcPr/>
                </a:tc>
                <a:tc>
                  <a:txBody>
                    <a:bodyPr/>
                    <a:lstStyle/>
                    <a:p>
                      <a:r>
                        <a:rPr lang="en-US" dirty="0" smtClean="0"/>
                        <a:t>methods</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ClassReciept</a:t>
                      </a:r>
                      <a:endParaRPr lang="en-US" dirty="0"/>
                    </a:p>
                  </a:txBody>
                  <a:tcPr/>
                </a:tc>
                <a:tc>
                  <a:txBody>
                    <a:bodyPr/>
                    <a:lstStyle/>
                    <a:p>
                      <a:endParaRPr lang="en-US"/>
                    </a:p>
                  </a:txBody>
                  <a:tcPr/>
                </a:tc>
                <a:tc>
                  <a:txBody>
                    <a:bodyPr/>
                    <a:lstStyle/>
                    <a:p>
                      <a:endParaRPr lang="en-US"/>
                    </a:p>
                  </a:txBody>
                  <a:tcPr/>
                </a:tc>
              </a:tr>
              <a:tr h="370840">
                <a:tc>
                  <a:txBody>
                    <a:bodyPr/>
                    <a:lstStyle/>
                    <a:p>
                      <a:r>
                        <a:rPr lang="en-US" dirty="0" err="1" smtClean="0"/>
                        <a:t>PatientClass</a:t>
                      </a:r>
                      <a:endParaRPr lang="en-US" dirty="0"/>
                    </a:p>
                  </a:txBody>
                  <a:tcPr/>
                </a:tc>
                <a:tc>
                  <a:txBody>
                    <a:bodyPr/>
                    <a:lstStyle/>
                    <a:p>
                      <a:endParaRPr lang="en-US"/>
                    </a:p>
                  </a:txBody>
                  <a:tcPr/>
                </a:tc>
                <a:tc>
                  <a:txBody>
                    <a:bodyPr/>
                    <a:lstStyle/>
                    <a:p>
                      <a:endParaRPr lang="en-US"/>
                    </a:p>
                  </a:txBody>
                  <a:tcPr/>
                </a:tc>
              </a:tr>
              <a:tr h="370840">
                <a:tc>
                  <a:txBody>
                    <a:bodyPr/>
                    <a:lstStyle/>
                    <a:p>
                      <a:r>
                        <a:rPr lang="en-US" dirty="0" err="1" smtClean="0"/>
                        <a:t>ProducerReq</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configuration</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err="1" smtClean="0"/>
                        <a:t>Ui_methods</a:t>
                      </a:r>
                      <a:endParaRPr lang="en-US" dirty="0"/>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interaction(drug-diseases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8874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3977910"/>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smtClean="0"/>
                        <a:t>process </a:t>
                      </a:r>
                      <a:r>
                        <a:rPr lang="en-US" baseline="0" dirty="0" smtClean="0"/>
                        <a:t> </a:t>
                      </a:r>
                      <a:r>
                        <a:rPr lang="en-US" baseline="0" dirty="0" smtClean="0"/>
                        <a:t>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smtClean="0"/>
                        <a:t>process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4545838"/>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298196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1290385"/>
              </p:ext>
            </p:extLst>
          </p:nvPr>
        </p:nvGraphicFramePr>
        <p:xfrm>
          <a:off x="381000" y="1371600"/>
          <a:ext cx="8153400" cy="5039360"/>
        </p:xfrm>
        <a:graphic>
          <a:graphicData uri="http://schemas.openxmlformats.org/drawingml/2006/table">
            <a:tbl>
              <a:tblPr firstRow="1" bandRow="1">
                <a:tableStyleId>{5C22544A-7EE6-4342-B048-85BDC9FD1C3A}</a:tableStyleId>
              </a:tblPr>
              <a:tblGrid>
                <a:gridCol w="2133600"/>
                <a:gridCol w="2362200"/>
                <a:gridCol w="3657600"/>
              </a:tblGrid>
              <a:tr h="45720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r h="370840">
                <a:tc>
                  <a:txBody>
                    <a:bodyPr/>
                    <a:lstStyle/>
                    <a:p>
                      <a:r>
                        <a:rPr lang="en-US" dirty="0" smtClean="0"/>
                        <a:t>HIVE</a:t>
                      </a:r>
                      <a:endParaRPr lang="en-US" dirty="0"/>
                    </a:p>
                  </a:txBody>
                  <a:tcPr/>
                </a:tc>
                <a:tc>
                  <a:txBody>
                    <a:bodyPr/>
                    <a:lstStyle/>
                    <a:p>
                      <a:r>
                        <a:rPr lang="en-US" dirty="0" err="1" smtClean="0"/>
                        <a:t>Sql</a:t>
                      </a:r>
                      <a:r>
                        <a:rPr lang="en-US" dirty="0" smtClean="0"/>
                        <a:t> tools for reports from</a:t>
                      </a:r>
                      <a:r>
                        <a:rPr lang="en-US" baseline="0" dirty="0" smtClean="0"/>
                        <a:t> </a:t>
                      </a:r>
                      <a:r>
                        <a:rPr lang="en-US" baseline="0" dirty="0" err="1" smtClean="0"/>
                        <a:t>hdfs</a:t>
                      </a:r>
                      <a:r>
                        <a:rPr lang="en-US" baseline="0" dirty="0" smtClean="0"/>
                        <a:t> archive</a:t>
                      </a:r>
                      <a:endParaRPr lang="en-US" dirty="0"/>
                    </a:p>
                  </a:txBody>
                  <a:tcPr/>
                </a:tc>
                <a:tc>
                  <a:txBody>
                    <a:bodyPr/>
                    <a:lstStyle/>
                    <a:p>
                      <a:r>
                        <a:rPr lang="en-US" dirty="0" smtClean="0"/>
                        <a:t>Used to get reports from archive</a:t>
                      </a:r>
                      <a:endParaRPr lang="en-US" dirty="0"/>
                    </a:p>
                  </a:txBody>
                  <a:tcPr/>
                </a:tc>
              </a:tr>
              <a:tr h="370840">
                <a:tc>
                  <a:txBody>
                    <a:bodyPr/>
                    <a:lstStyle/>
                    <a:p>
                      <a:r>
                        <a:rPr lang="en-US" dirty="0" smtClean="0"/>
                        <a:t>mongo</a:t>
                      </a:r>
                      <a:endParaRPr lang="en-US" dirty="0"/>
                    </a:p>
                  </a:txBody>
                  <a:tcPr/>
                </a:tc>
                <a:tc>
                  <a:txBody>
                    <a:bodyPr/>
                    <a:lstStyle/>
                    <a:p>
                      <a:r>
                        <a:rPr lang="en-US" dirty="0" smtClean="0"/>
                        <a:t>New database to save the</a:t>
                      </a:r>
                      <a:r>
                        <a:rPr lang="en-US" baseline="0" dirty="0" smtClean="0"/>
                        <a:t> result of data manipulation </a:t>
                      </a:r>
                      <a:endParaRPr lang="en-US" dirty="0"/>
                    </a:p>
                  </a:txBody>
                  <a:tcPr/>
                </a:tc>
                <a:tc>
                  <a:txBody>
                    <a:bodyPr/>
                    <a:lstStyle/>
                    <a:p>
                      <a:r>
                        <a:rPr lang="en-US" dirty="0" smtClean="0"/>
                        <a:t>For future use, after first</a:t>
                      </a:r>
                      <a:r>
                        <a:rPr lang="en-US" baseline="0" dirty="0" smtClean="0"/>
                        <a:t> period of application use possible to use ready data sets for interaction instead of run the whole process each </a:t>
                      </a:r>
                      <a:r>
                        <a:rPr lang="en-US" baseline="0" dirty="0" smtClean="0"/>
                        <a:t>time. Full process </a:t>
                      </a:r>
                      <a:r>
                        <a:rPr lang="en-US" baseline="0" dirty="0" smtClean="0"/>
                        <a:t>will be </a:t>
                      </a:r>
                      <a:r>
                        <a:rPr lang="en-US" baseline="0" dirty="0" smtClean="0"/>
                        <a:t>needed in </a:t>
                      </a:r>
                      <a:r>
                        <a:rPr lang="en-US" baseline="0" dirty="0" smtClean="0"/>
                        <a:t>future only when </a:t>
                      </a:r>
                      <a:r>
                        <a:rPr lang="en-US" baseline="0" dirty="0" smtClean="0"/>
                        <a:t>the drug </a:t>
                      </a:r>
                      <a:r>
                        <a:rPr lang="en-US" baseline="0" dirty="0" smtClean="0"/>
                        <a:t>don’t exist in mongo </a:t>
                      </a:r>
                      <a:r>
                        <a:rPr lang="en-US" baseline="0" dirty="0" smtClean="0"/>
                        <a:t>db.</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12276</TotalTime>
  <Words>2407</Words>
  <Application>Microsoft Office PowerPoint</Application>
  <PresentationFormat>On-screen Show (4:3)</PresentationFormat>
  <Paragraphs>218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Selection of the optimal drug for a patient with a complex set of diagnoses</vt:lpstr>
      <vt:lpstr>Medical errors officially the third leading cause of death in U.S., study finds </vt:lpstr>
      <vt:lpstr>Possible full new drug checks</vt:lpstr>
      <vt:lpstr>Drug- drug Interaction</vt:lpstr>
      <vt:lpstr>NIH supplied some drug interaction APIs</vt:lpstr>
      <vt:lpstr>Solution architecture</vt:lpstr>
      <vt:lpstr>Toolbox for technical realization</vt:lpstr>
      <vt:lpstr>Toolbox for technical realization -continued</vt:lpstr>
      <vt:lpstr>Toolbox for technical realization -continued</vt:lpstr>
      <vt:lpstr>Data Sources</vt:lpstr>
      <vt:lpstr>Data streaming engine is implemented in nifi</vt:lpstr>
      <vt:lpstr>Start nifi pipeline from consumer</vt:lpstr>
      <vt:lpstr>Build 1st API request and get drugId from drug name, build 2d Api request from id recieved</vt:lpstr>
      <vt:lpstr>2d api call for get drug interaction, Result data transformation, kafka producer send result </vt:lpstr>
      <vt:lpstr>API Result</vt:lpstr>
      <vt:lpstr>Path to required data</vt:lpstr>
      <vt:lpstr>JOLT Specification</vt:lpstr>
      <vt:lpstr>Result producer data</vt:lpstr>
      <vt:lpstr>Lexical analysis and data transformation</vt:lpstr>
      <vt:lpstr>Lexical analysis and data transformation-continued</vt:lpstr>
      <vt:lpstr>Sentimental analysis by regular expressions use</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87</cp:revision>
  <dcterms:created xsi:type="dcterms:W3CDTF">2022-09-04T08:34:12Z</dcterms:created>
  <dcterms:modified xsi:type="dcterms:W3CDTF">2022-09-20T11:51:29Z</dcterms:modified>
</cp:coreProperties>
</file>