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CE322-9C0B-4261-8D6F-AB9439FAE81B}" type="datetimeFigureOut">
              <a:rPr lang="aa-ET" smtClean="0"/>
              <a:t>27/02/2021</a:t>
            </a:fld>
            <a:endParaRPr lang="aa-ET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95498-E875-4B49-9D44-2D32AE837AD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7595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CB8-2E97-46F0-AE91-E73926A42C80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4F4-FE3D-4E83-BC6A-C345EDD42C1F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F55B-DBB3-42C4-ACDC-B45E09F8368C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4A8-6180-439D-A523-7A3AF330DAC5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325-4E4E-416E-8051-5F1395064C38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3292-A594-4A17-9684-3B28D9BAA72E}" type="datetime1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6362-9C83-4651-91D6-7062F90EEEC9}" type="datetime1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9760-49E3-417C-99DB-30A7521A72BC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B7D-7C03-4101-B3DE-ED1A2C51A88E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6F6C-CD98-4D92-94F6-96FD82EAE11F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ACCF-FCF2-49AE-96F3-3DCA897E2767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AA60-5D92-46CE-9047-0846F1C24FC3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75C0-193D-44E2-8EA0-40CB89CB69FC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BB7-072F-497E-AF65-C642AFB17F10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1117-B575-491E-A4DE-B8680570DA82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796C-4786-40A0-A7EA-B788738A67F5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72D-0F0A-401D-A99E-7283CF290F59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2CA03D-2F7B-4255-827C-626C4087917D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674AE6-EBBB-4527-90B0-AE2BBB4C0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920" y="2821577"/>
            <a:ext cx="8825658" cy="938353"/>
          </a:xfrm>
        </p:spPr>
        <p:txBody>
          <a:bodyPr/>
          <a:lstStyle/>
          <a:p>
            <a:pPr algn="ctr"/>
            <a:r>
              <a:rPr lang="ru-RU" sz="6000" b="1" dirty="0" smtClean="0"/>
              <a:t>«</a:t>
            </a:r>
            <a:r>
              <a:rPr lang="ru-RU" sz="6000" b="1" dirty="0" err="1" smtClean="0"/>
              <a:t>Виджеты</a:t>
            </a:r>
            <a:r>
              <a:rPr lang="ru-RU" sz="6000" b="1" dirty="0" smtClean="0"/>
              <a:t> в </a:t>
            </a:r>
            <a:r>
              <a:rPr lang="en-US" sz="6000" b="1" dirty="0" err="1"/>
              <a:t>tkinter</a:t>
            </a:r>
            <a:r>
              <a:rPr lang="ru-RU" sz="6000" b="1" dirty="0"/>
              <a:t>»</a:t>
            </a:r>
            <a:endParaRPr lang="aa-ET" sz="6000" b="1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0AFB956-81ED-4506-BFF3-4BE28BC1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5833" r="29692" b="66667"/>
          <a:stretch>
            <a:fillRect/>
          </a:stretch>
        </p:blipFill>
        <p:spPr bwMode="auto">
          <a:xfrm>
            <a:off x="659174" y="2850728"/>
            <a:ext cx="11214309" cy="368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789535" y="1432206"/>
            <a:ext cx="8882743" cy="11430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b="1" dirty="0" err="1"/>
              <a:t>Виджет</a:t>
            </a:r>
            <a:r>
              <a:rPr lang="ru-RU" b="1" dirty="0"/>
              <a:t> </a:t>
            </a:r>
            <a:r>
              <a:rPr lang="ru-RU" b="1" dirty="0" err="1"/>
              <a:t>Radiobutton</a:t>
            </a:r>
            <a:r>
              <a:rPr lang="ru-RU" b="1" dirty="0"/>
              <a:t> выполняет функцию, схожую с функцией </a:t>
            </a:r>
            <a:r>
              <a:rPr lang="ru-RU" b="1" dirty="0" err="1"/>
              <a:t>виджета</a:t>
            </a:r>
            <a:r>
              <a:rPr lang="ru-RU" b="1" dirty="0"/>
              <a:t> </a:t>
            </a:r>
            <a:r>
              <a:rPr lang="ru-RU" b="1" dirty="0" err="1"/>
              <a:t>Checkbutton</a:t>
            </a:r>
            <a:r>
              <a:rPr lang="ru-RU" b="1" dirty="0"/>
              <a:t>. Разница в том, что в </a:t>
            </a:r>
            <a:r>
              <a:rPr lang="ru-RU" b="1" dirty="0" err="1"/>
              <a:t>виджете</a:t>
            </a:r>
            <a:r>
              <a:rPr lang="ru-RU" b="1" dirty="0"/>
              <a:t> </a:t>
            </a:r>
            <a:r>
              <a:rPr lang="ru-RU" b="1" dirty="0" err="1"/>
              <a:t>Radiobutton</a:t>
            </a:r>
            <a:r>
              <a:rPr lang="ru-RU" b="1" dirty="0"/>
              <a:t> пользователь может выбрать лишь один из пунктов.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59174" y="288263"/>
            <a:ext cx="9404723" cy="618828"/>
          </a:xfrm>
        </p:spPr>
        <p:txBody>
          <a:bodyPr/>
          <a:lstStyle/>
          <a:p>
            <a:pPr algn="ctr"/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err="1" smtClean="0"/>
              <a:t>Radiobutton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2278" y="2003710"/>
            <a:ext cx="1931518" cy="169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25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t="5833" r="64285" b="60000"/>
          <a:stretch>
            <a:fillRect/>
          </a:stretch>
        </p:blipFill>
        <p:spPr bwMode="auto">
          <a:xfrm>
            <a:off x="405694" y="2714620"/>
            <a:ext cx="3894457" cy="31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111211" y="857232"/>
            <a:ext cx="10556789" cy="18573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sz="2400" b="1" dirty="0"/>
              <a:t>Упаковщик </a:t>
            </a:r>
            <a:r>
              <a:rPr lang="ru-RU" sz="2400" b="1" dirty="0" err="1"/>
              <a:t>pack</a:t>
            </a:r>
            <a:r>
              <a:rPr lang="ru-RU" sz="2400" b="1" dirty="0"/>
              <a:t>() является самым интеллектуальным (и самым непредсказуемым). При использовании этого упаковщика с помощью свойства </a:t>
            </a:r>
            <a:r>
              <a:rPr lang="ru-RU" sz="2400" b="1" dirty="0" err="1"/>
              <a:t>side</a:t>
            </a:r>
            <a:r>
              <a:rPr lang="ru-RU" sz="2400" b="1" dirty="0"/>
              <a:t> нужно указать к какой стороне родительского </a:t>
            </a:r>
            <a:r>
              <a:rPr lang="ru-RU" sz="2400" b="1" dirty="0" err="1"/>
              <a:t>виджета</a:t>
            </a:r>
            <a:r>
              <a:rPr lang="ru-RU" sz="2400" b="1" dirty="0"/>
              <a:t> он должен примыкать. Как правило этот упаковщик используют для размещения </a:t>
            </a:r>
            <a:r>
              <a:rPr lang="ru-RU" sz="2400" b="1" dirty="0" err="1"/>
              <a:t>виджетов</a:t>
            </a:r>
            <a:r>
              <a:rPr lang="ru-RU" sz="2400" b="1" dirty="0"/>
              <a:t> друг за другом (слева направо или сверху вниз).</a:t>
            </a: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6096000" y="2623874"/>
            <a:ext cx="5805103" cy="435769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indent="-38404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ru-RU" b="1" dirty="0" err="1"/>
              <a:t>side</a:t>
            </a:r>
            <a:r>
              <a:rPr lang="ru-RU" b="1" dirty="0"/>
              <a:t> ("</a:t>
            </a:r>
            <a:r>
              <a:rPr lang="ru-RU" b="1" dirty="0" err="1"/>
              <a:t>left</a:t>
            </a:r>
            <a:r>
              <a:rPr lang="ru-RU" b="1" dirty="0"/>
              <a:t>"/"</a:t>
            </a:r>
            <a:r>
              <a:rPr lang="ru-RU" b="1" dirty="0" err="1"/>
              <a:t>right</a:t>
            </a:r>
            <a:r>
              <a:rPr lang="ru-RU" b="1" dirty="0"/>
              <a:t>"/"</a:t>
            </a:r>
            <a:r>
              <a:rPr lang="ru-RU" b="1" dirty="0" err="1"/>
              <a:t>top</a:t>
            </a:r>
            <a:r>
              <a:rPr lang="ru-RU" b="1" dirty="0"/>
              <a:t>"/"</a:t>
            </a:r>
            <a:r>
              <a:rPr lang="ru-RU" b="1" dirty="0" err="1"/>
              <a:t>bottom</a:t>
            </a:r>
            <a:r>
              <a:rPr lang="ru-RU" b="1" dirty="0"/>
              <a:t>") - к какой стороне должен примыкать размещаемый </a:t>
            </a:r>
            <a:r>
              <a:rPr lang="ru-RU" b="1" dirty="0" err="1"/>
              <a:t>виджет</a:t>
            </a:r>
            <a:r>
              <a:rPr lang="ru-RU" b="1" dirty="0"/>
              <a:t>.</a:t>
            </a:r>
          </a:p>
          <a:p>
            <a:pPr marL="420624" indent="-38404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ru-RU" b="1" dirty="0" err="1"/>
              <a:t>fill</a:t>
            </a:r>
            <a:r>
              <a:rPr lang="ru-RU" b="1" dirty="0"/>
              <a:t> (</a:t>
            </a:r>
            <a:r>
              <a:rPr lang="ru-RU" b="1" dirty="0" err="1"/>
              <a:t>None</a:t>
            </a:r>
            <a:r>
              <a:rPr lang="ru-RU" b="1" dirty="0"/>
              <a:t>/"</a:t>
            </a:r>
            <a:r>
              <a:rPr lang="ru-RU" b="1" dirty="0" err="1"/>
              <a:t>x</a:t>
            </a:r>
            <a:r>
              <a:rPr lang="ru-RU" b="1" dirty="0"/>
              <a:t>"/"</a:t>
            </a:r>
            <a:r>
              <a:rPr lang="ru-RU" b="1" dirty="0" err="1"/>
              <a:t>y</a:t>
            </a:r>
            <a:r>
              <a:rPr lang="ru-RU" b="1" dirty="0"/>
              <a:t>"/"</a:t>
            </a:r>
            <a:r>
              <a:rPr lang="ru-RU" b="1" dirty="0" err="1"/>
              <a:t>both</a:t>
            </a:r>
            <a:r>
              <a:rPr lang="ru-RU" b="1" dirty="0"/>
              <a:t>") - необходимо ли расширять пространство предоставляемое </a:t>
            </a:r>
            <a:r>
              <a:rPr lang="ru-RU" b="1" dirty="0" err="1"/>
              <a:t>виджету</a:t>
            </a:r>
            <a:r>
              <a:rPr lang="ru-RU" b="1" dirty="0"/>
              <a:t>.</a:t>
            </a:r>
          </a:p>
          <a:p>
            <a:pPr marL="420624" indent="-38404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ru-RU" b="1" dirty="0" err="1"/>
              <a:t>expand</a:t>
            </a:r>
            <a:r>
              <a:rPr lang="ru-RU" b="1" dirty="0"/>
              <a:t> (</a:t>
            </a:r>
            <a:r>
              <a:rPr lang="ru-RU" b="1" dirty="0" err="1"/>
              <a:t>True</a:t>
            </a:r>
            <a:r>
              <a:rPr lang="ru-RU" b="1" dirty="0"/>
              <a:t>/</a:t>
            </a:r>
            <a:r>
              <a:rPr lang="ru-RU" b="1" dirty="0" err="1"/>
              <a:t>False</a:t>
            </a:r>
            <a:r>
              <a:rPr lang="ru-RU" b="1" dirty="0"/>
              <a:t>) - необходимо ли расширять сам </a:t>
            </a:r>
            <a:r>
              <a:rPr lang="ru-RU" b="1" dirty="0" err="1"/>
              <a:t>виджет</a:t>
            </a:r>
            <a:r>
              <a:rPr lang="ru-RU" b="1" dirty="0"/>
              <a:t>, чтобы он занял всё предоставляемое ему пространство.</a:t>
            </a:r>
          </a:p>
          <a:p>
            <a:pPr marL="420624" indent="-38404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ru-RU" b="1" dirty="0" err="1"/>
              <a:t>in_</a:t>
            </a:r>
            <a:r>
              <a:rPr lang="ru-RU" b="1" dirty="0"/>
              <a:t> - явное указание в какой родительский </a:t>
            </a:r>
            <a:r>
              <a:rPr lang="ru-RU" b="1" dirty="0" err="1"/>
              <a:t>виджет</a:t>
            </a:r>
            <a:r>
              <a:rPr lang="ru-RU" b="1" dirty="0"/>
              <a:t> должен быть помещён.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63277" y="135363"/>
            <a:ext cx="9404723" cy="578993"/>
          </a:xfrm>
        </p:spPr>
        <p:txBody>
          <a:bodyPr/>
          <a:lstStyle/>
          <a:p>
            <a:pPr algn="ctr"/>
            <a:r>
              <a:rPr lang="ru-RU" dirty="0" smtClean="0"/>
              <a:t>Упаковщик </a:t>
            </a:r>
            <a:r>
              <a:rPr lang="en-US" dirty="0" smtClean="0"/>
              <a:t>pack()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1475" y="5588516"/>
            <a:ext cx="3404525" cy="126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82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374468" y="2163512"/>
            <a:ext cx="11564593" cy="31432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b="1" dirty="0" err="1"/>
              <a:t>row</a:t>
            </a:r>
            <a:r>
              <a:rPr lang="ru-RU" b="1" dirty="0"/>
              <a:t> - номер строки</a:t>
            </a:r>
          </a:p>
          <a:p>
            <a:pPr>
              <a:lnSpc>
                <a:spcPct val="120000"/>
              </a:lnSpc>
            </a:pPr>
            <a:r>
              <a:rPr lang="ru-RU" b="1" dirty="0" err="1"/>
              <a:t>rowspan</a:t>
            </a:r>
            <a:r>
              <a:rPr lang="ru-RU" b="1" dirty="0"/>
              <a:t> - сколько строк </a:t>
            </a:r>
            <a:endParaRPr lang="en-US" b="1" dirty="0"/>
          </a:p>
          <a:p>
            <a:pPr>
              <a:lnSpc>
                <a:spcPct val="120000"/>
              </a:lnSpc>
              <a:buNone/>
            </a:pPr>
            <a:r>
              <a:rPr lang="en-US" b="1" dirty="0"/>
              <a:t>		</a:t>
            </a:r>
            <a:r>
              <a:rPr lang="ru-RU" b="1" dirty="0"/>
              <a:t>занимает </a:t>
            </a:r>
            <a:r>
              <a:rPr lang="ru-RU" b="1" dirty="0" err="1"/>
              <a:t>виджет</a:t>
            </a:r>
            <a:endParaRPr lang="ru-RU" b="1" dirty="0"/>
          </a:p>
          <a:p>
            <a:pPr>
              <a:lnSpc>
                <a:spcPct val="120000"/>
              </a:lnSpc>
            </a:pPr>
            <a:r>
              <a:rPr lang="ru-RU" b="1" dirty="0" err="1"/>
              <a:t>column</a:t>
            </a:r>
            <a:r>
              <a:rPr lang="ru-RU" b="1" dirty="0"/>
              <a:t> - номер столбца</a:t>
            </a:r>
          </a:p>
          <a:p>
            <a:pPr>
              <a:lnSpc>
                <a:spcPct val="120000"/>
              </a:lnSpc>
            </a:pPr>
            <a:r>
              <a:rPr lang="ru-RU" b="1" dirty="0" err="1"/>
              <a:t>columnspan</a:t>
            </a:r>
            <a:r>
              <a:rPr lang="ru-RU" b="1" dirty="0"/>
              <a:t> - сколько столбцов занимает </a:t>
            </a:r>
            <a:r>
              <a:rPr lang="ru-RU" b="1" dirty="0" err="1"/>
              <a:t>виджет</a:t>
            </a:r>
            <a:r>
              <a:rPr lang="ru-RU" b="1" dirty="0"/>
              <a:t>.</a:t>
            </a:r>
          </a:p>
          <a:p>
            <a:pPr>
              <a:lnSpc>
                <a:spcPct val="120000"/>
              </a:lnSpc>
            </a:pPr>
            <a:r>
              <a:rPr lang="ru-RU" b="1" dirty="0" err="1"/>
              <a:t>sticky</a:t>
            </a:r>
            <a:r>
              <a:rPr lang="ru-RU" b="1" dirty="0"/>
              <a:t> ("</a:t>
            </a:r>
            <a:r>
              <a:rPr lang="ru-RU" b="1" dirty="0" err="1"/>
              <a:t>n</a:t>
            </a:r>
            <a:r>
              <a:rPr lang="ru-RU" b="1" dirty="0"/>
              <a:t>", "</a:t>
            </a:r>
            <a:r>
              <a:rPr lang="ru-RU" b="1" dirty="0" err="1"/>
              <a:t>s</a:t>
            </a:r>
            <a:r>
              <a:rPr lang="ru-RU" b="1" dirty="0"/>
              <a:t>", "</a:t>
            </a:r>
            <a:r>
              <a:rPr lang="ru-RU" b="1" dirty="0" err="1"/>
              <a:t>e</a:t>
            </a:r>
            <a:r>
              <a:rPr lang="ru-RU" b="1" dirty="0"/>
              <a:t>", "</a:t>
            </a:r>
            <a:r>
              <a:rPr lang="ru-RU" b="1" dirty="0" err="1"/>
              <a:t>w</a:t>
            </a:r>
            <a:r>
              <a:rPr lang="ru-RU" b="1" dirty="0"/>
              <a:t>" или их комбинация) - указывает к какой границе "приклеивать" </a:t>
            </a:r>
            <a:r>
              <a:rPr lang="ru-RU" b="1" dirty="0" err="1"/>
              <a:t>виджет</a:t>
            </a:r>
            <a:r>
              <a:rPr lang="ru-RU" b="1" dirty="0"/>
              <a:t>. Позволяет расширять </a:t>
            </a:r>
            <a:r>
              <a:rPr lang="ru-RU" b="1" dirty="0" err="1"/>
              <a:t>виджет</a:t>
            </a:r>
            <a:r>
              <a:rPr lang="ru-RU" b="1" dirty="0"/>
              <a:t> в указанном направлении.</a:t>
            </a:r>
          </a:p>
          <a:p>
            <a:pPr>
              <a:lnSpc>
                <a:spcPct val="120000"/>
              </a:lnSpc>
            </a:pPr>
            <a:r>
              <a:rPr lang="ru-RU" b="1" dirty="0"/>
              <a:t> "</a:t>
            </a:r>
            <a:r>
              <a:rPr lang="ru-RU" b="1" dirty="0" err="1"/>
              <a:t>n</a:t>
            </a:r>
            <a:r>
              <a:rPr lang="ru-RU" b="1" dirty="0"/>
              <a:t>" (север) , "</a:t>
            </a:r>
            <a:r>
              <a:rPr lang="ru-RU" b="1" dirty="0" err="1"/>
              <a:t>s</a:t>
            </a:r>
            <a:r>
              <a:rPr lang="ru-RU" b="1" dirty="0"/>
              <a:t>" (юг)  "</a:t>
            </a:r>
            <a:r>
              <a:rPr lang="ru-RU" b="1" dirty="0" err="1"/>
              <a:t>w</a:t>
            </a:r>
            <a:r>
              <a:rPr lang="ru-RU" b="1" dirty="0"/>
              <a:t>" (запад) - "</a:t>
            </a:r>
            <a:r>
              <a:rPr lang="ru-RU" b="1" dirty="0" err="1"/>
              <a:t>e</a:t>
            </a:r>
            <a:r>
              <a:rPr lang="ru-RU" b="1" dirty="0"/>
              <a:t>" (восток) </a:t>
            </a: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113211" y="928670"/>
            <a:ext cx="6929486" cy="107157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420624" indent="-384048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ru-RU" sz="2400" b="1" dirty="0"/>
              <a:t>Этот упаковщик представляет собой таблицу с ячейками, в которые помещаются </a:t>
            </a:r>
            <a:r>
              <a:rPr lang="ru-RU" sz="2400" b="1" dirty="0" err="1"/>
              <a:t>виджеты</a:t>
            </a:r>
            <a:r>
              <a:rPr lang="ru-RU" sz="2400" b="1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6104" r="35937" b="66861"/>
          <a:stretch>
            <a:fillRect/>
          </a:stretch>
        </p:blipFill>
        <p:spPr bwMode="auto">
          <a:xfrm>
            <a:off x="6148100" y="858433"/>
            <a:ext cx="488157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9812" y="235730"/>
            <a:ext cx="16192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 l="280" t="25833" r="24790" b="35833"/>
          <a:stretch>
            <a:fillRect/>
          </a:stretch>
        </p:blipFill>
        <p:spPr bwMode="auto">
          <a:xfrm>
            <a:off x="4401192" y="3236283"/>
            <a:ext cx="764386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6111" y="55522"/>
            <a:ext cx="9404723" cy="709876"/>
          </a:xfrm>
        </p:spPr>
        <p:txBody>
          <a:bodyPr/>
          <a:lstStyle/>
          <a:p>
            <a:pPr algn="ctr"/>
            <a:r>
              <a:rPr lang="ru-RU" dirty="0" smtClean="0"/>
              <a:t>Упаковщик </a:t>
            </a:r>
            <a:r>
              <a:rPr lang="en-US" dirty="0" smtClean="0"/>
              <a:t>grid()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2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 txBox="1">
            <a:spLocks/>
          </p:cNvSpPr>
          <p:nvPr/>
        </p:nvSpPr>
        <p:spPr>
          <a:xfrm>
            <a:off x="510187" y="931935"/>
            <a:ext cx="10036151" cy="228601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420624" indent="-38404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ru-RU" sz="2400" b="1" dirty="0" err="1"/>
              <a:t>place</a:t>
            </a:r>
            <a:r>
              <a:rPr lang="ru-RU" sz="2400" b="1" dirty="0"/>
              <a:t> представляет собой простой упаковщик, позволяющий размещать </a:t>
            </a:r>
            <a:r>
              <a:rPr lang="ru-RU" sz="2400" b="1" dirty="0" err="1"/>
              <a:t>виджет</a:t>
            </a:r>
            <a:r>
              <a:rPr lang="ru-RU" sz="2400" b="1" dirty="0"/>
              <a:t> в фиксированном месте с фиксированным размером. Также он позволяет указывать координаты размещения в относительных единицах для реализации "резинового" размещения. При использовании этого упаковщика, нам необходимо указывать координаты каждого </a:t>
            </a:r>
            <a:r>
              <a:rPr lang="ru-RU" sz="2400" b="1" dirty="0" err="1"/>
              <a:t>виджета</a:t>
            </a:r>
            <a:r>
              <a:rPr lang="ru-RU" sz="2400" b="1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41505"/>
          <a:stretch>
            <a:fillRect/>
          </a:stretch>
        </p:blipFill>
        <p:spPr bwMode="auto">
          <a:xfrm>
            <a:off x="7858002" y="3839865"/>
            <a:ext cx="3571998" cy="226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t="6395" r="47180" b="66570"/>
          <a:stretch>
            <a:fillRect/>
          </a:stretch>
        </p:blipFill>
        <p:spPr bwMode="auto">
          <a:xfrm>
            <a:off x="646111" y="3382276"/>
            <a:ext cx="5696271" cy="314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6111" y="160419"/>
            <a:ext cx="9404723" cy="696813"/>
          </a:xfrm>
        </p:spPr>
        <p:txBody>
          <a:bodyPr/>
          <a:lstStyle/>
          <a:p>
            <a:pPr algn="ctr"/>
            <a:r>
              <a:rPr lang="ru-RU" dirty="0" smtClean="0"/>
              <a:t>Упаковщик </a:t>
            </a:r>
            <a:r>
              <a:rPr lang="en-US" dirty="0" smtClean="0"/>
              <a:t>place()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5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6692" y="1866769"/>
            <a:ext cx="8929718" cy="3098074"/>
          </a:xfrm>
        </p:spPr>
        <p:txBody>
          <a:bodyPr>
            <a:normAutofit/>
          </a:bodyPr>
          <a:lstStyle/>
          <a:p>
            <a:pPr marL="0" indent="36513">
              <a:buNone/>
            </a:pPr>
            <a:r>
              <a:rPr lang="ru-RU" sz="2400" b="1" dirty="0" smtClean="0">
                <a:latin typeface="+mn-lt"/>
                <a:cs typeface="Courier New" pitchFamily="49" charset="0"/>
              </a:rPr>
              <a:t>Минимальная программа при использовании библиотеки </a:t>
            </a:r>
            <a:r>
              <a:rPr lang="en-US" sz="2400" b="1" dirty="0" err="1" smtClean="0">
                <a:latin typeface="+mn-lt"/>
                <a:cs typeface="Courier New" pitchFamily="49" charset="0"/>
              </a:rPr>
              <a:t>tkinter</a:t>
            </a:r>
            <a:r>
              <a:rPr lang="en-US" sz="2400" b="1" dirty="0" smtClean="0">
                <a:latin typeface="+mn-lt"/>
                <a:cs typeface="Courier New" pitchFamily="49" charset="0"/>
              </a:rPr>
              <a:t> </a:t>
            </a:r>
            <a:r>
              <a:rPr lang="ru-RU" sz="2400" b="1" dirty="0" smtClean="0">
                <a:latin typeface="+mn-lt"/>
                <a:cs typeface="Courier New" pitchFamily="49" charset="0"/>
              </a:rPr>
              <a:t>выглядит так:</a:t>
            </a:r>
          </a:p>
          <a:p>
            <a:pPr marL="0" indent="36513">
              <a:buNone/>
            </a:pPr>
            <a:endParaRPr lang="en-US" sz="2400" b="1" dirty="0" smtClean="0">
              <a:latin typeface="+mn-lt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tkinter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import *</a:t>
            </a:r>
            <a:r>
              <a:rPr lang="ru-RU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7C8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b="1" dirty="0" smtClean="0">
                <a:solidFill>
                  <a:srgbClr val="FF7C80"/>
                </a:solidFill>
                <a:latin typeface="Courier New" pitchFamily="49" charset="0"/>
                <a:cs typeface="Courier New" pitchFamily="49" charset="0"/>
              </a:rPr>
              <a:t>импортирует библиотеку</a:t>
            </a:r>
            <a:endParaRPr lang="en-US" sz="2400" b="1" dirty="0">
              <a:solidFill>
                <a:srgbClr val="FF7C8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root =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Tk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 smtClean="0">
                <a:solidFill>
                  <a:srgbClr val="FF7C8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b="1" dirty="0" smtClean="0">
                <a:solidFill>
                  <a:srgbClr val="FF7C80"/>
                </a:solidFill>
                <a:latin typeface="Courier New" pitchFamily="49" charset="0"/>
                <a:cs typeface="Courier New" pitchFamily="49" charset="0"/>
              </a:rPr>
              <a:t>создает графическое окно</a:t>
            </a:r>
            <a:endParaRPr lang="en-US" sz="2400" b="1" dirty="0" smtClean="0">
              <a:solidFill>
                <a:srgbClr val="FF7C8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root.mainloop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 smtClean="0">
                <a:solidFill>
                  <a:srgbClr val="FF7C8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b="1" dirty="0" smtClean="0">
                <a:solidFill>
                  <a:srgbClr val="FF7C80"/>
                </a:solidFill>
                <a:latin typeface="Courier New" pitchFamily="49" charset="0"/>
                <a:cs typeface="Courier New" pitchFamily="49" charset="0"/>
              </a:rPr>
              <a:t>отображает содержимое окна</a:t>
            </a:r>
            <a:endParaRPr lang="ru-RU" sz="24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0061" y="2236156"/>
            <a:ext cx="2580567" cy="29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9E22FF-88A3-4AF9-8695-823FB23A60A3}"/>
              </a:ext>
            </a:extLst>
          </p:cNvPr>
          <p:cNvSpPr txBox="1"/>
          <p:nvPr/>
        </p:nvSpPr>
        <p:spPr>
          <a:xfrm>
            <a:off x="1077239" y="300625"/>
            <a:ext cx="8800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Минимум оконного приложения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22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22960" y="1000109"/>
            <a:ext cx="9845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/>
              <a:t>Button</a:t>
            </a:r>
            <a:r>
              <a:rPr lang="en-US" sz="2400" b="1" dirty="0" smtClean="0"/>
              <a:t> </a:t>
            </a:r>
            <a:r>
              <a:rPr lang="en-US" sz="2400" b="1" dirty="0"/>
              <a:t>– </a:t>
            </a:r>
            <a:r>
              <a:rPr lang="ru-RU" sz="2400" b="1" dirty="0"/>
              <a:t>самая</a:t>
            </a:r>
            <a:r>
              <a:rPr lang="en-US" sz="2400" b="1" dirty="0"/>
              <a:t> </a:t>
            </a:r>
            <a:r>
              <a:rPr lang="ru-RU" sz="2400" b="1" dirty="0"/>
              <a:t>обыкновенная </a:t>
            </a:r>
            <a:r>
              <a:rPr lang="ru-RU" sz="2400" b="1" dirty="0" smtClean="0"/>
              <a:t>кнопка</a:t>
            </a:r>
          </a:p>
          <a:p>
            <a:r>
              <a:rPr lang="ru-RU" sz="2400" b="1" dirty="0" smtClean="0"/>
              <a:t> </a:t>
            </a:r>
            <a:r>
              <a:rPr lang="ru-RU" sz="2400" b="1" dirty="0"/>
              <a:t>Пример кода: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738414" y="2928934"/>
            <a:ext cx="557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.</a:t>
            </a:r>
          </a:p>
        </p:txBody>
      </p:sp>
      <p:sp>
        <p:nvSpPr>
          <p:cNvPr id="14" name="Содержимое 2"/>
          <p:cNvSpPr>
            <a:spLocks noGrp="1"/>
          </p:cNvSpPr>
          <p:nvPr>
            <p:ph idx="1"/>
          </p:nvPr>
        </p:nvSpPr>
        <p:spPr>
          <a:xfrm>
            <a:off x="822960" y="3809553"/>
            <a:ext cx="9144000" cy="2728618"/>
          </a:xfrm>
        </p:spPr>
        <p:txBody>
          <a:bodyPr>
            <a:normAutofit/>
          </a:bodyPr>
          <a:lstStyle/>
          <a:p>
            <a:r>
              <a:rPr lang="en-US" sz="2400" b="1" dirty="0"/>
              <a:t>t</a:t>
            </a:r>
            <a:r>
              <a:rPr lang="ru-RU" sz="2400" b="1" dirty="0" err="1"/>
              <a:t>ext</a:t>
            </a:r>
            <a:r>
              <a:rPr lang="ru-RU" sz="2400" dirty="0"/>
              <a:t> - какой текст будет отображён на кнопке</a:t>
            </a:r>
            <a:endParaRPr lang="en-US" sz="2400" dirty="0"/>
          </a:p>
          <a:p>
            <a:r>
              <a:rPr lang="ru-RU" sz="2400" b="1" dirty="0" err="1"/>
              <a:t>bg</a:t>
            </a:r>
            <a:r>
              <a:rPr lang="ru-RU" sz="2400" dirty="0"/>
              <a:t> - цвет кнопки (сокращенно от </a:t>
            </a:r>
            <a:r>
              <a:rPr lang="ru-RU" sz="2400" dirty="0" err="1"/>
              <a:t>background</a:t>
            </a:r>
            <a:r>
              <a:rPr lang="en-US" sz="2400" dirty="0"/>
              <a:t>)</a:t>
            </a:r>
          </a:p>
          <a:p>
            <a:r>
              <a:rPr lang="ru-RU" sz="2400" b="1" dirty="0" err="1"/>
              <a:t>width,height</a:t>
            </a:r>
            <a:r>
              <a:rPr lang="ru-RU" sz="2400" dirty="0"/>
              <a:t> - соответственно, ширина и длина</a:t>
            </a:r>
            <a:endParaRPr lang="en-US" sz="2400" dirty="0"/>
          </a:p>
          <a:p>
            <a:r>
              <a:rPr lang="ru-RU" sz="2400" b="1" dirty="0" err="1"/>
              <a:t>fg</a:t>
            </a:r>
            <a:r>
              <a:rPr lang="ru-RU" sz="2400" dirty="0"/>
              <a:t> - цвет текста на кнопке (</a:t>
            </a:r>
            <a:r>
              <a:rPr lang="ru-RU" sz="2400" dirty="0" err="1"/>
              <a:t>foreground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ru-RU" sz="2400" b="1" dirty="0" err="1"/>
              <a:t>font</a:t>
            </a:r>
            <a:r>
              <a:rPr lang="ru-RU" sz="2400" dirty="0"/>
              <a:t> - шрифт и его размер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 t="4651" r="55156" b="77907"/>
          <a:stretch>
            <a:fillRect/>
          </a:stretch>
        </p:blipFill>
        <p:spPr bwMode="auto">
          <a:xfrm>
            <a:off x="984314" y="2105949"/>
            <a:ext cx="683418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9E22FF-88A3-4AF9-8695-823FB23A60A3}"/>
              </a:ext>
            </a:extLst>
          </p:cNvPr>
          <p:cNvSpPr txBox="1"/>
          <p:nvPr/>
        </p:nvSpPr>
        <p:spPr>
          <a:xfrm>
            <a:off x="3607136" y="154801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err="1" smtClean="0"/>
              <a:t>Виджет</a:t>
            </a:r>
            <a:r>
              <a:rPr lang="ru-RU" sz="4000" dirty="0" smtClean="0"/>
              <a:t> </a:t>
            </a:r>
            <a:r>
              <a:rPr lang="en-US" sz="4000" dirty="0" smtClean="0"/>
              <a:t>Button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00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30422" y="1470371"/>
            <a:ext cx="6009567" cy="5195910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Label</a:t>
            </a:r>
            <a:r>
              <a:rPr lang="ru-RU" sz="2400" b="1" dirty="0"/>
              <a:t> - </a:t>
            </a:r>
            <a:r>
              <a:rPr lang="ru-RU" sz="2400" b="1" dirty="0" smtClean="0"/>
              <a:t>отображение </a:t>
            </a:r>
            <a:r>
              <a:rPr lang="ru-RU" sz="2400" b="1" dirty="0"/>
              <a:t>какой-либо надписи без возможности редактирования пользователем.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/>
              <a:t>	</a:t>
            </a:r>
            <a:r>
              <a:rPr lang="ru-RU" sz="2400" b="1" dirty="0" smtClean="0"/>
              <a:t>Имеет </a:t>
            </a:r>
            <a:r>
              <a:rPr lang="ru-RU" sz="2400" b="1" dirty="0"/>
              <a:t>те же свойства, что и </a:t>
            </a:r>
            <a:r>
              <a:rPr lang="ru-RU" sz="2400" b="1" dirty="0" smtClean="0"/>
              <a:t>	перечисленные </a:t>
            </a:r>
            <a:r>
              <a:rPr lang="ru-RU" sz="2400" b="1" dirty="0"/>
              <a:t>свойства кнопки.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52" y="4266771"/>
            <a:ext cx="647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t="5233" r="67187" b="65698"/>
          <a:stretch>
            <a:fillRect/>
          </a:stretch>
        </p:blipFill>
        <p:spPr bwMode="auto">
          <a:xfrm>
            <a:off x="6439989" y="1371600"/>
            <a:ext cx="5000660" cy="23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Label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5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92035" y="1152383"/>
            <a:ext cx="6365966" cy="4240915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Entry</a:t>
            </a:r>
            <a:r>
              <a:rPr lang="ru-RU" sz="2400" b="1" dirty="0"/>
              <a:t> </a:t>
            </a:r>
            <a:r>
              <a:rPr lang="ru-RU" sz="2400" b="1" dirty="0" smtClean="0"/>
              <a:t>– поле ввода, позволяет </a:t>
            </a:r>
            <a:r>
              <a:rPr lang="ru-RU" sz="2400" b="1" dirty="0"/>
              <a:t>пользователю ввести одну строку текста. 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ru-RU" sz="2400" b="1" dirty="0" err="1" smtClean="0"/>
              <a:t>bd</a:t>
            </a:r>
            <a:r>
              <a:rPr lang="ru-RU" sz="2400" b="1" dirty="0"/>
              <a:t> - ширина бордюра элемента</a:t>
            </a:r>
          </a:p>
          <a:p>
            <a:r>
              <a:rPr lang="ru-RU" sz="2400" b="1" dirty="0" err="1" smtClean="0"/>
              <a:t>width</a:t>
            </a:r>
            <a:r>
              <a:rPr lang="ru-RU" sz="2400" b="1" dirty="0"/>
              <a:t> - задаёт длину элемента в знакоместах.</a:t>
            </a:r>
          </a:p>
          <a:p>
            <a:r>
              <a:rPr lang="ru-RU" sz="2400" b="1" dirty="0" err="1"/>
              <a:t>show</a:t>
            </a:r>
            <a:r>
              <a:rPr lang="ru-RU" sz="2400" b="1" dirty="0"/>
              <a:t> - задает отображаемый символ.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66718" b="70349"/>
          <a:stretch>
            <a:fillRect/>
          </a:stretch>
        </p:blipFill>
        <p:spPr bwMode="auto">
          <a:xfrm>
            <a:off x="6259624" y="2964430"/>
            <a:ext cx="507206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3214" y="1357283"/>
            <a:ext cx="331212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81243" y="133477"/>
            <a:ext cx="9404723" cy="853568"/>
          </a:xfrm>
        </p:spPr>
        <p:txBody>
          <a:bodyPr/>
          <a:lstStyle/>
          <a:p>
            <a:pPr algn="ctr"/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Entry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5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524000" y="1142984"/>
            <a:ext cx="9144000" cy="2000264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Text</a:t>
            </a:r>
            <a:r>
              <a:rPr lang="ru-RU" sz="2400" b="1" dirty="0"/>
              <a:t> - </a:t>
            </a:r>
            <a:r>
              <a:rPr lang="ru-RU" sz="2400" b="1" dirty="0" smtClean="0"/>
              <a:t>позволяет </a:t>
            </a:r>
            <a:r>
              <a:rPr lang="ru-RU" sz="2400" b="1" dirty="0"/>
              <a:t>пользователю ввести любое количество текста. Имеет дополнительное свойство </a:t>
            </a:r>
            <a:r>
              <a:rPr lang="ru-RU" sz="2400" b="1" dirty="0" err="1"/>
              <a:t>wrap</a:t>
            </a:r>
            <a:r>
              <a:rPr lang="ru-RU" sz="2400" b="1" dirty="0"/>
              <a:t>, отвечающее за перенос (чтобы, например, переносить по словам, нужно использовать значение WORD).Например: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5833" r="48880" b="65000"/>
          <a:stretch>
            <a:fillRect/>
          </a:stretch>
        </p:blipFill>
        <p:spPr bwMode="auto">
          <a:xfrm>
            <a:off x="3990711" y="3143248"/>
            <a:ext cx="7291009" cy="349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321" y="3357561"/>
            <a:ext cx="256274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59174" y="238404"/>
            <a:ext cx="9404723" cy="690266"/>
          </a:xfrm>
        </p:spPr>
        <p:txBody>
          <a:bodyPr/>
          <a:lstStyle/>
          <a:p>
            <a:pPr algn="ctr"/>
            <a:r>
              <a:rPr lang="ru-RU" dirty="0" err="1" smtClean="0"/>
              <a:t>Виджет</a:t>
            </a:r>
            <a:r>
              <a:rPr lang="en-US" dirty="0" smtClean="0"/>
              <a:t>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9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524000" y="1142984"/>
            <a:ext cx="9144000" cy="1928826"/>
          </a:xfrm>
        </p:spPr>
        <p:txBody>
          <a:bodyPr>
            <a:normAutofit/>
          </a:bodyPr>
          <a:lstStyle/>
          <a:p>
            <a:r>
              <a:rPr lang="ru-RU" b="1" dirty="0" err="1"/>
              <a:t>Виджет</a:t>
            </a:r>
            <a:r>
              <a:rPr lang="ru-RU" b="1" dirty="0"/>
              <a:t> Combobox предназначен для отображения списка значений, их выбора или изменения </a:t>
            </a:r>
            <a:r>
              <a:rPr lang="ru-RU" b="1" dirty="0" smtClean="0"/>
              <a:t>пользователем</a:t>
            </a:r>
            <a:r>
              <a:rPr lang="en-US" b="1" dirty="0" smtClean="0"/>
              <a:t>. </a:t>
            </a:r>
            <a:r>
              <a:rPr lang="ru-RU" b="1" dirty="0" smtClean="0"/>
              <a:t>Combobox </a:t>
            </a:r>
            <a:r>
              <a:rPr lang="ru-RU" b="1" dirty="0"/>
              <a:t>имеет возможность сворачиваться подобно </a:t>
            </a:r>
            <a:r>
              <a:rPr lang="ru-RU" b="1" dirty="0" smtClean="0"/>
              <a:t>свитку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Чтобы </a:t>
            </a:r>
            <a:r>
              <a:rPr lang="ru-RU" b="1" dirty="0"/>
              <a:t>отобразить Combobox с заранее заданными значениями в форме, достаточно сделать следующее: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 t="4651" r="49062" b="61337"/>
          <a:stretch>
            <a:fillRect/>
          </a:stretch>
        </p:blipFill>
        <p:spPr bwMode="auto">
          <a:xfrm>
            <a:off x="606035" y="3088798"/>
            <a:ext cx="9538117" cy="342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9429" y="226347"/>
            <a:ext cx="9404723" cy="690266"/>
          </a:xfrm>
        </p:spPr>
        <p:txBody>
          <a:bodyPr/>
          <a:lstStyle/>
          <a:p>
            <a:pPr algn="ctr"/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err="1" smtClean="0"/>
              <a:t>Combobox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3484" y="3088798"/>
            <a:ext cx="234532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 l="13321" t="23750" r="77656" b="65000"/>
          <a:stretch>
            <a:fillRect/>
          </a:stretch>
        </p:blipFill>
        <p:spPr bwMode="auto">
          <a:xfrm>
            <a:off x="9751213" y="4350743"/>
            <a:ext cx="183357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34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5833" r="49580" b="75000"/>
          <a:stretch>
            <a:fillRect/>
          </a:stretch>
        </p:blipFill>
        <p:spPr bwMode="auto">
          <a:xfrm>
            <a:off x="827729" y="2338105"/>
            <a:ext cx="6794789" cy="217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8" y="4768168"/>
            <a:ext cx="2335309" cy="160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t="5833" r="45798" b="65833"/>
          <a:stretch>
            <a:fillRect/>
          </a:stretch>
        </p:blipFill>
        <p:spPr bwMode="auto">
          <a:xfrm>
            <a:off x="4817130" y="3688446"/>
            <a:ext cx="6737147" cy="295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76611" y="1975347"/>
            <a:ext cx="2435140" cy="207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1524000" y="1285860"/>
            <a:ext cx="9144000" cy="928694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err="1"/>
              <a:t>Виджет</a:t>
            </a:r>
            <a:r>
              <a:rPr lang="ru-RU" sz="2400" b="1" dirty="0"/>
              <a:t> </a:t>
            </a:r>
            <a:r>
              <a:rPr lang="ru-RU" sz="2400" b="1" dirty="0" err="1"/>
              <a:t>Frame</a:t>
            </a:r>
            <a:r>
              <a:rPr lang="ru-RU" sz="2400" b="1" dirty="0"/>
              <a:t> (рамка) предназначен для организации </a:t>
            </a:r>
            <a:r>
              <a:rPr lang="ru-RU" sz="2400" b="1" dirty="0" err="1"/>
              <a:t>виджетов</a:t>
            </a:r>
            <a:r>
              <a:rPr lang="ru-RU" sz="2400" b="1" dirty="0"/>
              <a:t> внутри окна. Рассмотрим пример: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6110" y="238404"/>
            <a:ext cx="9404723" cy="833142"/>
          </a:xfrm>
        </p:spPr>
        <p:txBody>
          <a:bodyPr/>
          <a:lstStyle/>
          <a:p>
            <a:pPr algn="ctr"/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0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t="5833" r="33193" b="64167"/>
          <a:stretch>
            <a:fillRect/>
          </a:stretch>
        </p:blipFill>
        <p:spPr bwMode="auto">
          <a:xfrm>
            <a:off x="672236" y="2539848"/>
            <a:ext cx="10035000" cy="378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25661" y="1081547"/>
            <a:ext cx="9520122" cy="11430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b="1" dirty="0" err="1"/>
              <a:t>Checkbutton</a:t>
            </a:r>
            <a:r>
              <a:rPr lang="ru-RU" b="1" dirty="0"/>
              <a:t> - это </a:t>
            </a:r>
            <a:r>
              <a:rPr lang="ru-RU" b="1" dirty="0" err="1"/>
              <a:t>виджет</a:t>
            </a:r>
            <a:r>
              <a:rPr lang="ru-RU" b="1" dirty="0"/>
              <a:t>, который позволяет отметить «галочкой» определенный пункт в окне. При использовании нескольких пунктов нужно каждому присвоить свою переменную.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72236" y="238404"/>
            <a:ext cx="9404723" cy="690266"/>
          </a:xfrm>
        </p:spPr>
        <p:txBody>
          <a:bodyPr/>
          <a:lstStyle/>
          <a:p>
            <a:pPr algn="ctr"/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err="1" smtClean="0"/>
              <a:t>Checkbutton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4454" y="2113345"/>
            <a:ext cx="2406285" cy="161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47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582</TotalTime>
  <Words>380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2</vt:lpstr>
      <vt:lpstr>Wingdings 3</vt:lpstr>
      <vt:lpstr>Ион</vt:lpstr>
      <vt:lpstr>«Виджеты в tkinter»</vt:lpstr>
      <vt:lpstr>Презентация PowerPoint</vt:lpstr>
      <vt:lpstr>Презентация PowerPoint</vt:lpstr>
      <vt:lpstr>Виджет Label</vt:lpstr>
      <vt:lpstr>Виджет Entry</vt:lpstr>
      <vt:lpstr>Виджет Text</vt:lpstr>
      <vt:lpstr>Виджет Combobox</vt:lpstr>
      <vt:lpstr>Виджет Frame</vt:lpstr>
      <vt:lpstr>Виджет Checkbutton</vt:lpstr>
      <vt:lpstr>Виджет Radiobutton</vt:lpstr>
      <vt:lpstr>Упаковщик pack()</vt:lpstr>
      <vt:lpstr>Упаковщик grid()</vt:lpstr>
      <vt:lpstr>Упаковщик place()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 ввода</dc:title>
  <dc:creator>Сергей Шейбут</dc:creator>
  <cp:lastModifiedBy>IT-academyGomel</cp:lastModifiedBy>
  <cp:revision>59</cp:revision>
  <dcterms:created xsi:type="dcterms:W3CDTF">2018-04-08T10:05:25Z</dcterms:created>
  <dcterms:modified xsi:type="dcterms:W3CDTF">2021-02-27T06:18:58Z</dcterms:modified>
</cp:coreProperties>
</file>