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903" r:id="rId3"/>
    <p:sldId id="4906" r:id="rId5"/>
    <p:sldId id="404" r:id="rId6"/>
    <p:sldId id="260" r:id="rId7"/>
    <p:sldId id="2282" r:id="rId8"/>
    <p:sldId id="389" r:id="rId9"/>
    <p:sldId id="685" r:id="rId10"/>
    <p:sldId id="4926" r:id="rId11"/>
    <p:sldId id="1155" r:id="rId12"/>
    <p:sldId id="4927" r:id="rId13"/>
    <p:sldId id="4929" r:id="rId14"/>
    <p:sldId id="4928" r:id="rId15"/>
    <p:sldId id="491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7B14583-81DA-478C-AE57-EB15C981DB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619709DF-5703-46E4-8FA9-AA0D935D20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8AAC-8937-42B5-AC60-E6AFF71671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8AAC-8937-42B5-AC60-E6AFF71671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window dir="vert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FA811F-F8C7-488B-8F62-8A7003314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5D87B7A-7C01-489B-9060-72E6232CA3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天启设计原创模板"/>
          <p:cNvPicPr>
            <a:picLocks noChangeAspect="1"/>
          </p:cNvPicPr>
          <p:nvPr/>
        </p:nvPicPr>
        <p:blipFill rotWithShape="1">
          <a:blip r:embed="rId1" cstate="screen"/>
          <a:srcRect l="72600" r="1004" b="53778"/>
          <a:stretch>
            <a:fillRect/>
          </a:stretch>
        </p:blipFill>
        <p:spPr>
          <a:xfrm>
            <a:off x="7251268" y="118104"/>
            <a:ext cx="4940732" cy="4866646"/>
          </a:xfrm>
          <a:prstGeom prst="rect">
            <a:avLst/>
          </a:prstGeom>
        </p:spPr>
      </p:pic>
      <p:pic>
        <p:nvPicPr>
          <p:cNvPr id="8" name="稻壳天启设计原创模板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41127" r="20982" b="10372"/>
          <a:stretch>
            <a:fillRect/>
          </a:stretch>
        </p:blipFill>
        <p:spPr>
          <a:xfrm rot="1269981">
            <a:off x="1147236" y="3415338"/>
            <a:ext cx="6755390" cy="2874634"/>
          </a:xfrm>
          <a:prstGeom prst="rect">
            <a:avLst/>
          </a:prstGeom>
        </p:spPr>
      </p:pic>
      <p:sp>
        <p:nvSpPr>
          <p:cNvPr id="12" name="稻壳天启设计原创模板"/>
          <p:cNvSpPr txBox="1"/>
          <p:nvPr/>
        </p:nvSpPr>
        <p:spPr>
          <a:xfrm>
            <a:off x="1477010" y="2439670"/>
            <a:ext cx="5863590" cy="1568450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4800" b="1" dirty="0">
                <a:gradFill>
                  <a:gsLst>
                    <a:gs pos="0">
                      <a:srgbClr val="25A83F"/>
                    </a:gs>
                    <a:gs pos="100000">
                      <a:srgbClr val="00B050"/>
                    </a:gs>
                    <a:gs pos="48000">
                      <a:srgbClr val="E7CD9A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altLang="en-US" sz="4800" b="1" dirty="0">
                <a:gradFill>
                  <a:gsLst>
                    <a:gs pos="0">
                      <a:srgbClr val="25A83F"/>
                    </a:gs>
                    <a:gs pos="100000">
                      <a:srgbClr val="00B050"/>
                    </a:gs>
                    <a:gs pos="48000">
                      <a:srgbClr val="E7CD9A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Пришло время </a:t>
            </a:r>
            <a:endParaRPr lang="ru-RU" altLang="en-US" sz="4800" b="1" dirty="0">
              <a:gradFill>
                <a:gsLst>
                  <a:gs pos="0">
                    <a:srgbClr val="25A83F"/>
                  </a:gs>
                  <a:gs pos="100000">
                    <a:srgbClr val="00B050"/>
                  </a:gs>
                  <a:gs pos="48000">
                    <a:srgbClr val="E7CD9A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</a:pPr>
            <a:r>
              <a:rPr lang="ru-RU" altLang="en-US" sz="4800" b="1" dirty="0">
                <a:gradFill>
                  <a:gsLst>
                    <a:gs pos="0">
                      <a:srgbClr val="25A83F"/>
                    </a:gs>
                    <a:gs pos="100000">
                      <a:srgbClr val="00B050"/>
                    </a:gs>
                    <a:gs pos="48000">
                      <a:srgbClr val="E7CD9A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зациклиться</a:t>
            </a:r>
            <a:endParaRPr lang="ru-RU" altLang="en-US" sz="4800" b="1" dirty="0">
              <a:gradFill>
                <a:gsLst>
                  <a:gs pos="0">
                    <a:srgbClr val="25A83F"/>
                  </a:gs>
                  <a:gs pos="100000">
                    <a:srgbClr val="00B050"/>
                  </a:gs>
                  <a:gs pos="48000">
                    <a:srgbClr val="E7CD9A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稻壳天启设计原创模板"/>
          <p:cNvSpPr/>
          <p:nvPr/>
        </p:nvSpPr>
        <p:spPr>
          <a:xfrm>
            <a:off x="7758532" y="1220375"/>
            <a:ext cx="1219200" cy="1219200"/>
          </a:xfrm>
          <a:prstGeom prst="ellipse">
            <a:avLst/>
          </a:prstGeom>
          <a:solidFill>
            <a:srgbClr val="21BA58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稻壳天启设计原创模板"/>
          <p:cNvSpPr/>
          <p:nvPr/>
        </p:nvSpPr>
        <p:spPr>
          <a:xfrm>
            <a:off x="7473274" y="2895985"/>
            <a:ext cx="691292" cy="691292"/>
          </a:xfrm>
          <a:prstGeom prst="ellipse">
            <a:avLst/>
          </a:prstGeom>
          <a:solidFill>
            <a:srgbClr val="EDCF9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稻壳天启设计原创模板"/>
          <p:cNvSpPr/>
          <p:nvPr/>
        </p:nvSpPr>
        <p:spPr>
          <a:xfrm>
            <a:off x="9018032" y="4955028"/>
            <a:ext cx="1219200" cy="1219200"/>
          </a:xfrm>
          <a:prstGeom prst="ellipse">
            <a:avLst/>
          </a:prstGeom>
          <a:solidFill>
            <a:srgbClr val="21BA5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稻壳天启设计原创模板"/>
          <p:cNvSpPr/>
          <p:nvPr/>
        </p:nvSpPr>
        <p:spPr>
          <a:xfrm flipV="1">
            <a:off x="10533172" y="3920763"/>
            <a:ext cx="325328" cy="325328"/>
          </a:xfrm>
          <a:prstGeom prst="ellipse">
            <a:avLst/>
          </a:prstGeom>
          <a:solidFill>
            <a:srgbClr val="ED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稻壳天启设计原创模板"/>
          <p:cNvSpPr/>
          <p:nvPr/>
        </p:nvSpPr>
        <p:spPr>
          <a:xfrm>
            <a:off x="4388049" y="1768914"/>
            <a:ext cx="523783" cy="523783"/>
          </a:xfrm>
          <a:prstGeom prst="ellipse">
            <a:avLst/>
          </a:prstGeom>
          <a:solidFill>
            <a:srgbClr val="EDCF9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73150" y="1300537"/>
            <a:ext cx="10089515" cy="4883637"/>
            <a:chOff x="1282281" y="1454513"/>
            <a:chExt cx="10089515" cy="4883637"/>
          </a:xfrm>
        </p:grpSpPr>
        <p:grpSp>
          <p:nvGrpSpPr>
            <p:cNvPr id="3" name="组合 2"/>
            <p:cNvGrpSpPr/>
            <p:nvPr/>
          </p:nvGrpSpPr>
          <p:grpSpPr>
            <a:xfrm>
              <a:off x="1282281" y="1454513"/>
              <a:ext cx="10089515" cy="4883637"/>
              <a:chOff x="1533499" y="1454513"/>
              <a:chExt cx="10089515" cy="48836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33499" y="1669143"/>
                <a:ext cx="3975147" cy="825545"/>
                <a:chOff x="411163" y="1100138"/>
                <a:chExt cx="8834437" cy="2357437"/>
              </a:xfrm>
            </p:grpSpPr>
            <p:sp>
              <p:nvSpPr>
                <p:cNvPr id="5" name="稻壳天启设计原创模板"/>
                <p:cNvSpPr>
                  <a:spLocks noChangeArrowheads="1"/>
                </p:cNvSpPr>
                <p:nvPr/>
              </p:nvSpPr>
              <p:spPr bwMode="auto">
                <a:xfrm>
                  <a:off x="847725" y="1100138"/>
                  <a:ext cx="8397875" cy="2357437"/>
                </a:xfrm>
                <a:prstGeom prst="rect">
                  <a:avLst/>
                </a:prstGeom>
                <a:solidFill>
                  <a:srgbClr val="00B050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稻壳天启设计原创模板"/>
                <p:cNvSpPr/>
                <p:nvPr/>
              </p:nvSpPr>
              <p:spPr bwMode="auto">
                <a:xfrm>
                  <a:off x="411163" y="1519238"/>
                  <a:ext cx="2173287" cy="1519237"/>
                </a:xfrm>
                <a:custGeom>
                  <a:avLst/>
                  <a:gdLst>
                    <a:gd name="T0" fmla="*/ 1369 w 1369"/>
                    <a:gd name="T1" fmla="*/ 957 h 957"/>
                    <a:gd name="T2" fmla="*/ 0 w 1369"/>
                    <a:gd name="T3" fmla="*/ 957 h 957"/>
                    <a:gd name="T4" fmla="*/ 275 w 1369"/>
                    <a:gd name="T5" fmla="*/ 0 h 957"/>
                    <a:gd name="T6" fmla="*/ 1369 w 1369"/>
                    <a:gd name="T7" fmla="*/ 0 h 957"/>
                    <a:gd name="T8" fmla="*/ 1369 w 1369"/>
                    <a:gd name="T9" fmla="*/ 957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9" h="957">
                      <a:moveTo>
                        <a:pt x="1369" y="957"/>
                      </a:moveTo>
                      <a:lnTo>
                        <a:pt x="0" y="957"/>
                      </a:lnTo>
                      <a:lnTo>
                        <a:pt x="275" y="0"/>
                      </a:lnTo>
                      <a:lnTo>
                        <a:pt x="1369" y="0"/>
                      </a:lnTo>
                      <a:lnTo>
                        <a:pt x="1369" y="957"/>
                      </a:lnTo>
                      <a:close/>
                    </a:path>
                  </a:pathLst>
                </a:custGeom>
                <a:solidFill>
                  <a:srgbClr val="EDCF9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0</a:t>
                  </a:r>
                  <a:r>
                    <a:rPr lang="ru-RU" altLang="en-US" sz="2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3</a:t>
                  </a:r>
                  <a:endParaRPr lang="ru-RU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" name="稻壳天启设计原创模板"/>
                <p:cNvSpPr/>
                <p:nvPr/>
              </p:nvSpPr>
              <p:spPr bwMode="auto">
                <a:xfrm>
                  <a:off x="411163" y="3038475"/>
                  <a:ext cx="436562" cy="271462"/>
                </a:xfrm>
                <a:custGeom>
                  <a:avLst/>
                  <a:gdLst>
                    <a:gd name="T0" fmla="*/ 275 w 275"/>
                    <a:gd name="T1" fmla="*/ 0 h 171"/>
                    <a:gd name="T2" fmla="*/ 0 w 275"/>
                    <a:gd name="T3" fmla="*/ 0 h 171"/>
                    <a:gd name="T4" fmla="*/ 275 w 275"/>
                    <a:gd name="T5" fmla="*/ 171 h 171"/>
                    <a:gd name="T6" fmla="*/ 275 w 275"/>
                    <a:gd name="T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171">
                      <a:moveTo>
                        <a:pt x="275" y="0"/>
                      </a:moveTo>
                      <a:lnTo>
                        <a:pt x="0" y="0"/>
                      </a:lnTo>
                      <a:lnTo>
                        <a:pt x="275" y="171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5509234" y="1454513"/>
                <a:ext cx="6113780" cy="4883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Напишите программу, которая </a:t>
                </a:r>
                <a:r>
                  <a:rPr lang="ru-RU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вычисляет среднее арифметическое введенных чисел.</a:t>
                </a:r>
                <a:endParaRPr lang="ru-RU" altLang="en-US"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 rot="16200000">
                <a:off x="3748379" y="858744"/>
                <a:ext cx="798195" cy="242697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ru-RU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Среднее арифметическое</a:t>
                </a:r>
                <a:endParaRPr lang="ru-RU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311582" y="4733507"/>
              <a:ext cx="9787098" cy="866140"/>
              <a:chOff x="1031062" y="4733507"/>
              <a:chExt cx="9787098" cy="86614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6843013" y="4766216"/>
                <a:ext cx="3975147" cy="825545"/>
                <a:chOff x="6683355" y="3195694"/>
                <a:chExt cx="3975147" cy="1060753"/>
              </a:xfrm>
            </p:grpSpPr>
            <p:sp>
              <p:nvSpPr>
                <p:cNvPr id="11" name="稻壳天启设计原创模板"/>
                <p:cNvSpPr>
                  <a:spLocks noChangeArrowheads="1"/>
                </p:cNvSpPr>
                <p:nvPr/>
              </p:nvSpPr>
              <p:spPr bwMode="auto">
                <a:xfrm flipH="1">
                  <a:off x="6683355" y="3195694"/>
                  <a:ext cx="3778711" cy="1060753"/>
                </a:xfrm>
                <a:prstGeom prst="rect">
                  <a:avLst/>
                </a:prstGeom>
                <a:solidFill>
                  <a:srgbClr val="00B050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稻壳天启设计原创模板"/>
                <p:cNvSpPr/>
                <p:nvPr/>
              </p:nvSpPr>
              <p:spPr bwMode="auto">
                <a:xfrm flipH="1">
                  <a:off x="9680609" y="3384272"/>
                  <a:ext cx="977893" cy="683596"/>
                </a:xfrm>
                <a:custGeom>
                  <a:avLst/>
                  <a:gdLst>
                    <a:gd name="T0" fmla="*/ 1369 w 1369"/>
                    <a:gd name="T1" fmla="*/ 957 h 957"/>
                    <a:gd name="T2" fmla="*/ 0 w 1369"/>
                    <a:gd name="T3" fmla="*/ 957 h 957"/>
                    <a:gd name="T4" fmla="*/ 275 w 1369"/>
                    <a:gd name="T5" fmla="*/ 0 h 957"/>
                    <a:gd name="T6" fmla="*/ 1369 w 1369"/>
                    <a:gd name="T7" fmla="*/ 0 h 957"/>
                    <a:gd name="T8" fmla="*/ 1369 w 1369"/>
                    <a:gd name="T9" fmla="*/ 957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9" h="957">
                      <a:moveTo>
                        <a:pt x="1369" y="957"/>
                      </a:moveTo>
                      <a:lnTo>
                        <a:pt x="0" y="957"/>
                      </a:lnTo>
                      <a:lnTo>
                        <a:pt x="275" y="0"/>
                      </a:lnTo>
                      <a:lnTo>
                        <a:pt x="1369" y="0"/>
                      </a:lnTo>
                      <a:lnTo>
                        <a:pt x="1369" y="957"/>
                      </a:lnTo>
                      <a:close/>
                    </a:path>
                  </a:pathLst>
                </a:custGeom>
                <a:solidFill>
                  <a:srgbClr val="EDCF9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0</a:t>
                  </a:r>
                  <a:r>
                    <a:rPr lang="ru-RU" altLang="en-US" sz="2000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4</a:t>
                  </a:r>
                  <a:endParaRPr lang="ru-RU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稻壳天启设计原创模板"/>
                <p:cNvSpPr/>
                <p:nvPr/>
              </p:nvSpPr>
              <p:spPr bwMode="auto">
                <a:xfrm flipH="1">
                  <a:off x="10462066" y="4067869"/>
                  <a:ext cx="196436" cy="122147"/>
                </a:xfrm>
                <a:custGeom>
                  <a:avLst/>
                  <a:gdLst>
                    <a:gd name="T0" fmla="*/ 275 w 275"/>
                    <a:gd name="T1" fmla="*/ 0 h 171"/>
                    <a:gd name="T2" fmla="*/ 0 w 275"/>
                    <a:gd name="T3" fmla="*/ 0 h 171"/>
                    <a:gd name="T4" fmla="*/ 275 w 275"/>
                    <a:gd name="T5" fmla="*/ 171 h 171"/>
                    <a:gd name="T6" fmla="*/ 275 w 275"/>
                    <a:gd name="T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171">
                      <a:moveTo>
                        <a:pt x="275" y="0"/>
                      </a:moveTo>
                      <a:lnTo>
                        <a:pt x="0" y="0"/>
                      </a:lnTo>
                      <a:lnTo>
                        <a:pt x="275" y="171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 rot="16200000">
                <a:off x="8332172" y="3930456"/>
                <a:ext cx="459740" cy="25184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ru-RU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Нулевые строки</a:t>
                </a:r>
                <a:endParaRPr lang="ru-RU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31062" y="4733507"/>
                <a:ext cx="5811951" cy="86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70000"/>
                  </a:lnSpc>
                </a:pPr>
                <a:r>
                  <a: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Вывести на экран циклом пять строк из нулей, причем каждая строка должна быть пронумерована</a:t>
                </a:r>
                <a:endPara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41127" r="20982" b="10372"/>
          <a:stretch>
            <a:fillRect/>
          </a:stretch>
        </p:blipFill>
        <p:spPr>
          <a:xfrm rot="313352">
            <a:off x="802699" y="2930032"/>
            <a:ext cx="11051338" cy="1270928"/>
          </a:xfrm>
          <a:custGeom>
            <a:avLst/>
            <a:gdLst>
              <a:gd name="connsiteX0" fmla="*/ 0 w 6755390"/>
              <a:gd name="connsiteY0" fmla="*/ 0 h 2874634"/>
              <a:gd name="connsiteX1" fmla="*/ 6274411 w 6755390"/>
              <a:gd name="connsiteY1" fmla="*/ 0 h 2874634"/>
              <a:gd name="connsiteX2" fmla="*/ 6231611 w 6755390"/>
              <a:gd name="connsiteY2" fmla="*/ 8270 h 2874634"/>
              <a:gd name="connsiteX3" fmla="*/ 5652571 w 6755390"/>
              <a:gd name="connsiteY3" fmla="*/ 135632 h 2874634"/>
              <a:gd name="connsiteX4" fmla="*/ 5231478 w 6755390"/>
              <a:gd name="connsiteY4" fmla="*/ 240668 h 2874634"/>
              <a:gd name="connsiteX5" fmla="*/ 5231475 w 6755390"/>
              <a:gd name="connsiteY5" fmla="*/ 240669 h 2874634"/>
              <a:gd name="connsiteX6" fmla="*/ 5231473 w 6755390"/>
              <a:gd name="connsiteY6" fmla="*/ 240669 h 2874634"/>
              <a:gd name="connsiteX7" fmla="*/ 5231478 w 6755390"/>
              <a:gd name="connsiteY7" fmla="*/ 240668 h 2874634"/>
              <a:gd name="connsiteX8" fmla="*/ 5481371 w 6755390"/>
              <a:gd name="connsiteY8" fmla="*/ 198912 h 2874634"/>
              <a:gd name="connsiteX9" fmla="*/ 5346578 w 6755390"/>
              <a:gd name="connsiteY9" fmla="*/ 682006 h 2874634"/>
              <a:gd name="connsiteX10" fmla="*/ 6658830 w 6755390"/>
              <a:gd name="connsiteY10" fmla="*/ 285943 h 2874634"/>
              <a:gd name="connsiteX11" fmla="*/ 6755390 w 6755390"/>
              <a:gd name="connsiteY11" fmla="*/ 250577 h 2874634"/>
              <a:gd name="connsiteX12" fmla="*/ 6755390 w 6755390"/>
              <a:gd name="connsiteY12" fmla="*/ 2874634 h 2874634"/>
              <a:gd name="connsiteX13" fmla="*/ 0 w 6755390"/>
              <a:gd name="connsiteY13" fmla="*/ 2874634 h 287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5390" h="2874634">
                <a:moveTo>
                  <a:pt x="0" y="0"/>
                </a:moveTo>
                <a:lnTo>
                  <a:pt x="6274411" y="0"/>
                </a:lnTo>
                <a:lnTo>
                  <a:pt x="6231611" y="8270"/>
                </a:lnTo>
                <a:cubicBezTo>
                  <a:pt x="6051809" y="44280"/>
                  <a:pt x="5857181" y="86977"/>
                  <a:pt x="5652571" y="135632"/>
                </a:cubicBezTo>
                <a:lnTo>
                  <a:pt x="5231478" y="240668"/>
                </a:lnTo>
                <a:lnTo>
                  <a:pt x="5231475" y="240669"/>
                </a:lnTo>
                <a:lnTo>
                  <a:pt x="5231473" y="240669"/>
                </a:lnTo>
                <a:lnTo>
                  <a:pt x="5231478" y="240668"/>
                </a:lnTo>
                <a:lnTo>
                  <a:pt x="5481371" y="198912"/>
                </a:lnTo>
                <a:cubicBezTo>
                  <a:pt x="6651004" y="17283"/>
                  <a:pt x="6621879" y="238923"/>
                  <a:pt x="5346578" y="682006"/>
                </a:cubicBezTo>
                <a:cubicBezTo>
                  <a:pt x="5850039" y="550699"/>
                  <a:pt x="6306863" y="411359"/>
                  <a:pt x="6658830" y="285943"/>
                </a:cubicBezTo>
                <a:lnTo>
                  <a:pt x="6755390" y="250577"/>
                </a:lnTo>
                <a:lnTo>
                  <a:pt x="6755390" y="2874634"/>
                </a:lnTo>
                <a:lnTo>
                  <a:pt x="0" y="2874634"/>
                </a:lnTo>
                <a:close/>
              </a:path>
            </a:pathLst>
          </a:custGeom>
        </p:spPr>
      </p:pic>
      <p:sp>
        <p:nvSpPr>
          <p:cNvPr id="4" name="Текстовое поле 3"/>
          <p:cNvSpPr txBox="1"/>
          <p:nvPr/>
        </p:nvSpPr>
        <p:spPr>
          <a:xfrm>
            <a:off x="2150745" y="2527300"/>
            <a:ext cx="898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/>
              <a:t>Количество чисел вводится пользователем</a:t>
            </a:r>
            <a:endParaRPr lang="ru-RU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73150" y="1515167"/>
            <a:ext cx="9453245" cy="3750388"/>
            <a:chOff x="1282281" y="1669143"/>
            <a:chExt cx="9453245" cy="3750388"/>
          </a:xfrm>
        </p:grpSpPr>
        <p:grpSp>
          <p:nvGrpSpPr>
            <p:cNvPr id="3" name="组合 2"/>
            <p:cNvGrpSpPr/>
            <p:nvPr/>
          </p:nvGrpSpPr>
          <p:grpSpPr>
            <a:xfrm>
              <a:off x="1282281" y="1669143"/>
              <a:ext cx="9453245" cy="2475120"/>
              <a:chOff x="1533499" y="1669143"/>
              <a:chExt cx="9453245" cy="24751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33499" y="1669143"/>
                <a:ext cx="3975147" cy="825545"/>
                <a:chOff x="411163" y="1100138"/>
                <a:chExt cx="8834437" cy="2357437"/>
              </a:xfrm>
            </p:grpSpPr>
            <p:sp>
              <p:nvSpPr>
                <p:cNvPr id="5" name="稻壳天启设计原创模板"/>
                <p:cNvSpPr>
                  <a:spLocks noChangeArrowheads="1"/>
                </p:cNvSpPr>
                <p:nvPr/>
              </p:nvSpPr>
              <p:spPr bwMode="auto">
                <a:xfrm>
                  <a:off x="847725" y="1100138"/>
                  <a:ext cx="8397875" cy="2357437"/>
                </a:xfrm>
                <a:prstGeom prst="rect">
                  <a:avLst/>
                </a:prstGeom>
                <a:solidFill>
                  <a:srgbClr val="00B050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稻壳天启设计原创模板"/>
                <p:cNvSpPr/>
                <p:nvPr/>
              </p:nvSpPr>
              <p:spPr bwMode="auto">
                <a:xfrm>
                  <a:off x="411163" y="1519238"/>
                  <a:ext cx="2173287" cy="1519237"/>
                </a:xfrm>
                <a:custGeom>
                  <a:avLst/>
                  <a:gdLst>
                    <a:gd name="T0" fmla="*/ 1369 w 1369"/>
                    <a:gd name="T1" fmla="*/ 957 h 957"/>
                    <a:gd name="T2" fmla="*/ 0 w 1369"/>
                    <a:gd name="T3" fmla="*/ 957 h 957"/>
                    <a:gd name="T4" fmla="*/ 275 w 1369"/>
                    <a:gd name="T5" fmla="*/ 0 h 957"/>
                    <a:gd name="T6" fmla="*/ 1369 w 1369"/>
                    <a:gd name="T7" fmla="*/ 0 h 957"/>
                    <a:gd name="T8" fmla="*/ 1369 w 1369"/>
                    <a:gd name="T9" fmla="*/ 957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9" h="957">
                      <a:moveTo>
                        <a:pt x="1369" y="957"/>
                      </a:moveTo>
                      <a:lnTo>
                        <a:pt x="0" y="957"/>
                      </a:lnTo>
                      <a:lnTo>
                        <a:pt x="275" y="0"/>
                      </a:lnTo>
                      <a:lnTo>
                        <a:pt x="1369" y="0"/>
                      </a:lnTo>
                      <a:lnTo>
                        <a:pt x="1369" y="957"/>
                      </a:lnTo>
                      <a:close/>
                    </a:path>
                  </a:pathLst>
                </a:custGeom>
                <a:solidFill>
                  <a:srgbClr val="EDCF9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0</a:t>
                  </a:r>
                  <a:r>
                    <a:rPr lang="ru-RU" altLang="en-US" sz="2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5</a:t>
                  </a:r>
                  <a:endParaRPr lang="ru-RU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" name="稻壳天启设计原创模板"/>
                <p:cNvSpPr/>
                <p:nvPr/>
              </p:nvSpPr>
              <p:spPr bwMode="auto">
                <a:xfrm>
                  <a:off x="411163" y="3038475"/>
                  <a:ext cx="436562" cy="271462"/>
                </a:xfrm>
                <a:custGeom>
                  <a:avLst/>
                  <a:gdLst>
                    <a:gd name="T0" fmla="*/ 275 w 275"/>
                    <a:gd name="T1" fmla="*/ 0 h 171"/>
                    <a:gd name="T2" fmla="*/ 0 w 275"/>
                    <a:gd name="T3" fmla="*/ 0 h 171"/>
                    <a:gd name="T4" fmla="*/ 275 w 275"/>
                    <a:gd name="T5" fmla="*/ 171 h 171"/>
                    <a:gd name="T6" fmla="*/ 275 w 275"/>
                    <a:gd name="T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171">
                      <a:moveTo>
                        <a:pt x="275" y="0"/>
                      </a:moveTo>
                      <a:lnTo>
                        <a:pt x="0" y="0"/>
                      </a:lnTo>
                      <a:lnTo>
                        <a:pt x="275" y="171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1730349" y="2902948"/>
                <a:ext cx="9256395" cy="1241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Пятилетний Петя учит цвета радуги. Напишите программу, которая принимает на вход натуральное число n и печатает первые n цветов радуги. При этом, если n &gt; 7, программа должна ответить "Радуга состоит только из семи цветов".</a:t>
                </a:r>
                <a:endPara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 rot="16200000">
                <a:off x="4056354" y="858744"/>
                <a:ext cx="490220" cy="242697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ru-RU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Цвета радуги</a:t>
                </a:r>
                <a:endParaRPr lang="ru-RU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 rot="16200000">
              <a:off x="8612692" y="3930456"/>
              <a:ext cx="459740" cy="25184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ru-RU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Нулевые строки</a:t>
              </a:r>
              <a:endParaRPr lang="ru-RU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76250" y="347980"/>
            <a:ext cx="11139805" cy="5756910"/>
            <a:chOff x="892657" y="1669143"/>
            <a:chExt cx="11006722" cy="5756910"/>
          </a:xfrm>
        </p:grpSpPr>
        <p:grpSp>
          <p:nvGrpSpPr>
            <p:cNvPr id="3" name="组合 2"/>
            <p:cNvGrpSpPr/>
            <p:nvPr/>
          </p:nvGrpSpPr>
          <p:grpSpPr>
            <a:xfrm>
              <a:off x="892657" y="1669143"/>
              <a:ext cx="11006722" cy="5756910"/>
              <a:chOff x="1143875" y="1669143"/>
              <a:chExt cx="11006722" cy="575691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33499" y="1669143"/>
                <a:ext cx="4214495" cy="825500"/>
                <a:chOff x="411163" y="1100138"/>
                <a:chExt cx="9366369" cy="2357308"/>
              </a:xfrm>
            </p:grpSpPr>
            <p:sp>
              <p:nvSpPr>
                <p:cNvPr id="5" name="稻壳天启设计原创模板"/>
                <p:cNvSpPr>
                  <a:spLocks noChangeArrowheads="1"/>
                </p:cNvSpPr>
                <p:nvPr/>
              </p:nvSpPr>
              <p:spPr bwMode="auto">
                <a:xfrm>
                  <a:off x="847235" y="1100138"/>
                  <a:ext cx="8930297" cy="2357308"/>
                </a:xfrm>
                <a:prstGeom prst="rect">
                  <a:avLst/>
                </a:prstGeom>
                <a:solidFill>
                  <a:srgbClr val="00B050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稻壳天启设计原创模板"/>
                <p:cNvSpPr/>
                <p:nvPr/>
              </p:nvSpPr>
              <p:spPr bwMode="auto">
                <a:xfrm>
                  <a:off x="411163" y="1519238"/>
                  <a:ext cx="2173287" cy="1519237"/>
                </a:xfrm>
                <a:custGeom>
                  <a:avLst/>
                  <a:gdLst>
                    <a:gd name="T0" fmla="*/ 1369 w 1369"/>
                    <a:gd name="T1" fmla="*/ 957 h 957"/>
                    <a:gd name="T2" fmla="*/ 0 w 1369"/>
                    <a:gd name="T3" fmla="*/ 957 h 957"/>
                    <a:gd name="T4" fmla="*/ 275 w 1369"/>
                    <a:gd name="T5" fmla="*/ 0 h 957"/>
                    <a:gd name="T6" fmla="*/ 1369 w 1369"/>
                    <a:gd name="T7" fmla="*/ 0 h 957"/>
                    <a:gd name="T8" fmla="*/ 1369 w 1369"/>
                    <a:gd name="T9" fmla="*/ 957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9" h="957">
                      <a:moveTo>
                        <a:pt x="1369" y="957"/>
                      </a:moveTo>
                      <a:lnTo>
                        <a:pt x="0" y="957"/>
                      </a:lnTo>
                      <a:lnTo>
                        <a:pt x="275" y="0"/>
                      </a:lnTo>
                      <a:lnTo>
                        <a:pt x="1369" y="0"/>
                      </a:lnTo>
                      <a:lnTo>
                        <a:pt x="1369" y="957"/>
                      </a:lnTo>
                      <a:close/>
                    </a:path>
                  </a:pathLst>
                </a:custGeom>
                <a:solidFill>
                  <a:srgbClr val="EDCF9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0</a:t>
                  </a:r>
                  <a:r>
                    <a:rPr lang="ru-RU" altLang="en-US" sz="2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6</a:t>
                  </a:r>
                  <a:endParaRPr lang="ru-RU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" name="稻壳天启设计原创模板"/>
                <p:cNvSpPr/>
                <p:nvPr/>
              </p:nvSpPr>
              <p:spPr bwMode="auto">
                <a:xfrm>
                  <a:off x="411163" y="3038475"/>
                  <a:ext cx="436562" cy="271462"/>
                </a:xfrm>
                <a:custGeom>
                  <a:avLst/>
                  <a:gdLst>
                    <a:gd name="T0" fmla="*/ 275 w 275"/>
                    <a:gd name="T1" fmla="*/ 0 h 171"/>
                    <a:gd name="T2" fmla="*/ 0 w 275"/>
                    <a:gd name="T3" fmla="*/ 0 h 171"/>
                    <a:gd name="T4" fmla="*/ 275 w 275"/>
                    <a:gd name="T5" fmla="*/ 171 h 171"/>
                    <a:gd name="T6" fmla="*/ 275 w 275"/>
                    <a:gd name="T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171">
                      <a:moveTo>
                        <a:pt x="275" y="0"/>
                      </a:moveTo>
                      <a:lnTo>
                        <a:pt x="0" y="0"/>
                      </a:lnTo>
                      <a:lnTo>
                        <a:pt x="275" y="171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1143875" y="2902948"/>
                <a:ext cx="11006722" cy="45231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Дано натуральное число n. Напишите программу, которая выводит таблицу умножения на n.</a:t>
                </a:r>
                <a:endPara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На вход программе подается натуральное число.</a:t>
                </a:r>
                <a:r>
                  <a:rPr lang="ru-RU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Программа должна вывести таблицу умножения на введённое число.</a:t>
                </a:r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Вход</a:t>
                </a:r>
                <a:r>
                  <a: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ru-RU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ru-RU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Выход</a:t>
                </a:r>
                <a:r>
                  <a:rPr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:</a:t>
                </a:r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ru-RU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5 x 1 = 5</a:t>
                </a:r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2 = 10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3 = 15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4 = 20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5 = 25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6 = 30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7 = 35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8 = 40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9 = 45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ru-RU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 x 10 = 50</a:t>
                </a:r>
                <a:endPara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 rot="16200000">
                <a:off x="3951579" y="530588"/>
                <a:ext cx="490220" cy="308356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ru-RU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Таблица умножения</a:t>
                </a:r>
                <a:endParaRPr lang="ru-RU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 rot="16200000">
              <a:off x="8612692" y="3930456"/>
              <a:ext cx="459740" cy="25184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ru-RU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Нулевые строки</a:t>
              </a:r>
              <a:endParaRPr lang="ru-RU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天启设计原创模板"/>
          <p:cNvSpPr/>
          <p:nvPr/>
        </p:nvSpPr>
        <p:spPr>
          <a:xfrm>
            <a:off x="1596195" y="1252217"/>
            <a:ext cx="722901" cy="722901"/>
          </a:xfrm>
          <a:prstGeom prst="ellipse">
            <a:avLst/>
          </a:prstGeom>
          <a:solidFill>
            <a:srgbClr val="21BA58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稻壳天启设计原创模板"/>
          <p:cNvSpPr/>
          <p:nvPr/>
        </p:nvSpPr>
        <p:spPr>
          <a:xfrm>
            <a:off x="2920277" y="1809487"/>
            <a:ext cx="691292" cy="691292"/>
          </a:xfrm>
          <a:prstGeom prst="ellipse">
            <a:avLst/>
          </a:prstGeom>
          <a:solidFill>
            <a:srgbClr val="EDCF9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稻壳天启设计原创模板"/>
          <p:cNvSpPr/>
          <p:nvPr/>
        </p:nvSpPr>
        <p:spPr>
          <a:xfrm>
            <a:off x="9070787" y="4846888"/>
            <a:ext cx="1098425" cy="1098425"/>
          </a:xfrm>
          <a:prstGeom prst="ellipse">
            <a:avLst/>
          </a:prstGeom>
          <a:solidFill>
            <a:srgbClr val="21BA5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稻壳天启设计原创模板"/>
          <p:cNvSpPr/>
          <p:nvPr/>
        </p:nvSpPr>
        <p:spPr>
          <a:xfrm flipV="1">
            <a:off x="10533172" y="3920763"/>
            <a:ext cx="325328" cy="325328"/>
          </a:xfrm>
          <a:prstGeom prst="ellipse">
            <a:avLst/>
          </a:prstGeom>
          <a:solidFill>
            <a:srgbClr val="ED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稻壳天启设计原创模板"/>
          <p:cNvSpPr/>
          <p:nvPr/>
        </p:nvSpPr>
        <p:spPr>
          <a:xfrm>
            <a:off x="1557764" y="2439575"/>
            <a:ext cx="523783" cy="523783"/>
          </a:xfrm>
          <a:prstGeom prst="ellipse">
            <a:avLst/>
          </a:prstGeom>
          <a:solidFill>
            <a:srgbClr val="EDCF9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稻壳天启设计原创模板"/>
          <p:cNvSpPr txBox="1"/>
          <p:nvPr/>
        </p:nvSpPr>
        <p:spPr>
          <a:xfrm>
            <a:off x="2050415" y="1974850"/>
            <a:ext cx="8808085" cy="1322070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ru-RU" altLang="en-US" sz="8000" b="1" dirty="0">
                <a:gradFill>
                  <a:gsLst>
                    <a:gs pos="58000">
                      <a:srgbClr val="8CD5DB"/>
                    </a:gs>
                    <a:gs pos="0">
                      <a:srgbClr val="7EBDA8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До новых встреч</a:t>
            </a:r>
            <a:endParaRPr lang="ru-RU" altLang="en-US" sz="6600" b="1" dirty="0">
              <a:gradFill>
                <a:gsLst>
                  <a:gs pos="0">
                    <a:srgbClr val="25A83F"/>
                  </a:gs>
                  <a:gs pos="100000">
                    <a:srgbClr val="00B050"/>
                  </a:gs>
                  <a:gs pos="48000">
                    <a:srgbClr val="E7CD9A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稻壳天启设计原创模板"/>
          <p:cNvSpPr/>
          <p:nvPr/>
        </p:nvSpPr>
        <p:spPr>
          <a:xfrm>
            <a:off x="6856721" y="5550952"/>
            <a:ext cx="627416" cy="627416"/>
          </a:xfrm>
          <a:prstGeom prst="ellipse">
            <a:avLst/>
          </a:prstGeom>
          <a:solidFill>
            <a:srgbClr val="21BA5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41127" r="20982" b="10372"/>
          <a:stretch>
            <a:fillRect/>
          </a:stretch>
        </p:blipFill>
        <p:spPr>
          <a:xfrm rot="1269981">
            <a:off x="2432766" y="2943932"/>
            <a:ext cx="8156051" cy="3470660"/>
          </a:xfrm>
          <a:custGeom>
            <a:avLst/>
            <a:gdLst>
              <a:gd name="connsiteX0" fmla="*/ 0 w 6755390"/>
              <a:gd name="connsiteY0" fmla="*/ 0 h 2874634"/>
              <a:gd name="connsiteX1" fmla="*/ 6274411 w 6755390"/>
              <a:gd name="connsiteY1" fmla="*/ 0 h 2874634"/>
              <a:gd name="connsiteX2" fmla="*/ 6231611 w 6755390"/>
              <a:gd name="connsiteY2" fmla="*/ 8270 h 2874634"/>
              <a:gd name="connsiteX3" fmla="*/ 5652571 w 6755390"/>
              <a:gd name="connsiteY3" fmla="*/ 135632 h 2874634"/>
              <a:gd name="connsiteX4" fmla="*/ 5231478 w 6755390"/>
              <a:gd name="connsiteY4" fmla="*/ 240668 h 2874634"/>
              <a:gd name="connsiteX5" fmla="*/ 5231475 w 6755390"/>
              <a:gd name="connsiteY5" fmla="*/ 240669 h 2874634"/>
              <a:gd name="connsiteX6" fmla="*/ 5231473 w 6755390"/>
              <a:gd name="connsiteY6" fmla="*/ 240669 h 2874634"/>
              <a:gd name="connsiteX7" fmla="*/ 5231478 w 6755390"/>
              <a:gd name="connsiteY7" fmla="*/ 240668 h 2874634"/>
              <a:gd name="connsiteX8" fmla="*/ 5481371 w 6755390"/>
              <a:gd name="connsiteY8" fmla="*/ 198912 h 2874634"/>
              <a:gd name="connsiteX9" fmla="*/ 5346578 w 6755390"/>
              <a:gd name="connsiteY9" fmla="*/ 682006 h 2874634"/>
              <a:gd name="connsiteX10" fmla="*/ 6658830 w 6755390"/>
              <a:gd name="connsiteY10" fmla="*/ 285943 h 2874634"/>
              <a:gd name="connsiteX11" fmla="*/ 6755390 w 6755390"/>
              <a:gd name="connsiteY11" fmla="*/ 250577 h 2874634"/>
              <a:gd name="connsiteX12" fmla="*/ 6755390 w 6755390"/>
              <a:gd name="connsiteY12" fmla="*/ 2874634 h 2874634"/>
              <a:gd name="connsiteX13" fmla="*/ 0 w 6755390"/>
              <a:gd name="connsiteY13" fmla="*/ 2874634 h 287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5390" h="2874634">
                <a:moveTo>
                  <a:pt x="0" y="0"/>
                </a:moveTo>
                <a:lnTo>
                  <a:pt x="6274411" y="0"/>
                </a:lnTo>
                <a:lnTo>
                  <a:pt x="6231611" y="8270"/>
                </a:lnTo>
                <a:cubicBezTo>
                  <a:pt x="6051809" y="44280"/>
                  <a:pt x="5857181" y="86977"/>
                  <a:pt x="5652571" y="135632"/>
                </a:cubicBezTo>
                <a:lnTo>
                  <a:pt x="5231478" y="240668"/>
                </a:lnTo>
                <a:lnTo>
                  <a:pt x="5231475" y="240669"/>
                </a:lnTo>
                <a:lnTo>
                  <a:pt x="5231473" y="240669"/>
                </a:lnTo>
                <a:lnTo>
                  <a:pt x="5231478" y="240668"/>
                </a:lnTo>
                <a:lnTo>
                  <a:pt x="5481371" y="198912"/>
                </a:lnTo>
                <a:cubicBezTo>
                  <a:pt x="6651004" y="17283"/>
                  <a:pt x="6621879" y="238923"/>
                  <a:pt x="5346578" y="682006"/>
                </a:cubicBezTo>
                <a:cubicBezTo>
                  <a:pt x="5850039" y="550699"/>
                  <a:pt x="6306863" y="411359"/>
                  <a:pt x="6658830" y="285943"/>
                </a:cubicBezTo>
                <a:lnTo>
                  <a:pt x="6755390" y="250577"/>
                </a:lnTo>
                <a:lnTo>
                  <a:pt x="6755390" y="2874634"/>
                </a:lnTo>
                <a:lnTo>
                  <a:pt x="0" y="2874634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1845" y="1207770"/>
            <a:ext cx="10356851" cy="4100456"/>
            <a:chOff x="2425116" y="1296663"/>
            <a:chExt cx="8675763" cy="4100708"/>
          </a:xfrm>
        </p:grpSpPr>
        <p:sp>
          <p:nvSpPr>
            <p:cNvPr id="5" name="稻壳天启设计原创模板"/>
            <p:cNvSpPr txBox="1"/>
            <p:nvPr/>
          </p:nvSpPr>
          <p:spPr>
            <a:xfrm>
              <a:off x="2425116" y="1296663"/>
              <a:ext cx="3905885" cy="706798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vert="horz" wrap="squar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ru-RU" altLang="en-US" sz="4000" b="1" dirty="0">
                  <a:gradFill>
                    <a:gsLst>
                      <a:gs pos="0">
                        <a:srgbClr val="25A83F"/>
                      </a:gs>
                      <a:gs pos="100000">
                        <a:srgbClr val="00B050"/>
                      </a:gs>
                      <a:gs pos="48000">
                        <a:srgbClr val="E7CD9A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Функция </a:t>
              </a:r>
              <a:r>
                <a:rPr lang="en-US" altLang="en-US" sz="4000" b="1" dirty="0">
                  <a:gradFill>
                    <a:gsLst>
                      <a:gs pos="0">
                        <a:srgbClr val="25A83F"/>
                      </a:gs>
                      <a:gs pos="100000">
                        <a:srgbClr val="00B050"/>
                      </a:gs>
                      <a:gs pos="48000">
                        <a:srgbClr val="E7CD9A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range</a:t>
              </a:r>
              <a:endParaRPr lang="en-US" altLang="en-US" sz="4000" b="1" dirty="0">
                <a:gradFill>
                  <a:gsLst>
                    <a:gs pos="0">
                      <a:srgbClr val="25A83F"/>
                    </a:gs>
                    <a:gs pos="100000">
                      <a:srgbClr val="00B050"/>
                    </a:gs>
                    <a:gs pos="48000">
                      <a:srgbClr val="E7CD9A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4713475" y="2220645"/>
              <a:ext cx="4380435" cy="583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range </a:t>
              </a:r>
              <a:r>
                <a:rPr lang="ru-RU" altLang="en-US" sz="3200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(старт, стоп, шаг)</a:t>
              </a:r>
              <a:endParaRPr lang="ru-RU" altLang="en-US" sz="3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稻壳天启设计原创模板"/>
            <p:cNvSpPr/>
            <p:nvPr/>
          </p:nvSpPr>
          <p:spPr>
            <a:xfrm>
              <a:off x="2875128" y="2329236"/>
              <a:ext cx="1781430" cy="367688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82000">
                  <a:srgbClr val="00B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文本框 26"/>
            <p:cNvSpPr txBox="1"/>
            <p:nvPr/>
          </p:nvSpPr>
          <p:spPr>
            <a:xfrm>
              <a:off x="3019411" y="2328595"/>
              <a:ext cx="1493837" cy="368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ru-RU" altLang="zh-CN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Вид</a:t>
              </a:r>
              <a:endParaRPr lang="ru-RU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4713475" y="3261474"/>
              <a:ext cx="6387404" cy="583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r>
                <a:rPr lang="ru-RU" altLang="en-US" sz="3200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старт, старт+шаг, старт + шаг*2...</a:t>
              </a:r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稻壳天启设计原创模板"/>
            <p:cNvSpPr/>
            <p:nvPr/>
          </p:nvSpPr>
          <p:spPr>
            <a:xfrm>
              <a:off x="2847468" y="3022064"/>
              <a:ext cx="1838347" cy="122181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82000">
                  <a:srgbClr val="00B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文本框 26"/>
            <p:cNvSpPr txBox="1"/>
            <p:nvPr/>
          </p:nvSpPr>
          <p:spPr>
            <a:xfrm>
              <a:off x="3004517" y="3074403"/>
              <a:ext cx="1493837" cy="11989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ru-RU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Возвращает список целых чисел в формате</a:t>
              </a:r>
              <a:endParaRPr lang="ru-RU" altLang="en-US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文本框 26"/>
            <p:cNvSpPr txBox="1"/>
            <p:nvPr/>
          </p:nvSpPr>
          <p:spPr>
            <a:xfrm>
              <a:off x="3004517" y="5029048"/>
              <a:ext cx="1493837" cy="368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Part </a:t>
              </a: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01</a:t>
              </a:r>
              <a:endPara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9313972" y="729322"/>
            <a:ext cx="1219200" cy="1219200"/>
          </a:xfrm>
          <a:prstGeom prst="ellipse">
            <a:avLst/>
          </a:prstGeom>
          <a:solidFill>
            <a:srgbClr val="21BA58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187483" y="2534969"/>
            <a:ext cx="691292" cy="691292"/>
          </a:xfrm>
          <a:prstGeom prst="ellipse">
            <a:avLst/>
          </a:prstGeom>
          <a:solidFill>
            <a:srgbClr val="EDCF9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018032" y="4955028"/>
            <a:ext cx="1219200" cy="1219200"/>
          </a:xfrm>
          <a:prstGeom prst="ellipse">
            <a:avLst/>
          </a:prstGeom>
          <a:solidFill>
            <a:srgbClr val="21BA5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10533172" y="3920763"/>
            <a:ext cx="325328" cy="325328"/>
          </a:xfrm>
          <a:prstGeom prst="ellipse">
            <a:avLst/>
          </a:prstGeom>
          <a:solidFill>
            <a:srgbClr val="ED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522304" y="1448935"/>
            <a:ext cx="523783" cy="523783"/>
          </a:xfrm>
          <a:prstGeom prst="ellipse">
            <a:avLst/>
          </a:prstGeom>
          <a:solidFill>
            <a:srgbClr val="EDCF9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378299" y="3392433"/>
            <a:ext cx="737001" cy="737001"/>
          </a:xfrm>
          <a:prstGeom prst="ellipse">
            <a:avLst/>
          </a:prstGeom>
          <a:solidFill>
            <a:srgbClr val="21BA5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稻壳天启设计原创模板"/>
          <p:cNvGrpSpPr/>
          <p:nvPr/>
        </p:nvGrpSpPr>
        <p:grpSpPr>
          <a:xfrm>
            <a:off x="4165024" y="1799896"/>
            <a:ext cx="2721330" cy="3108855"/>
            <a:chOff x="7471601" y="7420209"/>
            <a:chExt cx="9959975" cy="8548689"/>
          </a:xfrm>
        </p:grpSpPr>
        <p:sp>
          <p:nvSpPr>
            <p:cNvPr id="68" name="稻壳天启设计原创模板"/>
            <p:cNvSpPr/>
            <p:nvPr/>
          </p:nvSpPr>
          <p:spPr bwMode="auto">
            <a:xfrm>
              <a:off x="7471601" y="7420209"/>
              <a:ext cx="8383588" cy="3841750"/>
            </a:xfrm>
            <a:custGeom>
              <a:avLst/>
              <a:gdLst>
                <a:gd name="T0" fmla="*/ 643 w 2233"/>
                <a:gd name="T1" fmla="*/ 785 h 1023"/>
                <a:gd name="T2" fmla="*/ 1163 w 2233"/>
                <a:gd name="T3" fmla="*/ 785 h 1023"/>
                <a:gd name="T4" fmla="*/ 1311 w 2233"/>
                <a:gd name="T5" fmla="*/ 785 h 1023"/>
                <a:gd name="T6" fmla="*/ 1453 w 2233"/>
                <a:gd name="T7" fmla="*/ 785 h 1023"/>
                <a:gd name="T8" fmla="*/ 2233 w 2233"/>
                <a:gd name="T9" fmla="*/ 785 h 1023"/>
                <a:gd name="T10" fmla="*/ 1260 w 2233"/>
                <a:gd name="T11" fmla="*/ 32 h 1023"/>
                <a:gd name="T12" fmla="*/ 1163 w 2233"/>
                <a:gd name="T13" fmla="*/ 79 h 1023"/>
                <a:gd name="T14" fmla="*/ 1163 w 2233"/>
                <a:gd name="T15" fmla="*/ 349 h 1023"/>
                <a:gd name="T16" fmla="*/ 769 w 2233"/>
                <a:gd name="T17" fmla="*/ 349 h 1023"/>
                <a:gd name="T18" fmla="*/ 0 w 2233"/>
                <a:gd name="T19" fmla="*/ 1023 h 1023"/>
                <a:gd name="T20" fmla="*/ 643 w 2233"/>
                <a:gd name="T21" fmla="*/ 785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3" h="1023">
                  <a:moveTo>
                    <a:pt x="643" y="785"/>
                  </a:moveTo>
                  <a:cubicBezTo>
                    <a:pt x="871" y="785"/>
                    <a:pt x="1040" y="785"/>
                    <a:pt x="1163" y="785"/>
                  </a:cubicBezTo>
                  <a:cubicBezTo>
                    <a:pt x="1223" y="785"/>
                    <a:pt x="1272" y="785"/>
                    <a:pt x="1311" y="785"/>
                  </a:cubicBezTo>
                  <a:cubicBezTo>
                    <a:pt x="1414" y="785"/>
                    <a:pt x="1452" y="785"/>
                    <a:pt x="1453" y="785"/>
                  </a:cubicBezTo>
                  <a:cubicBezTo>
                    <a:pt x="2233" y="785"/>
                    <a:pt x="2233" y="785"/>
                    <a:pt x="2233" y="785"/>
                  </a:cubicBezTo>
                  <a:cubicBezTo>
                    <a:pt x="1260" y="32"/>
                    <a:pt x="1260" y="32"/>
                    <a:pt x="1260" y="32"/>
                  </a:cubicBezTo>
                  <a:cubicBezTo>
                    <a:pt x="1221" y="0"/>
                    <a:pt x="1163" y="29"/>
                    <a:pt x="1163" y="79"/>
                  </a:cubicBezTo>
                  <a:cubicBezTo>
                    <a:pt x="1163" y="349"/>
                    <a:pt x="1163" y="349"/>
                    <a:pt x="1163" y="349"/>
                  </a:cubicBezTo>
                  <a:cubicBezTo>
                    <a:pt x="999" y="349"/>
                    <a:pt x="869" y="349"/>
                    <a:pt x="769" y="349"/>
                  </a:cubicBezTo>
                  <a:cubicBezTo>
                    <a:pt x="445" y="349"/>
                    <a:pt x="22" y="706"/>
                    <a:pt x="0" y="1023"/>
                  </a:cubicBezTo>
                  <a:cubicBezTo>
                    <a:pt x="112" y="879"/>
                    <a:pt x="448" y="785"/>
                    <a:pt x="643" y="785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endParaRPr lang="ru-RU" sz="9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稻壳天启设计原创模板"/>
            <p:cNvSpPr/>
            <p:nvPr/>
          </p:nvSpPr>
          <p:spPr bwMode="auto">
            <a:xfrm>
              <a:off x="7471601" y="12125560"/>
              <a:ext cx="8383588" cy="3843338"/>
            </a:xfrm>
            <a:custGeom>
              <a:avLst/>
              <a:gdLst>
                <a:gd name="T0" fmla="*/ 1163 w 2233"/>
                <a:gd name="T1" fmla="*/ 238 h 1024"/>
                <a:gd name="T2" fmla="*/ 643 w 2233"/>
                <a:gd name="T3" fmla="*/ 238 h 1024"/>
                <a:gd name="T4" fmla="*/ 0 w 2233"/>
                <a:gd name="T5" fmla="*/ 0 h 1024"/>
                <a:gd name="T6" fmla="*/ 769 w 2233"/>
                <a:gd name="T7" fmla="*/ 674 h 1024"/>
                <a:gd name="T8" fmla="*/ 1163 w 2233"/>
                <a:gd name="T9" fmla="*/ 674 h 1024"/>
                <a:gd name="T10" fmla="*/ 1163 w 2233"/>
                <a:gd name="T11" fmla="*/ 945 h 1024"/>
                <a:gd name="T12" fmla="*/ 1260 w 2233"/>
                <a:gd name="T13" fmla="*/ 992 h 1024"/>
                <a:gd name="T14" fmla="*/ 2233 w 2233"/>
                <a:gd name="T15" fmla="*/ 238 h 1024"/>
                <a:gd name="T16" fmla="*/ 1311 w 2233"/>
                <a:gd name="T17" fmla="*/ 238 h 1024"/>
                <a:gd name="T18" fmla="*/ 1163 w 2233"/>
                <a:gd name="T19" fmla="*/ 238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3" h="1024">
                  <a:moveTo>
                    <a:pt x="1163" y="238"/>
                  </a:moveTo>
                  <a:cubicBezTo>
                    <a:pt x="935" y="238"/>
                    <a:pt x="765" y="238"/>
                    <a:pt x="643" y="238"/>
                  </a:cubicBezTo>
                  <a:cubicBezTo>
                    <a:pt x="448" y="238"/>
                    <a:pt x="112" y="144"/>
                    <a:pt x="0" y="0"/>
                  </a:cubicBezTo>
                  <a:cubicBezTo>
                    <a:pt x="22" y="321"/>
                    <a:pt x="445" y="674"/>
                    <a:pt x="769" y="674"/>
                  </a:cubicBezTo>
                  <a:cubicBezTo>
                    <a:pt x="933" y="674"/>
                    <a:pt x="1063" y="674"/>
                    <a:pt x="1163" y="674"/>
                  </a:cubicBezTo>
                  <a:cubicBezTo>
                    <a:pt x="1163" y="945"/>
                    <a:pt x="1163" y="945"/>
                    <a:pt x="1163" y="945"/>
                  </a:cubicBezTo>
                  <a:cubicBezTo>
                    <a:pt x="1163" y="995"/>
                    <a:pt x="1221" y="1024"/>
                    <a:pt x="1260" y="992"/>
                  </a:cubicBezTo>
                  <a:cubicBezTo>
                    <a:pt x="2233" y="238"/>
                    <a:pt x="2233" y="238"/>
                    <a:pt x="2233" y="238"/>
                  </a:cubicBezTo>
                  <a:cubicBezTo>
                    <a:pt x="1311" y="238"/>
                    <a:pt x="1311" y="238"/>
                    <a:pt x="1311" y="238"/>
                  </a:cubicBezTo>
                  <a:cubicBezTo>
                    <a:pt x="1163" y="238"/>
                    <a:pt x="1163" y="238"/>
                    <a:pt x="1163" y="238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endParaRPr lang="ru-RU" sz="9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稻壳天启设计原创模板"/>
            <p:cNvSpPr/>
            <p:nvPr/>
          </p:nvSpPr>
          <p:spPr bwMode="auto">
            <a:xfrm>
              <a:off x="7512876" y="10799997"/>
              <a:ext cx="9918700" cy="1790700"/>
            </a:xfrm>
            <a:custGeom>
              <a:avLst/>
              <a:gdLst>
                <a:gd name="T0" fmla="*/ 2610 w 2642"/>
                <a:gd name="T1" fmla="*/ 191 h 477"/>
                <a:gd name="T2" fmla="*/ 2369 w 2642"/>
                <a:gd name="T3" fmla="*/ 0 h 477"/>
                <a:gd name="T4" fmla="*/ 1299 w 2642"/>
                <a:gd name="T5" fmla="*/ 0 h 477"/>
                <a:gd name="T6" fmla="*/ 1152 w 2642"/>
                <a:gd name="T7" fmla="*/ 0 h 477"/>
                <a:gd name="T8" fmla="*/ 631 w 2642"/>
                <a:gd name="T9" fmla="*/ 0 h 477"/>
                <a:gd name="T10" fmla="*/ 10 w 2642"/>
                <a:gd name="T11" fmla="*/ 213 h 477"/>
                <a:gd name="T12" fmla="*/ 10 w 2642"/>
                <a:gd name="T13" fmla="*/ 264 h 477"/>
                <a:gd name="T14" fmla="*/ 631 w 2642"/>
                <a:gd name="T15" fmla="*/ 477 h 477"/>
                <a:gd name="T16" fmla="*/ 1152 w 2642"/>
                <a:gd name="T17" fmla="*/ 477 h 477"/>
                <a:gd name="T18" fmla="*/ 1299 w 2642"/>
                <a:gd name="T19" fmla="*/ 477 h 477"/>
                <a:gd name="T20" fmla="*/ 1441 w 2642"/>
                <a:gd name="T21" fmla="*/ 477 h 477"/>
                <a:gd name="T22" fmla="*/ 2369 w 2642"/>
                <a:gd name="T23" fmla="*/ 477 h 477"/>
                <a:gd name="T24" fmla="*/ 2610 w 2642"/>
                <a:gd name="T25" fmla="*/ 285 h 477"/>
                <a:gd name="T26" fmla="*/ 2610 w 2642"/>
                <a:gd name="T27" fmla="*/ 1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2" h="477">
                  <a:moveTo>
                    <a:pt x="2610" y="191"/>
                  </a:moveTo>
                  <a:cubicBezTo>
                    <a:pt x="2369" y="0"/>
                    <a:pt x="2369" y="0"/>
                    <a:pt x="2369" y="0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152" y="0"/>
                    <a:pt x="1152" y="0"/>
                    <a:pt x="1152" y="0"/>
                  </a:cubicBezTo>
                  <a:cubicBezTo>
                    <a:pt x="923" y="0"/>
                    <a:pt x="754" y="0"/>
                    <a:pt x="631" y="0"/>
                  </a:cubicBezTo>
                  <a:cubicBezTo>
                    <a:pt x="448" y="0"/>
                    <a:pt x="126" y="83"/>
                    <a:pt x="10" y="213"/>
                  </a:cubicBezTo>
                  <a:cubicBezTo>
                    <a:pt x="0" y="227"/>
                    <a:pt x="0" y="249"/>
                    <a:pt x="10" y="264"/>
                  </a:cubicBezTo>
                  <a:cubicBezTo>
                    <a:pt x="126" y="394"/>
                    <a:pt x="448" y="477"/>
                    <a:pt x="631" y="477"/>
                  </a:cubicBezTo>
                  <a:cubicBezTo>
                    <a:pt x="860" y="477"/>
                    <a:pt x="1029" y="477"/>
                    <a:pt x="1152" y="477"/>
                  </a:cubicBezTo>
                  <a:cubicBezTo>
                    <a:pt x="1211" y="477"/>
                    <a:pt x="1260" y="477"/>
                    <a:pt x="1299" y="477"/>
                  </a:cubicBezTo>
                  <a:cubicBezTo>
                    <a:pt x="1402" y="477"/>
                    <a:pt x="1440" y="477"/>
                    <a:pt x="1441" y="477"/>
                  </a:cubicBezTo>
                  <a:cubicBezTo>
                    <a:pt x="2369" y="477"/>
                    <a:pt x="2369" y="477"/>
                    <a:pt x="2369" y="477"/>
                  </a:cubicBezTo>
                  <a:cubicBezTo>
                    <a:pt x="2610" y="285"/>
                    <a:pt x="2610" y="285"/>
                    <a:pt x="2610" y="285"/>
                  </a:cubicBezTo>
                  <a:cubicBezTo>
                    <a:pt x="2642" y="264"/>
                    <a:pt x="2642" y="213"/>
                    <a:pt x="2610" y="191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endParaRPr lang="ru-RU" sz="9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稻壳天启设计原创模板"/>
          <p:cNvSpPr/>
          <p:nvPr/>
        </p:nvSpPr>
        <p:spPr>
          <a:xfrm>
            <a:off x="6943018" y="2958685"/>
            <a:ext cx="686214" cy="686212"/>
          </a:xfrm>
          <a:prstGeom prst="ellipse">
            <a:avLst/>
          </a:pr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" name="稻壳天启设计原创模板"/>
          <p:cNvGrpSpPr/>
          <p:nvPr/>
        </p:nvGrpSpPr>
        <p:grpSpPr>
          <a:xfrm>
            <a:off x="7075757" y="3092167"/>
            <a:ext cx="420735" cy="419248"/>
            <a:chOff x="8052863" y="1251103"/>
            <a:chExt cx="291403" cy="290373"/>
          </a:xfrm>
          <a:noFill/>
        </p:grpSpPr>
        <p:sp>
          <p:nvSpPr>
            <p:cNvPr id="116" name="稻壳天启设计原创模板"/>
            <p:cNvSpPr>
              <a:spLocks noEditPoints="1"/>
            </p:cNvSpPr>
            <p:nvPr/>
          </p:nvSpPr>
          <p:spPr bwMode="auto">
            <a:xfrm>
              <a:off x="8052863" y="1251103"/>
              <a:ext cx="291403" cy="290373"/>
            </a:xfrm>
            <a:custGeom>
              <a:avLst/>
              <a:gdLst>
                <a:gd name="T0" fmla="*/ 137 w 141"/>
                <a:gd name="T1" fmla="*/ 122 h 141"/>
                <a:gd name="T2" fmla="*/ 117 w 141"/>
                <a:gd name="T3" fmla="*/ 101 h 141"/>
                <a:gd name="T4" fmla="*/ 110 w 141"/>
                <a:gd name="T5" fmla="*/ 23 h 141"/>
                <a:gd name="T6" fmla="*/ 24 w 141"/>
                <a:gd name="T7" fmla="*/ 23 h 141"/>
                <a:gd name="T8" fmla="*/ 24 w 141"/>
                <a:gd name="T9" fmla="*/ 109 h 141"/>
                <a:gd name="T10" fmla="*/ 102 w 141"/>
                <a:gd name="T11" fmla="*/ 116 h 141"/>
                <a:gd name="T12" fmla="*/ 122 w 141"/>
                <a:gd name="T13" fmla="*/ 137 h 141"/>
                <a:gd name="T14" fmla="*/ 137 w 141"/>
                <a:gd name="T15" fmla="*/ 137 h 141"/>
                <a:gd name="T16" fmla="*/ 137 w 141"/>
                <a:gd name="T17" fmla="*/ 122 h 141"/>
                <a:gd name="T18" fmla="*/ 37 w 141"/>
                <a:gd name="T19" fmla="*/ 96 h 141"/>
                <a:gd name="T20" fmla="*/ 37 w 141"/>
                <a:gd name="T21" fmla="*/ 37 h 141"/>
                <a:gd name="T22" fmla="*/ 97 w 141"/>
                <a:gd name="T23" fmla="*/ 37 h 141"/>
                <a:gd name="T24" fmla="*/ 97 w 141"/>
                <a:gd name="T25" fmla="*/ 96 h 141"/>
                <a:gd name="T26" fmla="*/ 37 w 141"/>
                <a:gd name="T27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41">
                  <a:moveTo>
                    <a:pt x="137" y="122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33" y="78"/>
                    <a:pt x="131" y="45"/>
                    <a:pt x="110" y="23"/>
                  </a:cubicBezTo>
                  <a:cubicBezTo>
                    <a:pt x="86" y="0"/>
                    <a:pt x="48" y="0"/>
                    <a:pt x="24" y="23"/>
                  </a:cubicBezTo>
                  <a:cubicBezTo>
                    <a:pt x="0" y="47"/>
                    <a:pt x="0" y="86"/>
                    <a:pt x="24" y="109"/>
                  </a:cubicBezTo>
                  <a:cubicBezTo>
                    <a:pt x="45" y="131"/>
                    <a:pt x="78" y="133"/>
                    <a:pt x="102" y="116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26" y="141"/>
                    <a:pt x="133" y="141"/>
                    <a:pt x="137" y="137"/>
                  </a:cubicBezTo>
                  <a:cubicBezTo>
                    <a:pt x="141" y="132"/>
                    <a:pt x="141" y="126"/>
                    <a:pt x="137" y="122"/>
                  </a:cubicBezTo>
                  <a:close/>
                  <a:moveTo>
                    <a:pt x="37" y="96"/>
                  </a:moveTo>
                  <a:cubicBezTo>
                    <a:pt x="20" y="80"/>
                    <a:pt x="20" y="53"/>
                    <a:pt x="37" y="37"/>
                  </a:cubicBezTo>
                  <a:cubicBezTo>
                    <a:pt x="53" y="20"/>
                    <a:pt x="80" y="20"/>
                    <a:pt x="97" y="37"/>
                  </a:cubicBezTo>
                  <a:cubicBezTo>
                    <a:pt x="113" y="53"/>
                    <a:pt x="113" y="80"/>
                    <a:pt x="97" y="96"/>
                  </a:cubicBezTo>
                  <a:cubicBezTo>
                    <a:pt x="80" y="113"/>
                    <a:pt x="53" y="113"/>
                    <a:pt x="37" y="96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稻壳天启设计原创模板"/>
            <p:cNvSpPr/>
            <p:nvPr/>
          </p:nvSpPr>
          <p:spPr bwMode="auto">
            <a:xfrm>
              <a:off x="8191871" y="1331419"/>
              <a:ext cx="53544" cy="55603"/>
            </a:xfrm>
            <a:custGeom>
              <a:avLst/>
              <a:gdLst>
                <a:gd name="T0" fmla="*/ 0 w 26"/>
                <a:gd name="T1" fmla="*/ 0 h 27"/>
                <a:gd name="T2" fmla="*/ 26 w 26"/>
                <a:gd name="T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14" y="0"/>
                    <a:pt x="26" y="12"/>
                    <a:pt x="26" y="2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0" name="稻壳天启设计原创模板"/>
          <p:cNvSpPr/>
          <p:nvPr/>
        </p:nvSpPr>
        <p:spPr>
          <a:xfrm>
            <a:off x="6943018" y="4146662"/>
            <a:ext cx="686214" cy="686212"/>
          </a:xfrm>
          <a:prstGeom prst="ellipse">
            <a:avLst/>
          </a:pr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 rot="16200000">
            <a:off x="941070" y="1268730"/>
            <a:ext cx="3333750" cy="4413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3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range(1, 20)</a:t>
            </a:r>
            <a:endParaRPr lang="en-US" altLang="zh-CN" sz="3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3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range(-100, -120, -1)</a:t>
            </a:r>
            <a:endParaRPr lang="en-US" altLang="zh-CN" sz="3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3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range(10)</a:t>
            </a:r>
            <a:endParaRPr lang="en-US" altLang="zh-CN" sz="3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3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727315" y="2842895"/>
            <a:ext cx="428053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Возможно и устанока убывающего ряда. Страт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стоп, шаг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0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16520" y="4034790"/>
            <a:ext cx="407289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Если значение </a:t>
            </a:r>
            <a:r>
              <a:rPr lang="ru-RU" altLang="en-US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«с</a:t>
            </a: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тарт»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равно нулю, его можно не указывать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稻壳天启设计原创模板"/>
          <p:cNvGrpSpPr/>
          <p:nvPr/>
        </p:nvGrpSpPr>
        <p:grpSpPr>
          <a:xfrm>
            <a:off x="7075122" y="4252312"/>
            <a:ext cx="420735" cy="419248"/>
            <a:chOff x="8052863" y="1251103"/>
            <a:chExt cx="291403" cy="290373"/>
          </a:xfrm>
          <a:noFill/>
        </p:grpSpPr>
        <p:sp>
          <p:nvSpPr>
            <p:cNvPr id="4" name="稻壳天启设计原创模板"/>
            <p:cNvSpPr>
              <a:spLocks noEditPoints="1"/>
            </p:cNvSpPr>
            <p:nvPr/>
          </p:nvSpPr>
          <p:spPr bwMode="auto">
            <a:xfrm>
              <a:off x="8052863" y="1251103"/>
              <a:ext cx="291403" cy="290373"/>
            </a:xfrm>
            <a:custGeom>
              <a:avLst/>
              <a:gdLst>
                <a:gd name="T0" fmla="*/ 137 w 141"/>
                <a:gd name="T1" fmla="*/ 122 h 141"/>
                <a:gd name="T2" fmla="*/ 117 w 141"/>
                <a:gd name="T3" fmla="*/ 101 h 141"/>
                <a:gd name="T4" fmla="*/ 110 w 141"/>
                <a:gd name="T5" fmla="*/ 23 h 141"/>
                <a:gd name="T6" fmla="*/ 24 w 141"/>
                <a:gd name="T7" fmla="*/ 23 h 141"/>
                <a:gd name="T8" fmla="*/ 24 w 141"/>
                <a:gd name="T9" fmla="*/ 109 h 141"/>
                <a:gd name="T10" fmla="*/ 102 w 141"/>
                <a:gd name="T11" fmla="*/ 116 h 141"/>
                <a:gd name="T12" fmla="*/ 122 w 141"/>
                <a:gd name="T13" fmla="*/ 137 h 141"/>
                <a:gd name="T14" fmla="*/ 137 w 141"/>
                <a:gd name="T15" fmla="*/ 137 h 141"/>
                <a:gd name="T16" fmla="*/ 137 w 141"/>
                <a:gd name="T17" fmla="*/ 122 h 141"/>
                <a:gd name="T18" fmla="*/ 37 w 141"/>
                <a:gd name="T19" fmla="*/ 96 h 141"/>
                <a:gd name="T20" fmla="*/ 37 w 141"/>
                <a:gd name="T21" fmla="*/ 37 h 141"/>
                <a:gd name="T22" fmla="*/ 97 w 141"/>
                <a:gd name="T23" fmla="*/ 37 h 141"/>
                <a:gd name="T24" fmla="*/ 97 w 141"/>
                <a:gd name="T25" fmla="*/ 96 h 141"/>
                <a:gd name="T26" fmla="*/ 37 w 141"/>
                <a:gd name="T27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41">
                  <a:moveTo>
                    <a:pt x="137" y="122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33" y="78"/>
                    <a:pt x="131" y="45"/>
                    <a:pt x="110" y="23"/>
                  </a:cubicBezTo>
                  <a:cubicBezTo>
                    <a:pt x="86" y="0"/>
                    <a:pt x="48" y="0"/>
                    <a:pt x="24" y="23"/>
                  </a:cubicBezTo>
                  <a:cubicBezTo>
                    <a:pt x="0" y="47"/>
                    <a:pt x="0" y="86"/>
                    <a:pt x="24" y="109"/>
                  </a:cubicBezTo>
                  <a:cubicBezTo>
                    <a:pt x="45" y="131"/>
                    <a:pt x="78" y="133"/>
                    <a:pt x="102" y="116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26" y="141"/>
                    <a:pt x="133" y="141"/>
                    <a:pt x="137" y="137"/>
                  </a:cubicBezTo>
                  <a:cubicBezTo>
                    <a:pt x="141" y="132"/>
                    <a:pt x="141" y="126"/>
                    <a:pt x="137" y="122"/>
                  </a:cubicBezTo>
                  <a:close/>
                  <a:moveTo>
                    <a:pt x="37" y="96"/>
                  </a:moveTo>
                  <a:cubicBezTo>
                    <a:pt x="20" y="80"/>
                    <a:pt x="20" y="53"/>
                    <a:pt x="37" y="37"/>
                  </a:cubicBezTo>
                  <a:cubicBezTo>
                    <a:pt x="53" y="20"/>
                    <a:pt x="80" y="20"/>
                    <a:pt x="97" y="37"/>
                  </a:cubicBezTo>
                  <a:cubicBezTo>
                    <a:pt x="113" y="53"/>
                    <a:pt x="113" y="80"/>
                    <a:pt x="97" y="96"/>
                  </a:cubicBezTo>
                  <a:cubicBezTo>
                    <a:pt x="80" y="113"/>
                    <a:pt x="53" y="113"/>
                    <a:pt x="37" y="96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45714" tIns="22857" rIns="45714" bIns="22857" numCol="1" anchor="t" anchorCtr="0" compatLnSpc="1"/>
            <a:p>
              <a:endPara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稻壳天启设计原创模板"/>
            <p:cNvSpPr/>
            <p:nvPr/>
          </p:nvSpPr>
          <p:spPr bwMode="auto">
            <a:xfrm>
              <a:off x="8191871" y="1331419"/>
              <a:ext cx="53544" cy="55603"/>
            </a:xfrm>
            <a:custGeom>
              <a:avLst/>
              <a:gdLst>
                <a:gd name="T0" fmla="*/ 0 w 26"/>
                <a:gd name="T1" fmla="*/ 0 h 27"/>
                <a:gd name="T2" fmla="*/ 26 w 26"/>
                <a:gd name="T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14" y="0"/>
                    <a:pt x="26" y="12"/>
                    <a:pt x="26" y="2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45714" tIns="22857" rIns="45714" bIns="22857" numCol="1" anchor="t" anchorCtr="0" compatLnSpc="1"/>
            <a:p>
              <a:endPara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稻壳天启设计原创模板"/>
          <p:cNvSpPr/>
          <p:nvPr/>
        </p:nvSpPr>
        <p:spPr>
          <a:xfrm>
            <a:off x="6942383" y="1931782"/>
            <a:ext cx="686214" cy="686212"/>
          </a:xfrm>
          <a:prstGeom prst="ellipse">
            <a:avLst/>
          </a:pr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稻壳天启设计原创模板"/>
          <p:cNvGrpSpPr/>
          <p:nvPr/>
        </p:nvGrpSpPr>
        <p:grpSpPr>
          <a:xfrm>
            <a:off x="7074487" y="2037432"/>
            <a:ext cx="420735" cy="419248"/>
            <a:chOff x="8052863" y="1251103"/>
            <a:chExt cx="291403" cy="290373"/>
          </a:xfrm>
          <a:noFill/>
        </p:grpSpPr>
        <p:sp>
          <p:nvSpPr>
            <p:cNvPr id="8" name="稻壳天启设计原创模板"/>
            <p:cNvSpPr>
              <a:spLocks noEditPoints="1"/>
            </p:cNvSpPr>
            <p:nvPr/>
          </p:nvSpPr>
          <p:spPr bwMode="auto">
            <a:xfrm>
              <a:off x="8052863" y="1251103"/>
              <a:ext cx="291403" cy="290373"/>
            </a:xfrm>
            <a:custGeom>
              <a:avLst/>
              <a:gdLst>
                <a:gd name="T0" fmla="*/ 137 w 141"/>
                <a:gd name="T1" fmla="*/ 122 h 141"/>
                <a:gd name="T2" fmla="*/ 117 w 141"/>
                <a:gd name="T3" fmla="*/ 101 h 141"/>
                <a:gd name="T4" fmla="*/ 110 w 141"/>
                <a:gd name="T5" fmla="*/ 23 h 141"/>
                <a:gd name="T6" fmla="*/ 24 w 141"/>
                <a:gd name="T7" fmla="*/ 23 h 141"/>
                <a:gd name="T8" fmla="*/ 24 w 141"/>
                <a:gd name="T9" fmla="*/ 109 h 141"/>
                <a:gd name="T10" fmla="*/ 102 w 141"/>
                <a:gd name="T11" fmla="*/ 116 h 141"/>
                <a:gd name="T12" fmla="*/ 122 w 141"/>
                <a:gd name="T13" fmla="*/ 137 h 141"/>
                <a:gd name="T14" fmla="*/ 137 w 141"/>
                <a:gd name="T15" fmla="*/ 137 h 141"/>
                <a:gd name="T16" fmla="*/ 137 w 141"/>
                <a:gd name="T17" fmla="*/ 122 h 141"/>
                <a:gd name="T18" fmla="*/ 37 w 141"/>
                <a:gd name="T19" fmla="*/ 96 h 141"/>
                <a:gd name="T20" fmla="*/ 37 w 141"/>
                <a:gd name="T21" fmla="*/ 37 h 141"/>
                <a:gd name="T22" fmla="*/ 97 w 141"/>
                <a:gd name="T23" fmla="*/ 37 h 141"/>
                <a:gd name="T24" fmla="*/ 97 w 141"/>
                <a:gd name="T25" fmla="*/ 96 h 141"/>
                <a:gd name="T26" fmla="*/ 37 w 141"/>
                <a:gd name="T27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41">
                  <a:moveTo>
                    <a:pt x="137" y="122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33" y="78"/>
                    <a:pt x="131" y="45"/>
                    <a:pt x="110" y="23"/>
                  </a:cubicBezTo>
                  <a:cubicBezTo>
                    <a:pt x="86" y="0"/>
                    <a:pt x="48" y="0"/>
                    <a:pt x="24" y="23"/>
                  </a:cubicBezTo>
                  <a:cubicBezTo>
                    <a:pt x="0" y="47"/>
                    <a:pt x="0" y="86"/>
                    <a:pt x="24" y="109"/>
                  </a:cubicBezTo>
                  <a:cubicBezTo>
                    <a:pt x="45" y="131"/>
                    <a:pt x="78" y="133"/>
                    <a:pt x="102" y="116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26" y="141"/>
                    <a:pt x="133" y="141"/>
                    <a:pt x="137" y="137"/>
                  </a:cubicBezTo>
                  <a:cubicBezTo>
                    <a:pt x="141" y="132"/>
                    <a:pt x="141" y="126"/>
                    <a:pt x="137" y="122"/>
                  </a:cubicBezTo>
                  <a:close/>
                  <a:moveTo>
                    <a:pt x="37" y="96"/>
                  </a:moveTo>
                  <a:cubicBezTo>
                    <a:pt x="20" y="80"/>
                    <a:pt x="20" y="53"/>
                    <a:pt x="37" y="37"/>
                  </a:cubicBezTo>
                  <a:cubicBezTo>
                    <a:pt x="53" y="20"/>
                    <a:pt x="80" y="20"/>
                    <a:pt x="97" y="37"/>
                  </a:cubicBezTo>
                  <a:cubicBezTo>
                    <a:pt x="113" y="53"/>
                    <a:pt x="113" y="80"/>
                    <a:pt x="97" y="96"/>
                  </a:cubicBezTo>
                  <a:cubicBezTo>
                    <a:pt x="80" y="113"/>
                    <a:pt x="53" y="113"/>
                    <a:pt x="37" y="96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45714" tIns="22857" rIns="45714" bIns="22857" numCol="1" anchor="t" anchorCtr="0" compatLnSpc="1"/>
            <a:p>
              <a:endPara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稻壳天启设计原创模板"/>
            <p:cNvSpPr/>
            <p:nvPr/>
          </p:nvSpPr>
          <p:spPr bwMode="auto">
            <a:xfrm>
              <a:off x="8191871" y="1331419"/>
              <a:ext cx="53544" cy="55603"/>
            </a:xfrm>
            <a:custGeom>
              <a:avLst/>
              <a:gdLst>
                <a:gd name="T0" fmla="*/ 0 w 26"/>
                <a:gd name="T1" fmla="*/ 0 h 27"/>
                <a:gd name="T2" fmla="*/ 26 w 26"/>
                <a:gd name="T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14" y="0"/>
                    <a:pt x="26" y="12"/>
                    <a:pt x="26" y="2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45714" tIns="22857" rIns="45714" bIns="22857" numCol="1" anchor="t" anchorCtr="0" compatLnSpc="1"/>
            <a:p>
              <a:endPara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46"/>
          <p:cNvSpPr txBox="1"/>
          <p:nvPr/>
        </p:nvSpPr>
        <p:spPr>
          <a:xfrm>
            <a:off x="7727315" y="1697990"/>
            <a:ext cx="428053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«Стоп» - граница диапазона. Это число не включается в ряд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天启设计原创模板"/>
          <p:cNvSpPr/>
          <p:nvPr/>
        </p:nvSpPr>
        <p:spPr>
          <a:xfrm>
            <a:off x="-34724" y="2442258"/>
            <a:ext cx="8287473" cy="1886674"/>
          </a:xfrm>
          <a:custGeom>
            <a:avLst/>
            <a:gdLst>
              <a:gd name="connsiteX0" fmla="*/ 0 w 8287473"/>
              <a:gd name="connsiteY0" fmla="*/ 0 h 1886674"/>
              <a:gd name="connsiteX1" fmla="*/ 8287473 w 8287473"/>
              <a:gd name="connsiteY1" fmla="*/ 0 h 1886674"/>
              <a:gd name="connsiteX2" fmla="*/ 8287473 w 8287473"/>
              <a:gd name="connsiteY2" fmla="*/ 1886674 h 1886674"/>
              <a:gd name="connsiteX3" fmla="*/ 6099858 w 8287473"/>
              <a:gd name="connsiteY3" fmla="*/ 1886674 h 188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7473" h="1886674">
                <a:moveTo>
                  <a:pt x="0" y="0"/>
                </a:moveTo>
                <a:lnTo>
                  <a:pt x="8287473" y="0"/>
                </a:lnTo>
                <a:lnTo>
                  <a:pt x="8287473" y="1886674"/>
                </a:lnTo>
                <a:lnTo>
                  <a:pt x="6099858" y="1886674"/>
                </a:ln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稻壳天启设计原创模板"/>
          <p:cNvSpPr/>
          <p:nvPr/>
        </p:nvSpPr>
        <p:spPr>
          <a:xfrm>
            <a:off x="7955665" y="4000982"/>
            <a:ext cx="655900" cy="655900"/>
          </a:xfrm>
          <a:prstGeom prst="ellipse">
            <a:avLst/>
          </a:prstGeom>
          <a:solidFill>
            <a:srgbClr val="EDCF9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endParaRPr lang="en-US" sz="900" b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稻壳天启设计原创模板"/>
          <p:cNvSpPr/>
          <p:nvPr/>
        </p:nvSpPr>
        <p:spPr>
          <a:xfrm>
            <a:off x="3538220" y="2152015"/>
            <a:ext cx="855980" cy="815975"/>
          </a:xfrm>
          <a:prstGeom prst="ellipse">
            <a:avLst/>
          </a:pr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稻壳天启设计原创模板"/>
          <p:cNvSpPr/>
          <p:nvPr/>
        </p:nvSpPr>
        <p:spPr>
          <a:xfrm>
            <a:off x="3641566" y="2234519"/>
            <a:ext cx="648180" cy="648180"/>
          </a:xfrm>
          <a:prstGeom prst="ellipse">
            <a:avLst/>
          </a:prstGeom>
          <a:solidFill>
            <a:srgbClr val="EDCF9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endParaRPr lang="en-US" sz="900" b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稻壳天启设计原创模板"/>
          <p:cNvSpPr/>
          <p:nvPr/>
        </p:nvSpPr>
        <p:spPr>
          <a:xfrm>
            <a:off x="3779375" y="2967863"/>
            <a:ext cx="1970412" cy="240065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0" b="0" i="0" u="none" strike="noStrike" kern="1200" cap="none" spc="0" normalizeH="0" baseline="0" noProof="0" dirty="0">
                <a:ln w="12700">
                  <a:solidFill>
                    <a:srgbClr val="FA4655">
                      <a:lumMod val="50000"/>
                    </a:srgbClr>
                  </a:solidFill>
                </a:ln>
                <a:gradFill>
                  <a:gsLst>
                    <a:gs pos="16000">
                      <a:srgbClr val="FA4655"/>
                    </a:gs>
                    <a:gs pos="76000">
                      <a:srgbClr val="FFAF28"/>
                    </a:gs>
                  </a:gsLst>
                  <a:lin ang="3600000" scaled="0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</a:t>
            </a:r>
            <a:endParaRPr kumimoji="0" lang="en-US" sz="15000" b="0" i="0" u="none" strike="noStrike" kern="1200" cap="none" spc="0" normalizeH="0" baseline="0" noProof="0" dirty="0">
              <a:ln w="12700">
                <a:solidFill>
                  <a:srgbClr val="FA4655">
                    <a:lumMod val="50000"/>
                  </a:srgbClr>
                </a:solidFill>
              </a:ln>
              <a:gradFill>
                <a:gsLst>
                  <a:gs pos="16000">
                    <a:srgbClr val="FA4655"/>
                  </a:gs>
                  <a:gs pos="76000">
                    <a:srgbClr val="FFAF28"/>
                  </a:gs>
                </a:gsLst>
                <a:lin ang="3600000" scaled="0"/>
              </a:gra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4264025" y="-3567430"/>
            <a:ext cx="1955165" cy="9438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36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for &lt;элемент&gt; in &lt;последовательность&gt;:</a:t>
            </a:r>
            <a:endParaRPr lang="en-US" altLang="zh-CN" sz="36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36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	&lt;выражение&gt;</a:t>
            </a:r>
            <a:endParaRPr lang="en-US" altLang="zh-CN" sz="36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68534" y="2348352"/>
            <a:ext cx="2686096" cy="23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Переменной присваивается значение первого элемента последовательности, после чего выполняется выражение внутри цикла.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25395" y="5243195"/>
            <a:ext cx="6196965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Затем переменной присваивается следующее по порядку значение и так далее до тех пор, пока не будут перебраны все элементы последовательности.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稻壳天启设计原创模板"/>
          <p:cNvSpPr/>
          <p:nvPr/>
        </p:nvSpPr>
        <p:spPr>
          <a:xfrm>
            <a:off x="7955756" y="2129744"/>
            <a:ext cx="648180" cy="648180"/>
          </a:xfrm>
          <a:prstGeom prst="ellipse">
            <a:avLst/>
          </a:prstGeom>
          <a:solidFill>
            <a:srgbClr val="EDCF9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p>
            <a:endParaRPr lang="en-US" sz="900" b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稻壳天启设计原创模板"/>
          <p:cNvSpPr/>
          <p:nvPr/>
        </p:nvSpPr>
        <p:spPr>
          <a:xfrm>
            <a:off x="5488781" y="4001089"/>
            <a:ext cx="648180" cy="648180"/>
          </a:xfrm>
          <a:prstGeom prst="ellipse">
            <a:avLst/>
          </a:prstGeom>
          <a:solidFill>
            <a:srgbClr val="EDCF9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endParaRPr lang="en-US" sz="900" b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稻壳天启设计原创模板"/>
          <p:cNvSpPr/>
          <p:nvPr/>
        </p:nvSpPr>
        <p:spPr>
          <a:xfrm>
            <a:off x="9952038" y="4276556"/>
            <a:ext cx="1120134" cy="2581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28" y="241"/>
                </a:moveTo>
                <a:lnTo>
                  <a:pt x="11588" y="0"/>
                </a:lnTo>
                <a:cubicBezTo>
                  <a:pt x="13028" y="11814"/>
                  <a:pt x="14400" y="18205"/>
                  <a:pt x="21600" y="21600"/>
                </a:cubicBezTo>
                <a:lnTo>
                  <a:pt x="0" y="21600"/>
                </a:lnTo>
                <a:cubicBezTo>
                  <a:pt x="8064" y="17051"/>
                  <a:pt x="10228" y="7777"/>
                  <a:pt x="10228" y="241"/>
                </a:cubicBezTo>
                <a:close/>
              </a:path>
            </a:pathLst>
          </a:custGeom>
          <a:solidFill>
            <a:srgbClr val="ED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sz="2400">
              <a:solidFill>
                <a:srgbClr val="08080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08604" y="2002372"/>
            <a:ext cx="3831772" cy="2996068"/>
            <a:chOff x="3210560" y="1473512"/>
            <a:chExt cx="5770880" cy="4512258"/>
          </a:xfrm>
        </p:grpSpPr>
        <p:sp>
          <p:nvSpPr>
            <p:cNvPr id="3" name="稻壳天启设计原创模板"/>
            <p:cNvSpPr/>
            <p:nvPr/>
          </p:nvSpPr>
          <p:spPr>
            <a:xfrm>
              <a:off x="4527470" y="3965794"/>
              <a:ext cx="1399696" cy="86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00" extrusionOk="0">
                  <a:moveTo>
                    <a:pt x="21600" y="6979"/>
                  </a:moveTo>
                  <a:cubicBezTo>
                    <a:pt x="16669" y="14394"/>
                    <a:pt x="5351" y="17670"/>
                    <a:pt x="0" y="6834"/>
                  </a:cubicBezTo>
                  <a:cubicBezTo>
                    <a:pt x="5476" y="-3930"/>
                    <a:pt x="16756" y="-502"/>
                    <a:pt x="21600" y="697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4" name="稻壳天启设计原创模板"/>
            <p:cNvSpPr/>
            <p:nvPr/>
          </p:nvSpPr>
          <p:spPr>
            <a:xfrm>
              <a:off x="4939773" y="4888862"/>
              <a:ext cx="850462" cy="844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81" h="17128" extrusionOk="0">
                  <a:moveTo>
                    <a:pt x="17015" y="304"/>
                  </a:moveTo>
                  <a:cubicBezTo>
                    <a:pt x="18667" y="9325"/>
                    <a:pt x="12547" y="20144"/>
                    <a:pt x="725" y="16349"/>
                  </a:cubicBezTo>
                  <a:cubicBezTo>
                    <a:pt x="-2933" y="4512"/>
                    <a:pt x="7991" y="-1456"/>
                    <a:pt x="17015" y="30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5" name="稻壳天启设计原创模板"/>
            <p:cNvSpPr/>
            <p:nvPr/>
          </p:nvSpPr>
          <p:spPr>
            <a:xfrm>
              <a:off x="3776708" y="4642711"/>
              <a:ext cx="1088220" cy="67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38" extrusionOk="0">
                  <a:moveTo>
                    <a:pt x="21600" y="6219"/>
                  </a:moveTo>
                  <a:cubicBezTo>
                    <a:pt x="17128" y="13960"/>
                    <a:pt x="6016" y="17987"/>
                    <a:pt x="0" y="7511"/>
                  </a:cubicBezTo>
                  <a:cubicBezTo>
                    <a:pt x="4811" y="-3613"/>
                    <a:pt x="16297" y="-937"/>
                    <a:pt x="21600" y="6219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稻壳天启设计原创模板"/>
            <p:cNvSpPr/>
            <p:nvPr/>
          </p:nvSpPr>
          <p:spPr>
            <a:xfrm>
              <a:off x="4170550" y="5344242"/>
              <a:ext cx="643580" cy="64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38" h="17170" extrusionOk="0">
                  <a:moveTo>
                    <a:pt x="16962" y="293"/>
                  </a:moveTo>
                  <a:cubicBezTo>
                    <a:pt x="18644" y="9315"/>
                    <a:pt x="12566" y="20163"/>
                    <a:pt x="740" y="16406"/>
                  </a:cubicBezTo>
                  <a:cubicBezTo>
                    <a:pt x="-2956" y="4573"/>
                    <a:pt x="7939" y="-1437"/>
                    <a:pt x="16962" y="293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稻壳天启设计原创模板"/>
            <p:cNvSpPr/>
            <p:nvPr/>
          </p:nvSpPr>
          <p:spPr>
            <a:xfrm>
              <a:off x="4552084" y="2851960"/>
              <a:ext cx="963429" cy="96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70" h="17238" extrusionOk="0">
                  <a:moveTo>
                    <a:pt x="16877" y="16962"/>
                  </a:moveTo>
                  <a:cubicBezTo>
                    <a:pt x="7855" y="18644"/>
                    <a:pt x="-2993" y="12566"/>
                    <a:pt x="764" y="740"/>
                  </a:cubicBezTo>
                  <a:cubicBezTo>
                    <a:pt x="12597" y="-2956"/>
                    <a:pt x="18607" y="7939"/>
                    <a:pt x="16877" y="16962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8" name="稻壳天启设计原创模板"/>
            <p:cNvSpPr/>
            <p:nvPr/>
          </p:nvSpPr>
          <p:spPr>
            <a:xfrm>
              <a:off x="5647458" y="2808883"/>
              <a:ext cx="891347" cy="144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00" h="21600" extrusionOk="0">
                  <a:moveTo>
                    <a:pt x="6864" y="21600"/>
                  </a:moveTo>
                  <a:cubicBezTo>
                    <a:pt x="-570" y="16694"/>
                    <a:pt x="-3886" y="5387"/>
                    <a:pt x="6931" y="0"/>
                  </a:cubicBezTo>
                  <a:cubicBezTo>
                    <a:pt x="17714" y="5440"/>
                    <a:pt x="14327" y="16731"/>
                    <a:pt x="6864" y="2160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9" name="稻壳天启设计原创模板"/>
            <p:cNvSpPr/>
            <p:nvPr/>
          </p:nvSpPr>
          <p:spPr>
            <a:xfrm>
              <a:off x="5776687" y="1473512"/>
              <a:ext cx="632706" cy="109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00" h="21600" extrusionOk="0">
                  <a:moveTo>
                    <a:pt x="6861" y="21600"/>
                  </a:moveTo>
                  <a:cubicBezTo>
                    <a:pt x="-571" y="16695"/>
                    <a:pt x="-3885" y="5389"/>
                    <a:pt x="6933" y="0"/>
                  </a:cubicBezTo>
                  <a:cubicBezTo>
                    <a:pt x="17715" y="5438"/>
                    <a:pt x="14326" y="16729"/>
                    <a:pt x="6861" y="21600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稻壳天启设计原创模板"/>
            <p:cNvSpPr/>
            <p:nvPr/>
          </p:nvSpPr>
          <p:spPr>
            <a:xfrm>
              <a:off x="3776708" y="3578106"/>
              <a:ext cx="1015553" cy="62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00" extrusionOk="0">
                  <a:moveTo>
                    <a:pt x="21600" y="6936"/>
                  </a:moveTo>
                  <a:cubicBezTo>
                    <a:pt x="16694" y="14370"/>
                    <a:pt x="5387" y="17686"/>
                    <a:pt x="0" y="6869"/>
                  </a:cubicBezTo>
                  <a:cubicBezTo>
                    <a:pt x="5440" y="-3914"/>
                    <a:pt x="16731" y="-527"/>
                    <a:pt x="21600" y="693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11" name="稻壳天启设计原创模板"/>
            <p:cNvSpPr/>
            <p:nvPr/>
          </p:nvSpPr>
          <p:spPr>
            <a:xfrm>
              <a:off x="3684401" y="2741191"/>
              <a:ext cx="658238" cy="660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70" h="17238" extrusionOk="0">
                  <a:moveTo>
                    <a:pt x="16877" y="16962"/>
                  </a:moveTo>
                  <a:cubicBezTo>
                    <a:pt x="7855" y="18644"/>
                    <a:pt x="-2993" y="12566"/>
                    <a:pt x="764" y="740"/>
                  </a:cubicBezTo>
                  <a:cubicBezTo>
                    <a:pt x="12597" y="-2956"/>
                    <a:pt x="18607" y="7939"/>
                    <a:pt x="16877" y="16962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稻壳天启设计原创模板"/>
            <p:cNvSpPr/>
            <p:nvPr/>
          </p:nvSpPr>
          <p:spPr>
            <a:xfrm>
              <a:off x="4416701" y="1928892"/>
              <a:ext cx="553157" cy="79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44" h="21600" extrusionOk="0">
                  <a:moveTo>
                    <a:pt x="12789" y="21600"/>
                  </a:moveTo>
                  <a:cubicBezTo>
                    <a:pt x="3844" y="19936"/>
                    <a:pt x="-4433" y="10088"/>
                    <a:pt x="2697" y="0"/>
                  </a:cubicBezTo>
                  <a:cubicBezTo>
                    <a:pt x="14885" y="739"/>
                    <a:pt x="17167" y="13489"/>
                    <a:pt x="12789" y="21600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稻壳天启设计原创模板"/>
            <p:cNvSpPr/>
            <p:nvPr/>
          </p:nvSpPr>
          <p:spPr>
            <a:xfrm>
              <a:off x="5112079" y="2027353"/>
              <a:ext cx="661529" cy="107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44" h="21600" extrusionOk="0">
                  <a:moveTo>
                    <a:pt x="10370" y="21600"/>
                  </a:moveTo>
                  <a:cubicBezTo>
                    <a:pt x="1621" y="18356"/>
                    <a:pt x="-4737" y="7797"/>
                    <a:pt x="4623" y="0"/>
                  </a:cubicBezTo>
                  <a:cubicBezTo>
                    <a:pt x="16863" y="3030"/>
                    <a:pt x="16518" y="15069"/>
                    <a:pt x="10370" y="2160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14" name="稻壳天启设计原创模板"/>
            <p:cNvSpPr/>
            <p:nvPr/>
          </p:nvSpPr>
          <p:spPr>
            <a:xfrm>
              <a:off x="4859773" y="1670433"/>
              <a:ext cx="318928" cy="52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44" h="21600" extrusionOk="0">
                  <a:moveTo>
                    <a:pt x="10370" y="21600"/>
                  </a:moveTo>
                  <a:cubicBezTo>
                    <a:pt x="1621" y="18356"/>
                    <a:pt x="-4737" y="7797"/>
                    <a:pt x="4623" y="0"/>
                  </a:cubicBezTo>
                  <a:cubicBezTo>
                    <a:pt x="16863" y="3030"/>
                    <a:pt x="16518" y="15069"/>
                    <a:pt x="10370" y="21600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稻壳天启设计原创模板"/>
            <p:cNvSpPr/>
            <p:nvPr/>
          </p:nvSpPr>
          <p:spPr>
            <a:xfrm>
              <a:off x="5401306" y="1473512"/>
              <a:ext cx="312098" cy="53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69" h="21600" extrusionOk="0">
                  <a:moveTo>
                    <a:pt x="7877" y="21600"/>
                  </a:moveTo>
                  <a:cubicBezTo>
                    <a:pt x="35" y="17213"/>
                    <a:pt x="-4227" y="6138"/>
                    <a:pt x="6137" y="0"/>
                  </a:cubicBezTo>
                  <a:cubicBezTo>
                    <a:pt x="17373" y="4688"/>
                    <a:pt x="14932" y="16212"/>
                    <a:pt x="7877" y="21600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稻壳天启设计原创模板"/>
            <p:cNvSpPr/>
            <p:nvPr/>
          </p:nvSpPr>
          <p:spPr>
            <a:xfrm>
              <a:off x="3998244" y="2310427"/>
              <a:ext cx="419779" cy="45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96" h="18463" extrusionOk="0">
                  <a:moveTo>
                    <a:pt x="16396" y="18385"/>
                  </a:moveTo>
                  <a:cubicBezTo>
                    <a:pt x="7382" y="19291"/>
                    <a:pt x="-3197" y="12121"/>
                    <a:pt x="913" y="398"/>
                  </a:cubicBezTo>
                  <a:cubicBezTo>
                    <a:pt x="12783" y="-2309"/>
                    <a:pt x="18403" y="9340"/>
                    <a:pt x="16396" y="18385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稻壳天启设计原创模板"/>
            <p:cNvSpPr/>
            <p:nvPr/>
          </p:nvSpPr>
          <p:spPr>
            <a:xfrm>
              <a:off x="3210560" y="3805796"/>
              <a:ext cx="417089" cy="24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51" extrusionOk="0">
                  <a:moveTo>
                    <a:pt x="21600" y="7737"/>
                  </a:moveTo>
                  <a:cubicBezTo>
                    <a:pt x="16288" y="14846"/>
                    <a:pt x="4797" y="17414"/>
                    <a:pt x="0" y="6238"/>
                  </a:cubicBezTo>
                  <a:cubicBezTo>
                    <a:pt x="6029" y="-4186"/>
                    <a:pt x="17137" y="-50"/>
                    <a:pt x="21600" y="7737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稻壳天启设计原创模板"/>
            <p:cNvSpPr/>
            <p:nvPr/>
          </p:nvSpPr>
          <p:spPr>
            <a:xfrm>
              <a:off x="3235175" y="4741171"/>
              <a:ext cx="448473" cy="319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913" extrusionOk="0">
                  <a:moveTo>
                    <a:pt x="21600" y="1886"/>
                  </a:moveTo>
                  <a:cubicBezTo>
                    <a:pt x="20108" y="10837"/>
                    <a:pt x="10336" y="19285"/>
                    <a:pt x="0" y="12380"/>
                  </a:cubicBezTo>
                  <a:cubicBezTo>
                    <a:pt x="490" y="215"/>
                    <a:pt x="13317" y="-2315"/>
                    <a:pt x="21600" y="1886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稻壳天启设计原创模板"/>
            <p:cNvSpPr/>
            <p:nvPr/>
          </p:nvSpPr>
          <p:spPr>
            <a:xfrm>
              <a:off x="3339789" y="5221166"/>
              <a:ext cx="528870" cy="33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0" extrusionOk="0">
                  <a:moveTo>
                    <a:pt x="21600" y="3553"/>
                  </a:moveTo>
                  <a:cubicBezTo>
                    <a:pt x="18764" y="12459"/>
                    <a:pt x="8388" y="19435"/>
                    <a:pt x="0" y="10598"/>
                  </a:cubicBezTo>
                  <a:cubicBezTo>
                    <a:pt x="2438" y="-1770"/>
                    <a:pt x="14661" y="-2165"/>
                    <a:pt x="21600" y="3553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稻壳天启设计原创模板"/>
            <p:cNvSpPr/>
            <p:nvPr/>
          </p:nvSpPr>
          <p:spPr>
            <a:xfrm>
              <a:off x="3622863" y="5565778"/>
              <a:ext cx="395297" cy="38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89" h="17165" extrusionOk="0">
                  <a:moveTo>
                    <a:pt x="17854" y="294"/>
                  </a:moveTo>
                  <a:cubicBezTo>
                    <a:pt x="19043" y="9316"/>
                    <a:pt x="12271" y="20161"/>
                    <a:pt x="511" y="16400"/>
                  </a:cubicBezTo>
                  <a:cubicBezTo>
                    <a:pt x="-2557" y="4566"/>
                    <a:pt x="8817" y="-1439"/>
                    <a:pt x="17854" y="294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稻壳天启设计原创模板"/>
            <p:cNvSpPr/>
            <p:nvPr/>
          </p:nvSpPr>
          <p:spPr>
            <a:xfrm>
              <a:off x="3290559" y="3313493"/>
              <a:ext cx="622540" cy="374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99" extrusionOk="0">
                  <a:moveTo>
                    <a:pt x="21600" y="9688"/>
                  </a:moveTo>
                  <a:cubicBezTo>
                    <a:pt x="15374" y="16072"/>
                    <a:pt x="3472" y="16965"/>
                    <a:pt x="0" y="4987"/>
                  </a:cubicBezTo>
                  <a:cubicBezTo>
                    <a:pt x="7354" y="-4635"/>
                    <a:pt x="18051" y="1176"/>
                    <a:pt x="21600" y="9688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稻壳天启设计原创模板"/>
            <p:cNvSpPr/>
            <p:nvPr/>
          </p:nvSpPr>
          <p:spPr>
            <a:xfrm>
              <a:off x="3265944" y="4162716"/>
              <a:ext cx="791535" cy="486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00" extrusionOk="0">
                  <a:moveTo>
                    <a:pt x="21600" y="6936"/>
                  </a:moveTo>
                  <a:cubicBezTo>
                    <a:pt x="16694" y="14370"/>
                    <a:pt x="5387" y="17686"/>
                    <a:pt x="0" y="6869"/>
                  </a:cubicBezTo>
                  <a:cubicBezTo>
                    <a:pt x="5440" y="-3914"/>
                    <a:pt x="16731" y="-527"/>
                    <a:pt x="21600" y="6936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稻壳天启设计原创模板"/>
            <p:cNvSpPr/>
            <p:nvPr/>
          </p:nvSpPr>
          <p:spPr>
            <a:xfrm>
              <a:off x="6262836" y="3965794"/>
              <a:ext cx="1399697" cy="86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00" extrusionOk="0">
                  <a:moveTo>
                    <a:pt x="0" y="6979"/>
                  </a:moveTo>
                  <a:cubicBezTo>
                    <a:pt x="4931" y="14394"/>
                    <a:pt x="16249" y="17670"/>
                    <a:pt x="21600" y="6834"/>
                  </a:cubicBezTo>
                  <a:cubicBezTo>
                    <a:pt x="16124" y="-3930"/>
                    <a:pt x="4844" y="-502"/>
                    <a:pt x="0" y="697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24" name="稻壳天启设计原创模板"/>
            <p:cNvSpPr/>
            <p:nvPr/>
          </p:nvSpPr>
          <p:spPr>
            <a:xfrm>
              <a:off x="6404373" y="4888862"/>
              <a:ext cx="850462" cy="844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81" h="17128" extrusionOk="0">
                  <a:moveTo>
                    <a:pt x="266" y="304"/>
                  </a:moveTo>
                  <a:cubicBezTo>
                    <a:pt x="-1386" y="9325"/>
                    <a:pt x="4734" y="20144"/>
                    <a:pt x="16556" y="16349"/>
                  </a:cubicBezTo>
                  <a:cubicBezTo>
                    <a:pt x="20214" y="4512"/>
                    <a:pt x="9290" y="-1456"/>
                    <a:pt x="266" y="30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25" name="稻壳天启设计原创模板"/>
            <p:cNvSpPr/>
            <p:nvPr/>
          </p:nvSpPr>
          <p:spPr>
            <a:xfrm>
              <a:off x="7327441" y="4642711"/>
              <a:ext cx="1088220" cy="67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38" extrusionOk="0">
                  <a:moveTo>
                    <a:pt x="0" y="6219"/>
                  </a:moveTo>
                  <a:cubicBezTo>
                    <a:pt x="4472" y="13960"/>
                    <a:pt x="15584" y="17987"/>
                    <a:pt x="21600" y="7511"/>
                  </a:cubicBezTo>
                  <a:cubicBezTo>
                    <a:pt x="16789" y="-3613"/>
                    <a:pt x="5303" y="-937"/>
                    <a:pt x="0" y="6219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稻壳天启设计原创模板"/>
            <p:cNvSpPr/>
            <p:nvPr/>
          </p:nvSpPr>
          <p:spPr>
            <a:xfrm>
              <a:off x="7376671" y="5344242"/>
              <a:ext cx="643581" cy="64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38" h="17170" extrusionOk="0">
                  <a:moveTo>
                    <a:pt x="276" y="293"/>
                  </a:moveTo>
                  <a:cubicBezTo>
                    <a:pt x="-1406" y="9315"/>
                    <a:pt x="4672" y="20163"/>
                    <a:pt x="16498" y="16406"/>
                  </a:cubicBezTo>
                  <a:cubicBezTo>
                    <a:pt x="20194" y="4573"/>
                    <a:pt x="9299" y="-1437"/>
                    <a:pt x="276" y="293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稻壳天启设计原创模板"/>
            <p:cNvSpPr/>
            <p:nvPr/>
          </p:nvSpPr>
          <p:spPr>
            <a:xfrm>
              <a:off x="6675139" y="2851960"/>
              <a:ext cx="963429" cy="96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70" h="17238" extrusionOk="0">
                  <a:moveTo>
                    <a:pt x="293" y="16962"/>
                  </a:moveTo>
                  <a:cubicBezTo>
                    <a:pt x="9315" y="18644"/>
                    <a:pt x="20163" y="12566"/>
                    <a:pt x="16406" y="740"/>
                  </a:cubicBezTo>
                  <a:cubicBezTo>
                    <a:pt x="4573" y="-2956"/>
                    <a:pt x="-1437" y="7939"/>
                    <a:pt x="293" y="16962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28" name="稻壳天启设计原创模板"/>
            <p:cNvSpPr/>
            <p:nvPr/>
          </p:nvSpPr>
          <p:spPr>
            <a:xfrm>
              <a:off x="7395132" y="3578106"/>
              <a:ext cx="1015553" cy="62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00" extrusionOk="0">
                  <a:moveTo>
                    <a:pt x="0" y="6936"/>
                  </a:moveTo>
                  <a:cubicBezTo>
                    <a:pt x="4906" y="14370"/>
                    <a:pt x="16213" y="17686"/>
                    <a:pt x="21600" y="6869"/>
                  </a:cubicBezTo>
                  <a:cubicBezTo>
                    <a:pt x="16160" y="-3914"/>
                    <a:pt x="4869" y="-527"/>
                    <a:pt x="0" y="6936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29" name="稻壳天启设计原创模板"/>
            <p:cNvSpPr/>
            <p:nvPr/>
          </p:nvSpPr>
          <p:spPr>
            <a:xfrm>
              <a:off x="7844359" y="2741191"/>
              <a:ext cx="658237" cy="660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70" h="17238" extrusionOk="0">
                  <a:moveTo>
                    <a:pt x="293" y="16962"/>
                  </a:moveTo>
                  <a:cubicBezTo>
                    <a:pt x="9315" y="18644"/>
                    <a:pt x="20163" y="12566"/>
                    <a:pt x="16406" y="740"/>
                  </a:cubicBezTo>
                  <a:cubicBezTo>
                    <a:pt x="4573" y="-2956"/>
                    <a:pt x="-1437" y="7939"/>
                    <a:pt x="293" y="16962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稻壳天启设计原创模板"/>
            <p:cNvSpPr/>
            <p:nvPr/>
          </p:nvSpPr>
          <p:spPr>
            <a:xfrm>
              <a:off x="7216673" y="1928892"/>
              <a:ext cx="553156" cy="79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44" h="21600" extrusionOk="0">
                  <a:moveTo>
                    <a:pt x="2055" y="21600"/>
                  </a:moveTo>
                  <a:cubicBezTo>
                    <a:pt x="11000" y="19936"/>
                    <a:pt x="19277" y="10088"/>
                    <a:pt x="12147" y="0"/>
                  </a:cubicBezTo>
                  <a:cubicBezTo>
                    <a:pt x="-41" y="739"/>
                    <a:pt x="-2323" y="13489"/>
                    <a:pt x="2055" y="21600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稻壳天启设计原创模板"/>
            <p:cNvSpPr/>
            <p:nvPr/>
          </p:nvSpPr>
          <p:spPr>
            <a:xfrm>
              <a:off x="6416680" y="2027353"/>
              <a:ext cx="661529" cy="107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44" h="21600" extrusionOk="0">
                  <a:moveTo>
                    <a:pt x="4174" y="21600"/>
                  </a:moveTo>
                  <a:cubicBezTo>
                    <a:pt x="12923" y="18356"/>
                    <a:pt x="19281" y="7797"/>
                    <a:pt x="9921" y="0"/>
                  </a:cubicBezTo>
                  <a:cubicBezTo>
                    <a:pt x="-2319" y="3030"/>
                    <a:pt x="-1974" y="15069"/>
                    <a:pt x="4174" y="2160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>
                <a:solidFill>
                  <a:prstClr val="white"/>
                </a:solidFill>
                <a:latin typeface="Calibri" panose="020F0502020204030204"/>
                <a:ea typeface="Arial" panose="020B0604020202020204" pitchFamily="34" charset="0"/>
              </a:endParaRPr>
            </a:p>
          </p:txBody>
        </p:sp>
        <p:sp>
          <p:nvSpPr>
            <p:cNvPr id="32" name="稻壳天启设计原创模板"/>
            <p:cNvSpPr/>
            <p:nvPr/>
          </p:nvSpPr>
          <p:spPr>
            <a:xfrm>
              <a:off x="6987124" y="1660273"/>
              <a:ext cx="318928" cy="52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44" h="21600" extrusionOk="0">
                  <a:moveTo>
                    <a:pt x="4174" y="21600"/>
                  </a:moveTo>
                  <a:cubicBezTo>
                    <a:pt x="12923" y="18356"/>
                    <a:pt x="19281" y="7797"/>
                    <a:pt x="9921" y="0"/>
                  </a:cubicBezTo>
                  <a:cubicBezTo>
                    <a:pt x="-2319" y="3030"/>
                    <a:pt x="-1974" y="15069"/>
                    <a:pt x="4174" y="21600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稻壳天启设计原创模板"/>
            <p:cNvSpPr/>
            <p:nvPr/>
          </p:nvSpPr>
          <p:spPr>
            <a:xfrm>
              <a:off x="6478218" y="1473512"/>
              <a:ext cx="312098" cy="53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69" h="21600" extrusionOk="0">
                  <a:moveTo>
                    <a:pt x="5992" y="21600"/>
                  </a:moveTo>
                  <a:cubicBezTo>
                    <a:pt x="13834" y="17213"/>
                    <a:pt x="18096" y="6138"/>
                    <a:pt x="7732" y="0"/>
                  </a:cubicBezTo>
                  <a:cubicBezTo>
                    <a:pt x="-3504" y="4688"/>
                    <a:pt x="-1063" y="16212"/>
                    <a:pt x="5992" y="21600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稻壳天启设计原创模板"/>
            <p:cNvSpPr/>
            <p:nvPr/>
          </p:nvSpPr>
          <p:spPr>
            <a:xfrm>
              <a:off x="7770513" y="2310427"/>
              <a:ext cx="419779" cy="45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96" h="18463" extrusionOk="0">
                  <a:moveTo>
                    <a:pt x="400" y="18385"/>
                  </a:moveTo>
                  <a:cubicBezTo>
                    <a:pt x="9414" y="19291"/>
                    <a:pt x="19993" y="12121"/>
                    <a:pt x="15883" y="398"/>
                  </a:cubicBezTo>
                  <a:cubicBezTo>
                    <a:pt x="4013" y="-2309"/>
                    <a:pt x="-1607" y="9340"/>
                    <a:pt x="400" y="18385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稻壳天启设计原创模板"/>
            <p:cNvSpPr/>
            <p:nvPr/>
          </p:nvSpPr>
          <p:spPr>
            <a:xfrm>
              <a:off x="8564351" y="3805796"/>
              <a:ext cx="417089" cy="24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51" extrusionOk="0">
                  <a:moveTo>
                    <a:pt x="0" y="7737"/>
                  </a:moveTo>
                  <a:cubicBezTo>
                    <a:pt x="5312" y="14846"/>
                    <a:pt x="16803" y="17414"/>
                    <a:pt x="21600" y="6238"/>
                  </a:cubicBezTo>
                  <a:cubicBezTo>
                    <a:pt x="15571" y="-4186"/>
                    <a:pt x="4463" y="-50"/>
                    <a:pt x="0" y="7737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稻壳天启设计原创模板"/>
            <p:cNvSpPr/>
            <p:nvPr/>
          </p:nvSpPr>
          <p:spPr>
            <a:xfrm>
              <a:off x="8508967" y="4741171"/>
              <a:ext cx="448473" cy="319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913" extrusionOk="0">
                  <a:moveTo>
                    <a:pt x="0" y="1886"/>
                  </a:moveTo>
                  <a:cubicBezTo>
                    <a:pt x="1492" y="10837"/>
                    <a:pt x="11264" y="19285"/>
                    <a:pt x="21600" y="12380"/>
                  </a:cubicBezTo>
                  <a:cubicBezTo>
                    <a:pt x="21110" y="215"/>
                    <a:pt x="8283" y="-2315"/>
                    <a:pt x="0" y="1886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稻壳天启设计原创模板"/>
            <p:cNvSpPr/>
            <p:nvPr/>
          </p:nvSpPr>
          <p:spPr>
            <a:xfrm>
              <a:off x="8318200" y="5221166"/>
              <a:ext cx="528871" cy="33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0" extrusionOk="0">
                  <a:moveTo>
                    <a:pt x="0" y="3553"/>
                  </a:moveTo>
                  <a:cubicBezTo>
                    <a:pt x="2836" y="12459"/>
                    <a:pt x="13212" y="19435"/>
                    <a:pt x="21600" y="10598"/>
                  </a:cubicBezTo>
                  <a:cubicBezTo>
                    <a:pt x="19162" y="-1770"/>
                    <a:pt x="6939" y="-2165"/>
                    <a:pt x="0" y="3553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稻壳天启设计原创模板"/>
            <p:cNvSpPr/>
            <p:nvPr/>
          </p:nvSpPr>
          <p:spPr>
            <a:xfrm>
              <a:off x="8170509" y="5565778"/>
              <a:ext cx="395296" cy="38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89" h="17165" extrusionOk="0">
                  <a:moveTo>
                    <a:pt x="135" y="294"/>
                  </a:moveTo>
                  <a:cubicBezTo>
                    <a:pt x="-1054" y="9316"/>
                    <a:pt x="5718" y="20161"/>
                    <a:pt x="17478" y="16400"/>
                  </a:cubicBezTo>
                  <a:cubicBezTo>
                    <a:pt x="20546" y="4566"/>
                    <a:pt x="9172" y="-1439"/>
                    <a:pt x="135" y="294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9" name="稻壳天启设计原创模板"/>
            <p:cNvSpPr/>
            <p:nvPr/>
          </p:nvSpPr>
          <p:spPr>
            <a:xfrm>
              <a:off x="8275123" y="3313493"/>
              <a:ext cx="622539" cy="374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99" extrusionOk="0">
                  <a:moveTo>
                    <a:pt x="0" y="9688"/>
                  </a:moveTo>
                  <a:cubicBezTo>
                    <a:pt x="6226" y="16072"/>
                    <a:pt x="18128" y="16965"/>
                    <a:pt x="21600" y="4987"/>
                  </a:cubicBezTo>
                  <a:cubicBezTo>
                    <a:pt x="14246" y="-4635"/>
                    <a:pt x="3549" y="1176"/>
                    <a:pt x="0" y="9688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稻壳天启设计原创模板"/>
            <p:cNvSpPr/>
            <p:nvPr/>
          </p:nvSpPr>
          <p:spPr>
            <a:xfrm>
              <a:off x="8133586" y="4162716"/>
              <a:ext cx="791535" cy="486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00" extrusionOk="0">
                  <a:moveTo>
                    <a:pt x="0" y="6936"/>
                  </a:moveTo>
                  <a:cubicBezTo>
                    <a:pt x="4906" y="14370"/>
                    <a:pt x="16213" y="17686"/>
                    <a:pt x="21600" y="6869"/>
                  </a:cubicBezTo>
                  <a:cubicBezTo>
                    <a:pt x="16160" y="-3914"/>
                    <a:pt x="4869" y="-527"/>
                    <a:pt x="0" y="6936"/>
                  </a:cubicBezTo>
                  <a:close/>
                </a:path>
              </a:pathLst>
            </a:custGeom>
            <a:solidFill>
              <a:srgbClr val="ED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sz="2400">
                <a:solidFill>
                  <a:srgbClr val="080808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稻壳天启设计原创模板"/>
            <p:cNvSpPr/>
            <p:nvPr/>
          </p:nvSpPr>
          <p:spPr>
            <a:xfrm>
              <a:off x="5973609" y="4353483"/>
              <a:ext cx="237143" cy="23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51" name="稻壳天启设计原创模板"/>
            <p:cNvSpPr/>
            <p:nvPr/>
          </p:nvSpPr>
          <p:spPr>
            <a:xfrm>
              <a:off x="4529920" y="4396010"/>
              <a:ext cx="1397247" cy="430242"/>
            </a:xfrm>
            <a:custGeom>
              <a:avLst/>
              <a:gdLst>
                <a:gd name="connsiteX0" fmla="*/ 0 w 1397247"/>
                <a:gd name="connsiteY0" fmla="*/ 0 h 430242"/>
                <a:gd name="connsiteX1" fmla="*/ 1393536 w 1397247"/>
                <a:gd name="connsiteY1" fmla="*/ 0 h 430242"/>
                <a:gd name="connsiteX2" fmla="*/ 1397247 w 1397247"/>
                <a:gd name="connsiteY2" fmla="*/ 4926 h 430242"/>
                <a:gd name="connsiteX3" fmla="*/ 66902 w 1397247"/>
                <a:gd name="connsiteY3" fmla="*/ 112409 h 430242"/>
                <a:gd name="connsiteX4" fmla="*/ 0 w 1397247"/>
                <a:gd name="connsiteY4" fmla="*/ 0 h 43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247" h="430242">
                  <a:moveTo>
                    <a:pt x="0" y="0"/>
                  </a:moveTo>
                  <a:lnTo>
                    <a:pt x="1393536" y="0"/>
                  </a:lnTo>
                  <a:lnTo>
                    <a:pt x="1397247" y="4926"/>
                  </a:lnTo>
                  <a:cubicBezTo>
                    <a:pt x="1097686" y="438370"/>
                    <a:pt x="434360" y="644990"/>
                    <a:pt x="66902" y="1124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0" name="稻壳天启设计原创模板"/>
            <p:cNvSpPr/>
            <p:nvPr/>
          </p:nvSpPr>
          <p:spPr>
            <a:xfrm>
              <a:off x="6262836" y="4396010"/>
              <a:ext cx="1397248" cy="430242"/>
            </a:xfrm>
            <a:custGeom>
              <a:avLst/>
              <a:gdLst>
                <a:gd name="connsiteX0" fmla="*/ 3712 w 1397248"/>
                <a:gd name="connsiteY0" fmla="*/ 0 h 430242"/>
                <a:gd name="connsiteX1" fmla="*/ 1397248 w 1397248"/>
                <a:gd name="connsiteY1" fmla="*/ 0 h 430242"/>
                <a:gd name="connsiteX2" fmla="*/ 1330346 w 1397248"/>
                <a:gd name="connsiteY2" fmla="*/ 112409 h 430242"/>
                <a:gd name="connsiteX3" fmla="*/ 0 w 1397248"/>
                <a:gd name="connsiteY3" fmla="*/ 4926 h 430242"/>
                <a:gd name="connsiteX4" fmla="*/ 3712 w 1397248"/>
                <a:gd name="connsiteY4" fmla="*/ 0 h 43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248" h="430242">
                  <a:moveTo>
                    <a:pt x="3712" y="0"/>
                  </a:moveTo>
                  <a:lnTo>
                    <a:pt x="1397248" y="0"/>
                  </a:lnTo>
                  <a:lnTo>
                    <a:pt x="1330346" y="112409"/>
                  </a:lnTo>
                  <a:cubicBezTo>
                    <a:pt x="962888" y="644990"/>
                    <a:pt x="299562" y="438370"/>
                    <a:pt x="0" y="4926"/>
                  </a:cubicBezTo>
                  <a:lnTo>
                    <a:pt x="3712" y="0"/>
                  </a:lnTo>
                  <a:close/>
                </a:path>
              </a:pathLst>
            </a:cu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718617" y="1189325"/>
            <a:ext cx="6115685" cy="5008244"/>
            <a:chOff x="802740" y="979315"/>
            <a:chExt cx="3252033" cy="5008467"/>
          </a:xfrm>
        </p:grpSpPr>
        <p:grpSp>
          <p:nvGrpSpPr>
            <p:cNvPr id="76" name="组合 75"/>
            <p:cNvGrpSpPr/>
            <p:nvPr/>
          </p:nvGrpSpPr>
          <p:grpSpPr>
            <a:xfrm>
              <a:off x="802740" y="979315"/>
              <a:ext cx="3252033" cy="3482495"/>
              <a:chOff x="789091" y="979315"/>
              <a:chExt cx="3252033" cy="3482495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138910" y="3262877"/>
                <a:ext cx="2902214" cy="1198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Присутствует двоеточие, и блок выполняемого кода помещается в отступы, аналогично с условными конструкциями.</a:t>
                </a:r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 rot="16200000">
                <a:off x="1628827" y="139578"/>
                <a:ext cx="1536768" cy="321624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for i in range(10):</a:t>
                </a:r>
                <a:endParaRPr lang="en-US" altLang="zh-CN" sz="4400" b="1" dirty="0">
                  <a:solidFill>
                    <a:srgbClr val="00B05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US" altLang="zh-CN" sz="44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   print(i)</a:t>
                </a:r>
                <a:endParaRPr lang="en-US" altLang="zh-CN" sz="4400" b="1" dirty="0">
                  <a:solidFill>
                    <a:srgbClr val="00B05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1113728" y="4788849"/>
              <a:ext cx="2905253" cy="119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Вводится переменная i. На каждой итерации мы перебираем одно из значений диапазона range(10), и это значение заносится в переменную.</a:t>
              </a:r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天启设计原创模板"/>
          <p:cNvSpPr/>
          <p:nvPr/>
        </p:nvSpPr>
        <p:spPr>
          <a:xfrm rot="21446771">
            <a:off x="298919" y="965085"/>
            <a:ext cx="10001988" cy="906708"/>
          </a:xfrm>
          <a:custGeom>
            <a:avLst/>
            <a:gdLst>
              <a:gd name="connsiteX0" fmla="*/ 18745200 w 18745200"/>
              <a:gd name="connsiteY0" fmla="*/ 0 h 3606800"/>
              <a:gd name="connsiteX1" fmla="*/ 0 w 18745200"/>
              <a:gd name="connsiteY1" fmla="*/ 3606800 h 3606800"/>
              <a:gd name="connsiteX0-1" fmla="*/ 19405600 w 19405600"/>
              <a:gd name="connsiteY0-2" fmla="*/ 0 h 3911600"/>
              <a:gd name="connsiteX1-3" fmla="*/ 0 w 19405600"/>
              <a:gd name="connsiteY1-4" fmla="*/ 3911600 h 3911600"/>
              <a:gd name="connsiteX0-5" fmla="*/ 19405600 w 19405600"/>
              <a:gd name="connsiteY0-6" fmla="*/ 0 h 3911600"/>
              <a:gd name="connsiteX1-7" fmla="*/ 0 w 19405600"/>
              <a:gd name="connsiteY1-8" fmla="*/ 3911600 h 3911600"/>
              <a:gd name="connsiteX0-9" fmla="*/ 19405600 w 19405600"/>
              <a:gd name="connsiteY0-10" fmla="*/ 0 h 4024641"/>
              <a:gd name="connsiteX1-11" fmla="*/ 0 w 19405600"/>
              <a:gd name="connsiteY1-12" fmla="*/ 3911600 h 4024641"/>
              <a:gd name="connsiteX0-13" fmla="*/ 19405600 w 19405600"/>
              <a:gd name="connsiteY0-14" fmla="*/ 0 h 4106959"/>
              <a:gd name="connsiteX1-15" fmla="*/ 0 w 19405600"/>
              <a:gd name="connsiteY1-16" fmla="*/ 3911600 h 4106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405600" h="4106959">
                <a:moveTo>
                  <a:pt x="19405600" y="0"/>
                </a:moveTo>
                <a:cubicBezTo>
                  <a:pt x="12433300" y="4809066"/>
                  <a:pt x="3378200" y="4207933"/>
                  <a:pt x="0" y="391160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8" name="П稻壳天启设计原创模板"/>
          <p:cNvSpPr/>
          <p:nvPr/>
        </p:nvSpPr>
        <p:spPr>
          <a:xfrm>
            <a:off x="742180" y="1456804"/>
            <a:ext cx="1289408" cy="1289409"/>
          </a:xfrm>
          <a:custGeom>
            <a:avLst/>
            <a:gdLst>
              <a:gd name="connsiteX0" fmla="*/ 1888069 w 3776136"/>
              <a:gd name="connsiteY0" fmla="*/ 0 h 3776137"/>
              <a:gd name="connsiteX1" fmla="*/ 2436749 w 3776136"/>
              <a:gd name="connsiteY1" fmla="*/ 227270 h 3776137"/>
              <a:gd name="connsiteX2" fmla="*/ 3548867 w 3776136"/>
              <a:gd name="connsiteY2" fmla="*/ 1339389 h 3776137"/>
              <a:gd name="connsiteX3" fmla="*/ 3548867 w 3776136"/>
              <a:gd name="connsiteY3" fmla="*/ 2436748 h 3776137"/>
              <a:gd name="connsiteX4" fmla="*/ 2436749 w 3776136"/>
              <a:gd name="connsiteY4" fmla="*/ 3548867 h 3776137"/>
              <a:gd name="connsiteX5" fmla="*/ 1339389 w 3776136"/>
              <a:gd name="connsiteY5" fmla="*/ 3548867 h 3776137"/>
              <a:gd name="connsiteX6" fmla="*/ 227271 w 3776136"/>
              <a:gd name="connsiteY6" fmla="*/ 2436748 h 3776137"/>
              <a:gd name="connsiteX7" fmla="*/ 227271 w 3776136"/>
              <a:gd name="connsiteY7" fmla="*/ 1339389 h 3776137"/>
              <a:gd name="connsiteX8" fmla="*/ 1339389 w 3776136"/>
              <a:gd name="connsiteY8" fmla="*/ 227270 h 3776137"/>
              <a:gd name="connsiteX9" fmla="*/ 1888069 w 3776136"/>
              <a:gd name="connsiteY9" fmla="*/ 0 h 37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136" h="3776137">
                <a:moveTo>
                  <a:pt x="1888069" y="0"/>
                </a:moveTo>
                <a:cubicBezTo>
                  <a:pt x="2086653" y="0"/>
                  <a:pt x="2285235" y="75757"/>
                  <a:pt x="2436749" y="227270"/>
                </a:cubicBezTo>
                <a:lnTo>
                  <a:pt x="3548867" y="1339389"/>
                </a:lnTo>
                <a:cubicBezTo>
                  <a:pt x="3851893" y="1642416"/>
                  <a:pt x="3851893" y="2133721"/>
                  <a:pt x="3548867" y="2436748"/>
                </a:cubicBezTo>
                <a:lnTo>
                  <a:pt x="2436749" y="3548867"/>
                </a:lnTo>
                <a:cubicBezTo>
                  <a:pt x="2133721" y="3851894"/>
                  <a:pt x="1642417" y="3851894"/>
                  <a:pt x="1339389" y="3548867"/>
                </a:cubicBezTo>
                <a:lnTo>
                  <a:pt x="227271" y="2436748"/>
                </a:lnTo>
                <a:cubicBezTo>
                  <a:pt x="-75757" y="2133721"/>
                  <a:pt x="-75757" y="1642416"/>
                  <a:pt x="227271" y="1339389"/>
                </a:cubicBezTo>
                <a:lnTo>
                  <a:pt x="1339389" y="227270"/>
                </a:lnTo>
                <a:cubicBezTo>
                  <a:pt x="1490903" y="75757"/>
                  <a:pt x="1689487" y="0"/>
                  <a:pt x="1888069" y="0"/>
                </a:cubicBezTo>
                <a:close/>
              </a:path>
            </a:pathLst>
          </a:custGeom>
          <a:solidFill>
            <a:srgbClr val="EDCF9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endParaRPr lang="ru-RU" altLang="en-US" sz="9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稻壳天启设计原创模板"/>
          <p:cNvSpPr/>
          <p:nvPr/>
        </p:nvSpPr>
        <p:spPr>
          <a:xfrm>
            <a:off x="5497136" y="1045460"/>
            <a:ext cx="1418349" cy="1418349"/>
          </a:xfrm>
          <a:custGeom>
            <a:avLst/>
            <a:gdLst>
              <a:gd name="connsiteX0" fmla="*/ 1888069 w 3776136"/>
              <a:gd name="connsiteY0" fmla="*/ 0 h 3776137"/>
              <a:gd name="connsiteX1" fmla="*/ 2436749 w 3776136"/>
              <a:gd name="connsiteY1" fmla="*/ 227270 h 3776137"/>
              <a:gd name="connsiteX2" fmla="*/ 3548867 w 3776136"/>
              <a:gd name="connsiteY2" fmla="*/ 1339389 h 3776137"/>
              <a:gd name="connsiteX3" fmla="*/ 3548867 w 3776136"/>
              <a:gd name="connsiteY3" fmla="*/ 2436748 h 3776137"/>
              <a:gd name="connsiteX4" fmla="*/ 2436749 w 3776136"/>
              <a:gd name="connsiteY4" fmla="*/ 3548867 h 3776137"/>
              <a:gd name="connsiteX5" fmla="*/ 1339389 w 3776136"/>
              <a:gd name="connsiteY5" fmla="*/ 3548867 h 3776137"/>
              <a:gd name="connsiteX6" fmla="*/ 227271 w 3776136"/>
              <a:gd name="connsiteY6" fmla="*/ 2436748 h 3776137"/>
              <a:gd name="connsiteX7" fmla="*/ 227271 w 3776136"/>
              <a:gd name="connsiteY7" fmla="*/ 1339389 h 3776137"/>
              <a:gd name="connsiteX8" fmla="*/ 1339389 w 3776136"/>
              <a:gd name="connsiteY8" fmla="*/ 227270 h 3776137"/>
              <a:gd name="connsiteX9" fmla="*/ 1888069 w 3776136"/>
              <a:gd name="connsiteY9" fmla="*/ 0 h 37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136" h="3776137">
                <a:moveTo>
                  <a:pt x="1888069" y="0"/>
                </a:moveTo>
                <a:cubicBezTo>
                  <a:pt x="2086653" y="0"/>
                  <a:pt x="2285235" y="75757"/>
                  <a:pt x="2436749" y="227270"/>
                </a:cubicBezTo>
                <a:lnTo>
                  <a:pt x="3548867" y="1339389"/>
                </a:lnTo>
                <a:cubicBezTo>
                  <a:pt x="3851893" y="1642416"/>
                  <a:pt x="3851893" y="2133721"/>
                  <a:pt x="3548867" y="2436748"/>
                </a:cubicBezTo>
                <a:lnTo>
                  <a:pt x="2436749" y="3548867"/>
                </a:lnTo>
                <a:cubicBezTo>
                  <a:pt x="2133721" y="3851894"/>
                  <a:pt x="1642417" y="3851894"/>
                  <a:pt x="1339389" y="3548867"/>
                </a:cubicBezTo>
                <a:lnTo>
                  <a:pt x="227271" y="2436748"/>
                </a:lnTo>
                <a:cubicBezTo>
                  <a:pt x="-75757" y="2133721"/>
                  <a:pt x="-75757" y="1642416"/>
                  <a:pt x="227271" y="1339389"/>
                </a:cubicBezTo>
                <a:lnTo>
                  <a:pt x="1339389" y="227270"/>
                </a:lnTo>
                <a:cubicBezTo>
                  <a:pt x="1490903" y="75757"/>
                  <a:pt x="1689487" y="0"/>
                  <a:pt x="1888069" y="0"/>
                </a:cubicBezTo>
                <a:close/>
              </a:path>
            </a:pathLst>
          </a:cu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稻壳天启设计原创模板"/>
          <p:cNvSpPr/>
          <p:nvPr/>
        </p:nvSpPr>
        <p:spPr>
          <a:xfrm>
            <a:off x="9313302" y="142778"/>
            <a:ext cx="1560184" cy="1560184"/>
          </a:xfrm>
          <a:custGeom>
            <a:avLst/>
            <a:gdLst>
              <a:gd name="connsiteX0" fmla="*/ 1888069 w 3776136"/>
              <a:gd name="connsiteY0" fmla="*/ 0 h 3776137"/>
              <a:gd name="connsiteX1" fmla="*/ 2436749 w 3776136"/>
              <a:gd name="connsiteY1" fmla="*/ 227270 h 3776137"/>
              <a:gd name="connsiteX2" fmla="*/ 3548867 w 3776136"/>
              <a:gd name="connsiteY2" fmla="*/ 1339389 h 3776137"/>
              <a:gd name="connsiteX3" fmla="*/ 3548867 w 3776136"/>
              <a:gd name="connsiteY3" fmla="*/ 2436748 h 3776137"/>
              <a:gd name="connsiteX4" fmla="*/ 2436749 w 3776136"/>
              <a:gd name="connsiteY4" fmla="*/ 3548867 h 3776137"/>
              <a:gd name="connsiteX5" fmla="*/ 1339389 w 3776136"/>
              <a:gd name="connsiteY5" fmla="*/ 3548867 h 3776137"/>
              <a:gd name="connsiteX6" fmla="*/ 227271 w 3776136"/>
              <a:gd name="connsiteY6" fmla="*/ 2436748 h 3776137"/>
              <a:gd name="connsiteX7" fmla="*/ 227271 w 3776136"/>
              <a:gd name="connsiteY7" fmla="*/ 1339389 h 3776137"/>
              <a:gd name="connsiteX8" fmla="*/ 1339389 w 3776136"/>
              <a:gd name="connsiteY8" fmla="*/ 227270 h 3776137"/>
              <a:gd name="connsiteX9" fmla="*/ 1888069 w 3776136"/>
              <a:gd name="connsiteY9" fmla="*/ 0 h 37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136" h="3776137">
                <a:moveTo>
                  <a:pt x="1888069" y="0"/>
                </a:moveTo>
                <a:cubicBezTo>
                  <a:pt x="2086653" y="0"/>
                  <a:pt x="2285235" y="75757"/>
                  <a:pt x="2436749" y="227270"/>
                </a:cubicBezTo>
                <a:lnTo>
                  <a:pt x="3548867" y="1339389"/>
                </a:lnTo>
                <a:cubicBezTo>
                  <a:pt x="3851893" y="1642416"/>
                  <a:pt x="3851893" y="2133721"/>
                  <a:pt x="3548867" y="2436748"/>
                </a:cubicBezTo>
                <a:lnTo>
                  <a:pt x="2436749" y="3548867"/>
                </a:lnTo>
                <a:cubicBezTo>
                  <a:pt x="2133721" y="3851894"/>
                  <a:pt x="1642417" y="3851894"/>
                  <a:pt x="1339389" y="3548867"/>
                </a:cubicBezTo>
                <a:lnTo>
                  <a:pt x="227271" y="2436748"/>
                </a:lnTo>
                <a:cubicBezTo>
                  <a:pt x="-75757" y="2133721"/>
                  <a:pt x="-75757" y="1642416"/>
                  <a:pt x="227271" y="1339389"/>
                </a:cubicBezTo>
                <a:lnTo>
                  <a:pt x="1339389" y="227270"/>
                </a:lnTo>
                <a:cubicBezTo>
                  <a:pt x="1490903" y="75757"/>
                  <a:pt x="1689487" y="0"/>
                  <a:pt x="1888069" y="0"/>
                </a:cubicBezTo>
                <a:close/>
              </a:path>
            </a:pathLst>
          </a:custGeom>
          <a:solidFill>
            <a:srgbClr val="EDCF9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840" y="1688465"/>
            <a:ext cx="11541761" cy="2519680"/>
            <a:chOff x="869043" y="4359716"/>
            <a:chExt cx="8032147" cy="2519680"/>
          </a:xfrm>
        </p:grpSpPr>
        <p:sp>
          <p:nvSpPr>
            <p:cNvPr id="13" name="文本框 12"/>
            <p:cNvSpPr txBox="1"/>
            <p:nvPr/>
          </p:nvSpPr>
          <p:spPr>
            <a:xfrm>
              <a:off x="869043" y="5403021"/>
              <a:ext cx="2649247" cy="14763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Вывод нечетных чисел из диапазона, который вводится с клавиатуры (a &lt; b):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82866" y="5135051"/>
              <a:ext cx="2787565" cy="14763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Вывод чисел, оканчивающихся на 5, из диапазона в обратном порядке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74898" y="4359716"/>
              <a:ext cx="2026292" cy="55308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Переб</a:t>
              </a:r>
              <a:r>
                <a:rPr lang="ru-RU"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ор</a:t>
              </a:r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букв в строке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1266825" y="917575"/>
            <a:ext cx="4617085" cy="53447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稻壳天启设计原创模板"/>
          <p:cNvSpPr/>
          <p:nvPr/>
        </p:nvSpPr>
        <p:spPr>
          <a:xfrm>
            <a:off x="7297881" y="1908898"/>
            <a:ext cx="478005" cy="478005"/>
          </a:xfrm>
          <a:prstGeom prst="ellipse">
            <a:avLst/>
          </a:pr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3" name="稻壳天启设计原创模板"/>
          <p:cNvGrpSpPr>
            <a:grpSpLocks noChangeAspect="1"/>
          </p:cNvGrpSpPr>
          <p:nvPr/>
        </p:nvGrpSpPr>
        <p:grpSpPr bwMode="auto">
          <a:xfrm>
            <a:off x="7400059" y="3364748"/>
            <a:ext cx="273648" cy="273719"/>
            <a:chOff x="3062288" y="3998912"/>
            <a:chExt cx="412750" cy="412750"/>
          </a:xfrm>
          <a:solidFill>
            <a:schemeClr val="bg1"/>
          </a:solidFill>
        </p:grpSpPr>
        <p:sp>
          <p:nvSpPr>
            <p:cNvPr id="44" name="稻壳天启设计原创模板"/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45" name="稻壳天启设计原创模板"/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46" name="稻壳天启设计原创模板"/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47" name="稻壳天启设计原创模板"/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920857" y="1739609"/>
            <a:ext cx="2686096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Что будет в результате выполнения?</a:t>
            </a:r>
            <a:endParaRPr lang="ru-RU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2167255" y="1533525"/>
            <a:ext cx="2940050" cy="3790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letter in 'Стол':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____if letter == 'т':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________continue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____print(letter)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Управляющая кнопка: справка 1"/>
          <p:cNvSpPr/>
          <p:nvPr/>
        </p:nvSpPr>
        <p:spPr>
          <a:xfrm>
            <a:off x="7150100" y="1896745"/>
            <a:ext cx="773430" cy="502285"/>
          </a:xfrm>
          <a:prstGeom prst="actionButtonHelp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1266825" y="917575"/>
            <a:ext cx="4617085" cy="53447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稻壳天启设计原创模板"/>
          <p:cNvSpPr/>
          <p:nvPr/>
        </p:nvSpPr>
        <p:spPr>
          <a:xfrm>
            <a:off x="7297881" y="1908898"/>
            <a:ext cx="478005" cy="478005"/>
          </a:xfrm>
          <a:prstGeom prst="ellipse">
            <a:avLst/>
          </a:prstGeom>
          <a:solidFill>
            <a:srgbClr val="00B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3" name="稻壳天启设计原创模板"/>
          <p:cNvGrpSpPr>
            <a:grpSpLocks noChangeAspect="1"/>
          </p:cNvGrpSpPr>
          <p:nvPr/>
        </p:nvGrpSpPr>
        <p:grpSpPr bwMode="auto">
          <a:xfrm>
            <a:off x="7400059" y="3364748"/>
            <a:ext cx="273648" cy="273719"/>
            <a:chOff x="3062288" y="3998912"/>
            <a:chExt cx="412750" cy="412750"/>
          </a:xfrm>
          <a:solidFill>
            <a:schemeClr val="bg1"/>
          </a:solidFill>
        </p:grpSpPr>
        <p:sp>
          <p:nvSpPr>
            <p:cNvPr id="44" name="稻壳天启设计原创模板"/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45" name="稻壳天启设计原创模板"/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46" name="稻壳天启设计原创模板"/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47" name="稻壳天启设计原创模板"/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920857" y="1739609"/>
            <a:ext cx="2686096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Что будет в результате выполнения?</a:t>
            </a:r>
            <a:endParaRPr lang="ru-RU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2167255" y="1533525"/>
            <a:ext cx="2940050" cy="3790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letter in 'Стол':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____if letter == 'т':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________break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____print(letter) 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Управляющая кнопка: справка 1"/>
          <p:cNvSpPr/>
          <p:nvPr/>
        </p:nvSpPr>
        <p:spPr>
          <a:xfrm>
            <a:off x="7150100" y="1896745"/>
            <a:ext cx="773430" cy="502285"/>
          </a:xfrm>
          <a:prstGeom prst="actionButtonHelp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73150" y="1515167"/>
            <a:ext cx="10147300" cy="4447394"/>
            <a:chOff x="1282281" y="1669143"/>
            <a:chExt cx="10147300" cy="4447394"/>
          </a:xfrm>
        </p:grpSpPr>
        <p:grpSp>
          <p:nvGrpSpPr>
            <p:cNvPr id="3" name="组合 2"/>
            <p:cNvGrpSpPr/>
            <p:nvPr/>
          </p:nvGrpSpPr>
          <p:grpSpPr>
            <a:xfrm>
              <a:off x="1282281" y="1669143"/>
              <a:ext cx="10147300" cy="825545"/>
              <a:chOff x="1533499" y="1669143"/>
              <a:chExt cx="10147300" cy="82554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33499" y="1669143"/>
                <a:ext cx="3975147" cy="825545"/>
                <a:chOff x="411163" y="1100138"/>
                <a:chExt cx="8834437" cy="2357437"/>
              </a:xfrm>
            </p:grpSpPr>
            <p:sp>
              <p:nvSpPr>
                <p:cNvPr id="5" name="稻壳天启设计原创模板"/>
                <p:cNvSpPr>
                  <a:spLocks noChangeArrowheads="1"/>
                </p:cNvSpPr>
                <p:nvPr/>
              </p:nvSpPr>
              <p:spPr bwMode="auto">
                <a:xfrm>
                  <a:off x="847725" y="1100138"/>
                  <a:ext cx="8397875" cy="2357437"/>
                </a:xfrm>
                <a:prstGeom prst="rect">
                  <a:avLst/>
                </a:prstGeom>
                <a:solidFill>
                  <a:srgbClr val="00B050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稻壳天启设计原创模板"/>
                <p:cNvSpPr/>
                <p:nvPr/>
              </p:nvSpPr>
              <p:spPr bwMode="auto">
                <a:xfrm>
                  <a:off x="411163" y="1519238"/>
                  <a:ext cx="2173287" cy="1519237"/>
                </a:xfrm>
                <a:custGeom>
                  <a:avLst/>
                  <a:gdLst>
                    <a:gd name="T0" fmla="*/ 1369 w 1369"/>
                    <a:gd name="T1" fmla="*/ 957 h 957"/>
                    <a:gd name="T2" fmla="*/ 0 w 1369"/>
                    <a:gd name="T3" fmla="*/ 957 h 957"/>
                    <a:gd name="T4" fmla="*/ 275 w 1369"/>
                    <a:gd name="T5" fmla="*/ 0 h 957"/>
                    <a:gd name="T6" fmla="*/ 1369 w 1369"/>
                    <a:gd name="T7" fmla="*/ 0 h 957"/>
                    <a:gd name="T8" fmla="*/ 1369 w 1369"/>
                    <a:gd name="T9" fmla="*/ 957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9" h="957">
                      <a:moveTo>
                        <a:pt x="1369" y="957"/>
                      </a:moveTo>
                      <a:lnTo>
                        <a:pt x="0" y="957"/>
                      </a:lnTo>
                      <a:lnTo>
                        <a:pt x="275" y="0"/>
                      </a:lnTo>
                      <a:lnTo>
                        <a:pt x="1369" y="0"/>
                      </a:lnTo>
                      <a:lnTo>
                        <a:pt x="1369" y="957"/>
                      </a:lnTo>
                      <a:close/>
                    </a:path>
                  </a:pathLst>
                </a:custGeom>
                <a:solidFill>
                  <a:srgbClr val="EDCF9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01</a:t>
                  </a:r>
                  <a:endParaRPr lang="en-US" sz="2000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" name="稻壳天启设计原创模板"/>
                <p:cNvSpPr/>
                <p:nvPr/>
              </p:nvSpPr>
              <p:spPr bwMode="auto">
                <a:xfrm>
                  <a:off x="411163" y="3038475"/>
                  <a:ext cx="436562" cy="271462"/>
                </a:xfrm>
                <a:custGeom>
                  <a:avLst/>
                  <a:gdLst>
                    <a:gd name="T0" fmla="*/ 275 w 275"/>
                    <a:gd name="T1" fmla="*/ 0 h 171"/>
                    <a:gd name="T2" fmla="*/ 0 w 275"/>
                    <a:gd name="T3" fmla="*/ 0 h 171"/>
                    <a:gd name="T4" fmla="*/ 275 w 275"/>
                    <a:gd name="T5" fmla="*/ 171 h 171"/>
                    <a:gd name="T6" fmla="*/ 275 w 275"/>
                    <a:gd name="T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171">
                      <a:moveTo>
                        <a:pt x="275" y="0"/>
                      </a:moveTo>
                      <a:lnTo>
                        <a:pt x="0" y="0"/>
                      </a:lnTo>
                      <a:lnTo>
                        <a:pt x="275" y="171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5567019" y="1683748"/>
                <a:ext cx="6113780" cy="577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Напишите программу, которая печатает все числа от 0 до 6, кроме 3 и 6.</a:t>
                </a:r>
                <a:endParaRPr lang="en-US"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 rot="16200000">
                <a:off x="3994759" y="858744"/>
                <a:ext cx="551815" cy="242697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ru-RU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Числа в бане</a:t>
                </a:r>
                <a:endParaRPr lang="ru-RU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311582" y="4682931"/>
              <a:ext cx="9787098" cy="1433606"/>
              <a:chOff x="1031062" y="4682931"/>
              <a:chExt cx="9787098" cy="1433606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6843013" y="4766216"/>
                <a:ext cx="3975147" cy="825545"/>
                <a:chOff x="6683355" y="3195694"/>
                <a:chExt cx="3975147" cy="1060753"/>
              </a:xfrm>
            </p:grpSpPr>
            <p:sp>
              <p:nvSpPr>
                <p:cNvPr id="11" name="稻壳天启设计原创模板"/>
                <p:cNvSpPr>
                  <a:spLocks noChangeArrowheads="1"/>
                </p:cNvSpPr>
                <p:nvPr/>
              </p:nvSpPr>
              <p:spPr bwMode="auto">
                <a:xfrm flipH="1">
                  <a:off x="6683355" y="3195694"/>
                  <a:ext cx="3778711" cy="1060753"/>
                </a:xfrm>
                <a:prstGeom prst="rect">
                  <a:avLst/>
                </a:prstGeom>
                <a:solidFill>
                  <a:srgbClr val="00B050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稻壳天启设计原创模板"/>
                <p:cNvSpPr/>
                <p:nvPr/>
              </p:nvSpPr>
              <p:spPr bwMode="auto">
                <a:xfrm flipH="1">
                  <a:off x="9680609" y="3384272"/>
                  <a:ext cx="977893" cy="683596"/>
                </a:xfrm>
                <a:custGeom>
                  <a:avLst/>
                  <a:gdLst>
                    <a:gd name="T0" fmla="*/ 1369 w 1369"/>
                    <a:gd name="T1" fmla="*/ 957 h 957"/>
                    <a:gd name="T2" fmla="*/ 0 w 1369"/>
                    <a:gd name="T3" fmla="*/ 957 h 957"/>
                    <a:gd name="T4" fmla="*/ 275 w 1369"/>
                    <a:gd name="T5" fmla="*/ 0 h 957"/>
                    <a:gd name="T6" fmla="*/ 1369 w 1369"/>
                    <a:gd name="T7" fmla="*/ 0 h 957"/>
                    <a:gd name="T8" fmla="*/ 1369 w 1369"/>
                    <a:gd name="T9" fmla="*/ 957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9" h="957">
                      <a:moveTo>
                        <a:pt x="1369" y="957"/>
                      </a:moveTo>
                      <a:lnTo>
                        <a:pt x="0" y="957"/>
                      </a:lnTo>
                      <a:lnTo>
                        <a:pt x="275" y="0"/>
                      </a:lnTo>
                      <a:lnTo>
                        <a:pt x="1369" y="0"/>
                      </a:lnTo>
                      <a:lnTo>
                        <a:pt x="1369" y="957"/>
                      </a:lnTo>
                      <a:close/>
                    </a:path>
                  </a:pathLst>
                </a:custGeom>
                <a:solidFill>
                  <a:srgbClr val="EDCF9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02</a:t>
                  </a:r>
                  <a:endParaRPr lang="en-US" sz="2000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稻壳天启设计原创模板"/>
                <p:cNvSpPr/>
                <p:nvPr/>
              </p:nvSpPr>
              <p:spPr bwMode="auto">
                <a:xfrm flipH="1">
                  <a:off x="10462066" y="4067869"/>
                  <a:ext cx="196436" cy="122147"/>
                </a:xfrm>
                <a:custGeom>
                  <a:avLst/>
                  <a:gdLst>
                    <a:gd name="T0" fmla="*/ 275 w 275"/>
                    <a:gd name="T1" fmla="*/ 0 h 171"/>
                    <a:gd name="T2" fmla="*/ 0 w 275"/>
                    <a:gd name="T3" fmla="*/ 0 h 171"/>
                    <a:gd name="T4" fmla="*/ 275 w 275"/>
                    <a:gd name="T5" fmla="*/ 171 h 171"/>
                    <a:gd name="T6" fmla="*/ 275 w 275"/>
                    <a:gd name="T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171">
                      <a:moveTo>
                        <a:pt x="275" y="0"/>
                      </a:moveTo>
                      <a:lnTo>
                        <a:pt x="0" y="0"/>
                      </a:lnTo>
                      <a:lnTo>
                        <a:pt x="275" y="171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 rot="16200000">
                <a:off x="7778452" y="3930456"/>
                <a:ext cx="1013460" cy="25184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ru-RU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Сумма положительных и отрицательных</a:t>
                </a:r>
                <a:endParaRPr lang="ru-RU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31062" y="4733507"/>
                <a:ext cx="5811951" cy="1383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84C53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70000"/>
                  </a:lnSpc>
                </a:pPr>
                <a:r>
                  <a:rPr 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Последовательно вводятся ненулевые числа. Определить сумму положительных и сумму отрицательных чисел. Закончить ввод чисел при вводе 0</a:t>
                </a:r>
                <a:r>
                  <a:rPr lang="ru-RU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altLang="en-US"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41127" r="20982" b="10372"/>
          <a:stretch>
            <a:fillRect/>
          </a:stretch>
        </p:blipFill>
        <p:spPr>
          <a:xfrm rot="313352">
            <a:off x="802699" y="2930032"/>
            <a:ext cx="11051338" cy="1270928"/>
          </a:xfrm>
          <a:custGeom>
            <a:avLst/>
            <a:gdLst>
              <a:gd name="connsiteX0" fmla="*/ 0 w 6755390"/>
              <a:gd name="connsiteY0" fmla="*/ 0 h 2874634"/>
              <a:gd name="connsiteX1" fmla="*/ 6274411 w 6755390"/>
              <a:gd name="connsiteY1" fmla="*/ 0 h 2874634"/>
              <a:gd name="connsiteX2" fmla="*/ 6231611 w 6755390"/>
              <a:gd name="connsiteY2" fmla="*/ 8270 h 2874634"/>
              <a:gd name="connsiteX3" fmla="*/ 5652571 w 6755390"/>
              <a:gd name="connsiteY3" fmla="*/ 135632 h 2874634"/>
              <a:gd name="connsiteX4" fmla="*/ 5231478 w 6755390"/>
              <a:gd name="connsiteY4" fmla="*/ 240668 h 2874634"/>
              <a:gd name="connsiteX5" fmla="*/ 5231475 w 6755390"/>
              <a:gd name="connsiteY5" fmla="*/ 240669 h 2874634"/>
              <a:gd name="connsiteX6" fmla="*/ 5231473 w 6755390"/>
              <a:gd name="connsiteY6" fmla="*/ 240669 h 2874634"/>
              <a:gd name="connsiteX7" fmla="*/ 5231478 w 6755390"/>
              <a:gd name="connsiteY7" fmla="*/ 240668 h 2874634"/>
              <a:gd name="connsiteX8" fmla="*/ 5481371 w 6755390"/>
              <a:gd name="connsiteY8" fmla="*/ 198912 h 2874634"/>
              <a:gd name="connsiteX9" fmla="*/ 5346578 w 6755390"/>
              <a:gd name="connsiteY9" fmla="*/ 682006 h 2874634"/>
              <a:gd name="connsiteX10" fmla="*/ 6658830 w 6755390"/>
              <a:gd name="connsiteY10" fmla="*/ 285943 h 2874634"/>
              <a:gd name="connsiteX11" fmla="*/ 6755390 w 6755390"/>
              <a:gd name="connsiteY11" fmla="*/ 250577 h 2874634"/>
              <a:gd name="connsiteX12" fmla="*/ 6755390 w 6755390"/>
              <a:gd name="connsiteY12" fmla="*/ 2874634 h 2874634"/>
              <a:gd name="connsiteX13" fmla="*/ 0 w 6755390"/>
              <a:gd name="connsiteY13" fmla="*/ 2874634 h 287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5390" h="2874634">
                <a:moveTo>
                  <a:pt x="0" y="0"/>
                </a:moveTo>
                <a:lnTo>
                  <a:pt x="6274411" y="0"/>
                </a:lnTo>
                <a:lnTo>
                  <a:pt x="6231611" y="8270"/>
                </a:lnTo>
                <a:cubicBezTo>
                  <a:pt x="6051809" y="44280"/>
                  <a:pt x="5857181" y="86977"/>
                  <a:pt x="5652571" y="135632"/>
                </a:cubicBezTo>
                <a:lnTo>
                  <a:pt x="5231478" y="240668"/>
                </a:lnTo>
                <a:lnTo>
                  <a:pt x="5231475" y="240669"/>
                </a:lnTo>
                <a:lnTo>
                  <a:pt x="5231473" y="240669"/>
                </a:lnTo>
                <a:lnTo>
                  <a:pt x="5231478" y="240668"/>
                </a:lnTo>
                <a:lnTo>
                  <a:pt x="5481371" y="198912"/>
                </a:lnTo>
                <a:cubicBezTo>
                  <a:pt x="6651004" y="17283"/>
                  <a:pt x="6621879" y="238923"/>
                  <a:pt x="5346578" y="682006"/>
                </a:cubicBezTo>
                <a:cubicBezTo>
                  <a:pt x="5850039" y="550699"/>
                  <a:pt x="6306863" y="411359"/>
                  <a:pt x="6658830" y="285943"/>
                </a:cubicBezTo>
                <a:lnTo>
                  <a:pt x="6755390" y="250577"/>
                </a:lnTo>
                <a:lnTo>
                  <a:pt x="6755390" y="2874634"/>
                </a:lnTo>
                <a:lnTo>
                  <a:pt x="0" y="2874634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WPS Presentation</Application>
  <PresentationFormat>宽屏</PresentationFormat>
  <Paragraphs>123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Anastasia</cp:lastModifiedBy>
  <cp:revision>6</cp:revision>
  <dcterms:created xsi:type="dcterms:W3CDTF">2019-09-23T07:53:00Z</dcterms:created>
  <dcterms:modified xsi:type="dcterms:W3CDTF">2021-10-30T03:33:37Z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1049-11.2.0.10351</vt:lpwstr>
  </property>
  <property fmtid="{D5CDD505-2E9C-101B-9397-08002B2CF9AE}" pid="3" name="ICV">
    <vt:lpwstr>F311A08F107346D4849FA30BE8A2567C</vt:lpwstr>
  </property>
</Properties>
</file>