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71cce915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71cce915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71cce915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71cce915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71cce91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71cce91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71cce915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71cce915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71cce915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71cce915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71cce915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71cce915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71cce915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71cce915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71cce915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71cce915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71cce915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71cce915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71cce915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71cce915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What’s causing my acne?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Katlin McFee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Acne affects a large percentage of women, 50%, and by nature is something women are willing to spend money and time on due to the affect it has on confidence.</a:t>
            </a:r>
            <a:endParaRPr/>
          </a:p>
          <a:p>
            <a:pPr indent="-342900" lvl="0" marL="457200" rtl="0" algn="l">
              <a:spcBef>
                <a:spcPts val="0"/>
              </a:spcBef>
              <a:spcAft>
                <a:spcPts val="0"/>
              </a:spcAft>
              <a:buSzPts val="1800"/>
              <a:buChar char="●"/>
            </a:pPr>
            <a:r>
              <a:rPr lang="en">
                <a:highlight>
                  <a:srgbClr val="FFFFFF"/>
                </a:highlight>
              </a:rPr>
              <a:t>Fortune Business Insights says that the acne treatment market size was USD 8.99 billion in 2021 and is projected to reach USD 12.97 billion by 2029. </a:t>
            </a:r>
            <a:endParaRPr>
              <a:highlight>
                <a:srgbClr val="FFFFFF"/>
              </a:highlight>
            </a:endParaRPr>
          </a:p>
          <a:p>
            <a:pPr indent="-342900" lvl="0" marL="457200" rtl="0" algn="l">
              <a:spcBef>
                <a:spcPts val="0"/>
              </a:spcBef>
              <a:spcAft>
                <a:spcPts val="0"/>
              </a:spcAft>
              <a:buSzPts val="1800"/>
              <a:buChar char="●"/>
            </a:pPr>
            <a:r>
              <a:rPr lang="en">
                <a:highlight>
                  <a:srgbClr val="FFFFFF"/>
                </a:highlight>
              </a:rPr>
              <a:t>With such a significant percentage of women being affected by acne and such a high amount of money being spent on treatment, the benefits to finding the cause of acne are endless for both people suffering from it and companies trying to efficiently treat it.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16160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About Me</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67" name="Google Shape;67;p1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4572000" y="-1068325"/>
            <a:ext cx="4572000" cy="68495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76500" y="1548475"/>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Adult Acne in Women</a:t>
            </a:r>
            <a:endParaRPr/>
          </a:p>
        </p:txBody>
      </p:sp>
      <p:sp>
        <p:nvSpPr>
          <p:cNvPr id="74" name="Google Shape;74;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50% of women in their 20s experience adult acne according to a study by Yale Medicine</a:t>
            </a:r>
            <a:endParaRPr/>
          </a:p>
          <a:p>
            <a:pPr indent="-342900" lvl="0" marL="457200" rtl="0" algn="l">
              <a:spcBef>
                <a:spcPts val="0"/>
              </a:spcBef>
              <a:spcAft>
                <a:spcPts val="0"/>
              </a:spcAft>
              <a:buSzPts val="1800"/>
              <a:buChar char="●"/>
            </a:pPr>
            <a:r>
              <a:rPr lang="en"/>
              <a:t>Incredibly complicated with many different types and causes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586775"/>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Hormonal Acne</a:t>
            </a:r>
            <a:endParaRPr/>
          </a:p>
        </p:txBody>
      </p:sp>
      <p:sp>
        <p:nvSpPr>
          <p:cNvPr id="80" name="Google Shape;80;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What are hormones?</a:t>
            </a:r>
            <a:endParaRPr/>
          </a:p>
          <a:p>
            <a:pPr indent="-342900" lvl="0" marL="457200" rtl="0" algn="l">
              <a:spcBef>
                <a:spcPts val="0"/>
              </a:spcBef>
              <a:spcAft>
                <a:spcPts val="0"/>
              </a:spcAft>
              <a:buSzPts val="1800"/>
              <a:buChar char="●"/>
            </a:pPr>
            <a:r>
              <a:rPr lang="en"/>
              <a:t>Androgen hormones: testosterone, progesterone, and estradiol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2277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Being Used</a:t>
            </a:r>
            <a:endParaRPr/>
          </a:p>
        </p:txBody>
      </p:sp>
      <p:sp>
        <p:nvSpPr>
          <p:cNvPr id="86" name="Google Shape;86;p17"/>
          <p:cNvSpPr txBox="1"/>
          <p:nvPr>
            <p:ph idx="1" type="body"/>
          </p:nvPr>
        </p:nvSpPr>
        <p:spPr>
          <a:xfrm>
            <a:off x="256625" y="1853850"/>
            <a:ext cx="8520600" cy="196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Cross sectional study on 175 women with acne where their levels of testosterone, progesterone, and estradiol were measured.</a:t>
            </a:r>
            <a:endParaRPr/>
          </a:p>
          <a:p>
            <a:pPr indent="-342900" lvl="0" marL="457200" rtl="0" algn="l">
              <a:spcBef>
                <a:spcPts val="0"/>
              </a:spcBef>
              <a:spcAft>
                <a:spcPts val="0"/>
              </a:spcAft>
              <a:buSzPts val="1800"/>
              <a:buChar char="●"/>
            </a:pPr>
            <a:r>
              <a:rPr lang="en"/>
              <a:t>Control group of 35 women who did not have acne was used.</a:t>
            </a:r>
            <a:endParaRPr/>
          </a:p>
          <a:p>
            <a:pPr indent="-342900" lvl="0" marL="457200" rtl="0" algn="l">
              <a:spcBef>
                <a:spcPts val="0"/>
              </a:spcBef>
              <a:spcAft>
                <a:spcPts val="0"/>
              </a:spcAft>
              <a:buSzPts val="1800"/>
              <a:buChar char="●"/>
            </a:pPr>
            <a:r>
              <a:rPr lang="en"/>
              <a:t>Severity of 1-4 was recorded, 4 meaning no acne at all.</a:t>
            </a:r>
            <a:endParaRPr/>
          </a:p>
          <a:p>
            <a:pPr indent="-342900" lvl="0" marL="457200" rtl="0" algn="l">
              <a:spcBef>
                <a:spcPts val="0"/>
              </a:spcBef>
              <a:spcAft>
                <a:spcPts val="0"/>
              </a:spcAft>
              <a:buSzPts val="1800"/>
              <a:buChar char="●"/>
            </a:pPr>
            <a:r>
              <a:rPr lang="en"/>
              <a:t>Dataset was changed to show either “has acne” or “doesn’t have acne”.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65500" y="385475"/>
            <a:ext cx="4045200" cy="240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Are the three hormone chemicals related?</a:t>
            </a:r>
            <a:endParaRPr sz="3200"/>
          </a:p>
        </p:txBody>
      </p:sp>
      <p:sp>
        <p:nvSpPr>
          <p:cNvPr id="92" name="Google Shape;92;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93" name="Google Shape;93;p18"/>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correlation test was run between each chemical.</a:t>
            </a:r>
            <a:endParaRPr/>
          </a:p>
        </p:txBody>
      </p:sp>
      <p:pic>
        <p:nvPicPr>
          <p:cNvPr id="94" name="Google Shape;94;p18"/>
          <p:cNvPicPr preferRelativeResize="0"/>
          <p:nvPr/>
        </p:nvPicPr>
        <p:blipFill>
          <a:blip r:embed="rId3">
            <a:alphaModFix/>
          </a:blip>
          <a:stretch>
            <a:fillRect/>
          </a:stretch>
        </p:blipFill>
        <p:spPr>
          <a:xfrm>
            <a:off x="4767263" y="300025"/>
            <a:ext cx="4181475" cy="454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98550" y="1357650"/>
            <a:ext cx="4045200" cy="242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Did the mean level of any of the hormones differ in control group vs group with acne?</a:t>
            </a:r>
            <a:endParaRPr sz="3000"/>
          </a:p>
        </p:txBody>
      </p:sp>
      <p:sp>
        <p:nvSpPr>
          <p:cNvPr id="100" name="Google Shape;100;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4677313" y="233500"/>
            <a:ext cx="4361375" cy="467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43475" y="1137450"/>
            <a:ext cx="4045200" cy="286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Are any of the three measured hormone chemicals a significant predictor of acne being present?</a:t>
            </a:r>
            <a:endParaRPr sz="3000"/>
          </a:p>
        </p:txBody>
      </p:sp>
      <p:sp>
        <p:nvSpPr>
          <p:cNvPr id="107" name="Google Shape;107;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 logistic regression analysis was done on each hormone chemical and it was found that testosterone is a </a:t>
            </a:r>
            <a:r>
              <a:rPr lang="en"/>
              <a:t>significant</a:t>
            </a:r>
            <a:r>
              <a:rPr lang="en"/>
              <a:t> predictor of acne being present.</a:t>
            </a:r>
            <a:endParaRPr/>
          </a:p>
          <a:p>
            <a:pPr indent="-342900" lvl="0" marL="457200" rtl="0" algn="l">
              <a:spcBef>
                <a:spcPts val="0"/>
              </a:spcBef>
              <a:spcAft>
                <a:spcPts val="0"/>
              </a:spcAft>
              <a:buSzPts val="1800"/>
              <a:buChar char="●"/>
            </a:pPr>
            <a:r>
              <a:rPr lang="en"/>
              <a:t>F</a:t>
            </a:r>
            <a:r>
              <a:rPr lang="en"/>
              <a:t>or every one unit increase in testosterone, the log odds of having acne increases by 0.06016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levels of testosterone and estradiol in women are slightly negatively correlated, meaning when one decreases the other one does as well.</a:t>
            </a:r>
            <a:endParaRPr/>
          </a:p>
          <a:p>
            <a:pPr indent="-342900" lvl="0" marL="457200" rtl="0" algn="l">
              <a:spcBef>
                <a:spcPts val="0"/>
              </a:spcBef>
              <a:spcAft>
                <a:spcPts val="0"/>
              </a:spcAft>
              <a:buSzPts val="1800"/>
              <a:buChar char="●"/>
            </a:pPr>
            <a:r>
              <a:rPr lang="en"/>
              <a:t>The acne presenting group had a larger mean level of </a:t>
            </a:r>
            <a:r>
              <a:rPr lang="en"/>
              <a:t>progesterone</a:t>
            </a:r>
            <a:r>
              <a:rPr lang="en"/>
              <a:t>, smaller mean level of estradiol, and larger mean level of testosterone than the control group with no acne.</a:t>
            </a:r>
            <a:endParaRPr/>
          </a:p>
          <a:p>
            <a:pPr indent="-342900" lvl="0" marL="457200" rtl="0" algn="l">
              <a:spcBef>
                <a:spcPts val="0"/>
              </a:spcBef>
              <a:spcAft>
                <a:spcPts val="0"/>
              </a:spcAft>
              <a:buSzPts val="1800"/>
              <a:buChar char="●"/>
            </a:pPr>
            <a:r>
              <a:rPr lang="en"/>
              <a:t>Logistic</a:t>
            </a:r>
            <a:r>
              <a:rPr lang="en"/>
              <a:t> regression analysis showed that testosterone levels are a significant predictor of acne being present in women.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