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2.5: The act of speaking becomes a frustrating obstacle for them to be understood.</a:t>
            </a:r>
            <a:endParaRPr/>
          </a:p>
          <a:p>
            <a:pPr indent="0" lvl="0" marL="0" rtl="0" algn="l">
              <a:spcBef>
                <a:spcPts val="0"/>
              </a:spcBef>
              <a:spcAft>
                <a:spcPts val="0"/>
              </a:spcAft>
              <a:buNone/>
            </a:pPr>
            <a:r>
              <a:rPr lang="en-US"/>
              <a:t>6: And the app is designed to make it even easier for patients:</a:t>
            </a:r>
            <a:endParaRPr/>
          </a:p>
        </p:txBody>
      </p:sp>
      <p:sp>
        <p:nvSpPr>
          <p:cNvPr id="98" name="Google Shape;9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don’t know the cause, there are no treatments or cure, we don’t even know if it is a genetic illness or not.</a:t>
            </a:r>
            <a:endParaRPr/>
          </a:p>
          <a:p>
            <a:pPr indent="0" lvl="0" marL="0" rtl="0" algn="l">
              <a:spcBef>
                <a:spcPts val="0"/>
              </a:spcBef>
              <a:spcAft>
                <a:spcPts val="0"/>
              </a:spcAft>
              <a:buNone/>
            </a:pPr>
            <a:r>
              <a:rPr lang="en-US"/>
              <a:t>The data on HOD is mostly in individual case reports, which describe the course of the disease development in each patient, but you have to hunt through the text to find symptoms for example, there might not be a table with the data you are looking for, and there definitely isn’t a central database on all HOD patients</a:t>
            </a:r>
            <a:endParaRPr/>
          </a:p>
          <a:p>
            <a:pPr indent="0" lvl="0" marL="0" marR="0" rtl="0" algn="l">
              <a:lnSpc>
                <a:spcPct val="100000"/>
              </a:lnSpc>
              <a:spcBef>
                <a:spcPts val="0"/>
              </a:spcBef>
              <a:spcAft>
                <a:spcPts val="0"/>
              </a:spcAft>
              <a:buClr>
                <a:schemeClr val="dk1"/>
              </a:buClr>
              <a:buSzPts val="1200"/>
              <a:buFont typeface="Arial"/>
              <a:buNone/>
            </a:pPr>
            <a:r>
              <a:rPr lang="en-US"/>
              <a:t>Few videos of HOD speech available, so unless data collection is done with HOD patients, we cannot train our ML algorithm on HOD speech.</a:t>
            </a:r>
            <a:endParaRPr/>
          </a:p>
          <a:p>
            <a:pPr indent="0" lvl="0" marL="0" rtl="0" algn="l">
              <a:spcBef>
                <a:spcPts val="0"/>
              </a:spcBef>
              <a:spcAft>
                <a:spcPts val="0"/>
              </a:spcAft>
              <a:buNone/>
            </a:pPr>
            <a:r>
              <a:rPr lang="en-US"/>
              <a:t>(e.g. what cell types are involved in causing the disease), we don’t have a gene or protein we can study</a:t>
            </a:r>
            <a:endParaRPr/>
          </a:p>
        </p:txBody>
      </p:sp>
      <p:sp>
        <p:nvSpPr>
          <p:cNvPr id="105" name="Google Shape;10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
          <p:cNvGrpSpPr/>
          <p:nvPr/>
        </p:nvGrpSpPr>
        <p:grpSpPr>
          <a:xfrm>
            <a:off x="5800234" y="3807170"/>
            <a:ext cx="591423" cy="140843"/>
            <a:chOff x="4137525" y="2915950"/>
            <a:chExt cx="869100" cy="207000"/>
          </a:xfrm>
        </p:grpSpPr>
        <p:sp>
          <p:nvSpPr>
            <p:cNvPr id="15" name="Google Shape;15;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9" name="Google Shape;19;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5" name="Google Shape;55;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6" name="Google Shape;56;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1" name="Google Shape;61;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2" name="Google Shape;62;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3" name="Google Shape;23;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7" name="Google Shape;27;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0" name="Google Shape;30;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2" name="Google Shape;32;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5" name="Google Shape;35;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8" name="Google Shape;38;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9" name="Google Shape;39;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42" name="Google Shape;42;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5" name="Google Shape;45;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7" name="Google Shape;47;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8" name="Google Shape;48;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9" name="Google Shape;49;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52" name="Google Shape;52;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12" name="Google Shape;12;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www.youtube.com/watch?v=kYP7ICsFyV4" TargetMode="External"/><Relationship Id="rId4" Type="http://schemas.openxmlformats.org/officeDocument/2006/relationships/image" Target="../media/image2.jpg"/><Relationship Id="rId5" Type="http://schemas.openxmlformats.org/officeDocument/2006/relationships/hyperlink" Target="http://www.youtube.com/watch?v=kYP7ICsFyV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93750"/>
              <a:buFont typeface="Play"/>
              <a:buNone/>
            </a:pPr>
            <a:r>
              <a:rPr lang="en-US"/>
              <a:t>Speech-to-Text and Speech-to-Speech for People Affected by Scanning Speech</a:t>
            </a:r>
            <a:endParaRPr/>
          </a:p>
        </p:txBody>
      </p:sp>
      <p:sp>
        <p:nvSpPr>
          <p:cNvPr id="70" name="Google Shape;70;p14"/>
          <p:cNvSpPr txBox="1"/>
          <p:nvPr>
            <p:ph idx="1" type="subTitle"/>
          </p:nvPr>
        </p:nvSpPr>
        <p:spPr>
          <a:xfrm>
            <a:off x="895000" y="4233168"/>
            <a:ext cx="10401900" cy="1056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Gracie Richards, Gabriel Rodriguez, Pratiksha Pradhan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Hypertrophic Olivary Degeneration</a:t>
            </a:r>
            <a:endParaRPr/>
          </a:p>
        </p:txBody>
      </p:sp>
      <p:sp>
        <p:nvSpPr>
          <p:cNvPr id="76" name="Google Shape;76;p15"/>
          <p:cNvSpPr txBox="1"/>
          <p:nvPr>
            <p:ph idx="1" type="body"/>
          </p:nvPr>
        </p:nvSpPr>
        <p:spPr>
          <a:xfrm>
            <a:off x="838200" y="1575689"/>
            <a:ext cx="10515600" cy="42581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A disease that has a rare chance of occurring after a brain hemorrhage, tumor, injury, stroke, cavernous malformation, or brain surgery</a:t>
            </a:r>
            <a:endParaRPr/>
          </a:p>
          <a:p>
            <a:pPr indent="-228600" lvl="0" marL="228600" rtl="0" algn="l">
              <a:lnSpc>
                <a:spcPct val="90000"/>
              </a:lnSpc>
              <a:spcBef>
                <a:spcPts val="1000"/>
              </a:spcBef>
              <a:spcAft>
                <a:spcPts val="0"/>
              </a:spcAft>
              <a:buClr>
                <a:schemeClr val="dk1"/>
              </a:buClr>
              <a:buSzPts val="2000"/>
              <a:buChar char="●"/>
            </a:pPr>
            <a:r>
              <a:rPr lang="en-US" sz="2000"/>
              <a:t>Can also be idiopathic, with no known cause</a:t>
            </a:r>
            <a:endParaRPr/>
          </a:p>
          <a:p>
            <a:pPr indent="-228600" lvl="0" marL="228600" rtl="0" algn="l">
              <a:lnSpc>
                <a:spcPct val="90000"/>
              </a:lnSpc>
              <a:spcBef>
                <a:spcPts val="1000"/>
              </a:spcBef>
              <a:spcAft>
                <a:spcPts val="0"/>
              </a:spcAft>
              <a:buClr>
                <a:schemeClr val="dk1"/>
              </a:buClr>
              <a:buSzPts val="2000"/>
              <a:buChar char="●"/>
            </a:pPr>
            <a:r>
              <a:rPr lang="en-US" sz="2000"/>
              <a:t>Characterized by degeneration of the olives in the brain</a:t>
            </a:r>
            <a:endParaRPr/>
          </a:p>
          <a:p>
            <a:pPr indent="-228600" lvl="1" marL="685800" rtl="0" algn="l">
              <a:lnSpc>
                <a:spcPct val="90000"/>
              </a:lnSpc>
              <a:spcBef>
                <a:spcPts val="500"/>
              </a:spcBef>
              <a:spcAft>
                <a:spcPts val="0"/>
              </a:spcAft>
              <a:buClr>
                <a:schemeClr val="dk1"/>
              </a:buClr>
              <a:buSzPts val="1800"/>
              <a:buChar char="○"/>
            </a:pPr>
            <a:r>
              <a:rPr lang="en-US" sz="1800"/>
              <a:t>The olives are essential for the cerebellum, the part of the brain responsible for motor control, to function</a:t>
            </a:r>
            <a:endParaRPr/>
          </a:p>
          <a:p>
            <a:pPr indent="-228600" lvl="0" marL="228600" rtl="0" algn="l">
              <a:lnSpc>
                <a:spcPct val="90000"/>
              </a:lnSpc>
              <a:spcBef>
                <a:spcPts val="1000"/>
              </a:spcBef>
              <a:spcAft>
                <a:spcPts val="1600"/>
              </a:spcAft>
              <a:buClr>
                <a:schemeClr val="dk1"/>
              </a:buClr>
              <a:buSzPts val="2000"/>
              <a:buChar char="●"/>
            </a:pPr>
            <a:r>
              <a:rPr lang="en-US" sz="2000"/>
              <a:t>As a result, HOD affects nearly all aspects of motor function, or movement and coordination</a:t>
            </a:r>
            <a:endParaRPr/>
          </a:p>
        </p:txBody>
      </p:sp>
      <p:pic>
        <p:nvPicPr>
          <p:cNvPr id="77" name="Google Shape;77;p15"/>
          <p:cNvPicPr preferRelativeResize="0"/>
          <p:nvPr/>
        </p:nvPicPr>
        <p:blipFill rotWithShape="1">
          <a:blip r:embed="rId3">
            <a:alphaModFix/>
          </a:blip>
          <a:srcRect b="50000" l="0" r="0" t="0"/>
          <a:stretch/>
        </p:blipFill>
        <p:spPr>
          <a:xfrm>
            <a:off x="1008993" y="4138228"/>
            <a:ext cx="8148145" cy="1646646"/>
          </a:xfrm>
          <a:prstGeom prst="rect">
            <a:avLst/>
          </a:prstGeom>
          <a:noFill/>
          <a:ln>
            <a:noFill/>
          </a:ln>
        </p:spPr>
      </p:pic>
      <p:sp>
        <p:nvSpPr>
          <p:cNvPr id="78" name="Google Shape;78;p15"/>
          <p:cNvSpPr txBox="1"/>
          <p:nvPr/>
        </p:nvSpPr>
        <p:spPr>
          <a:xfrm>
            <a:off x="1008993" y="5784874"/>
            <a:ext cx="9161079" cy="8771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White arrows indicate abnormal inferior olives.</a:t>
            </a:r>
            <a:endParaRPr/>
          </a:p>
          <a:p>
            <a:pPr indent="0" lvl="0" marL="0" marR="0" rtl="0" algn="l">
              <a:spcBef>
                <a:spcPts val="600"/>
              </a:spcBef>
              <a:spcAft>
                <a:spcPts val="0"/>
              </a:spcAft>
              <a:buNone/>
            </a:pPr>
            <a:r>
              <a:rPr b="0" i="0" lang="en-US" sz="1400" u="none" cap="none" strike="noStrike">
                <a:solidFill>
                  <a:srgbClr val="CCCCCC"/>
                </a:solidFill>
                <a:latin typeface="Arial"/>
                <a:ea typeface="Arial"/>
                <a:cs typeface="Arial"/>
                <a:sym typeface="Arial"/>
              </a:rPr>
              <a:t>Tilikete C, Desestret V. Hypertrophic Olivary Degeneration and Palatal or Oculopalatal Tremor. Front Neurol. 2017 Jun 29;8:302. doi: 10.3389/fneur.2017.00302. PMID: 28706504; PMCID: PMC5490180.</a:t>
            </a:r>
            <a:endParaRPr sz="1400">
              <a:solidFill>
                <a:srgbClr val="CCCCCC"/>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Scanning speech and its challenges</a:t>
            </a:r>
            <a:endParaRPr/>
          </a:p>
        </p:txBody>
      </p:sp>
      <p:sp>
        <p:nvSpPr>
          <p:cNvPr id="84" name="Google Shape;84;p16"/>
          <p:cNvSpPr txBox="1"/>
          <p:nvPr/>
        </p:nvSpPr>
        <p:spPr>
          <a:xfrm>
            <a:off x="838200" y="1575689"/>
            <a:ext cx="5144716" cy="456070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marR="0" rtl="0" algn="l">
              <a:lnSpc>
                <a:spcPct val="90000"/>
              </a:lnSpc>
              <a:spcBef>
                <a:spcPts val="0"/>
              </a:spcBef>
              <a:spcAft>
                <a:spcPts val="0"/>
              </a:spcAft>
              <a:buClr>
                <a:schemeClr val="dk1"/>
              </a:buClr>
              <a:buSzPct val="100000"/>
              <a:buFont typeface="Arial"/>
              <a:buChar char="•"/>
            </a:pPr>
            <a:r>
              <a:rPr lang="en-US" sz="2000">
                <a:solidFill>
                  <a:schemeClr val="dk1"/>
                </a:solidFill>
                <a:latin typeface="Arial"/>
                <a:ea typeface="Arial"/>
                <a:cs typeface="Arial"/>
                <a:sym typeface="Arial"/>
              </a:rPr>
              <a:t>HOD can result in scanning speech, “a type of ataxic dysarthria in which spoken words are broken up into separate syllables, often separated by a noticeable pause, and spoken with varying force”</a:t>
            </a:r>
            <a:r>
              <a:rPr baseline="30000" lang="en-US" sz="2000">
                <a:solidFill>
                  <a:schemeClr val="dk1"/>
                </a:solidFill>
                <a:latin typeface="Arial"/>
                <a:ea typeface="Arial"/>
                <a:cs typeface="Arial"/>
                <a:sym typeface="Arial"/>
              </a:rPr>
              <a:t>1</a:t>
            </a:r>
            <a:endParaRPr/>
          </a:p>
          <a:p>
            <a:pPr indent="-228600" lvl="0" marL="228600" marR="0" rtl="0" algn="l">
              <a:lnSpc>
                <a:spcPct val="90000"/>
              </a:lnSpc>
              <a:spcBef>
                <a:spcPts val="1000"/>
              </a:spcBef>
              <a:spcAft>
                <a:spcPts val="0"/>
              </a:spcAft>
              <a:buClr>
                <a:schemeClr val="dk1"/>
              </a:buClr>
              <a:buSzPct val="100000"/>
              <a:buFont typeface="Arial"/>
              <a:buChar char="•"/>
            </a:pPr>
            <a:r>
              <a:rPr lang="en-US" sz="2000">
                <a:solidFill>
                  <a:schemeClr val="dk1"/>
                </a:solidFill>
                <a:latin typeface="Arial"/>
                <a:ea typeface="Arial"/>
                <a:cs typeface="Arial"/>
                <a:sym typeface="Arial"/>
              </a:rPr>
              <a:t>Scanning speech can be found in many conditions, including:</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Multiple sclerosis</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Stroke</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Brain tumors</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Brain injury</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Parkinson’s disease</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ALS</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Huntington’s disease</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Cerebral palsy</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Muscular dystrophy</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Arial"/>
                <a:ea typeface="Arial"/>
                <a:cs typeface="Arial"/>
                <a:sym typeface="Arial"/>
              </a:rPr>
              <a:t>HOD</a:t>
            </a:r>
            <a:endParaRPr/>
          </a:p>
        </p:txBody>
      </p:sp>
      <p:sp>
        <p:nvSpPr>
          <p:cNvPr id="85" name="Google Shape;85;p16"/>
          <p:cNvSpPr txBox="1"/>
          <p:nvPr/>
        </p:nvSpPr>
        <p:spPr>
          <a:xfrm>
            <a:off x="997977" y="6039521"/>
            <a:ext cx="46317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30000" lang="en-US" sz="1400">
                <a:solidFill>
                  <a:srgbClr val="CCCCCC"/>
                </a:solidFill>
                <a:latin typeface="Arial"/>
                <a:ea typeface="Arial"/>
                <a:cs typeface="Arial"/>
                <a:sym typeface="Arial"/>
              </a:rPr>
              <a:t>1</a:t>
            </a:r>
            <a:r>
              <a:rPr lang="en-US" sz="1400">
                <a:solidFill>
                  <a:srgbClr val="CCCCCC"/>
                </a:solidFill>
                <a:latin typeface="Arial"/>
                <a:ea typeface="Arial"/>
                <a:cs typeface="Arial"/>
                <a:sym typeface="Arial"/>
              </a:rPr>
              <a:t>Scanning speech [Internet]. Wikimedia Foundation; 2024 [cited 2024 Mar 3]. Available from: https://en.wikipedia.org/wiki/Scanning_speech </a:t>
            </a:r>
            <a:endParaRPr>
              <a:solidFill>
                <a:srgbClr val="CCCCCC"/>
              </a:solidFill>
            </a:endParaRPr>
          </a:p>
        </p:txBody>
      </p:sp>
      <p:sp>
        <p:nvSpPr>
          <p:cNvPr id="86" name="Google Shape;86;p16"/>
          <p:cNvSpPr txBox="1"/>
          <p:nvPr/>
        </p:nvSpPr>
        <p:spPr>
          <a:xfrm>
            <a:off x="6208020" y="1291621"/>
            <a:ext cx="45675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Stroke survivor speaks about difficulties with his speech:</a:t>
            </a:r>
            <a:endParaRPr sz="2000">
              <a:solidFill>
                <a:schemeClr val="dk1"/>
              </a:solidFill>
              <a:latin typeface="Arial"/>
              <a:ea typeface="Arial"/>
              <a:cs typeface="Arial"/>
              <a:sym typeface="Arial"/>
            </a:endParaRPr>
          </a:p>
        </p:txBody>
      </p:sp>
      <p:pic>
        <p:nvPicPr>
          <p:cNvPr descr="Dysarthria is a condition that causes weakness in the face muscles making it difficult to speak and be understood. Colin describes in this video what it is like living with this while Alexandra Pearce, a speech and language therapist, explains more about dysarthria and provides tips on how you can interact with others who may not be aware of the condition." id="87" name="Google Shape;87;p16" title="Dysarthria  difficulty with speaking">
            <a:hlinkClick r:id="rId3"/>
          </p:cNvPr>
          <p:cNvPicPr preferRelativeResize="0"/>
          <p:nvPr/>
        </p:nvPicPr>
        <p:blipFill>
          <a:blip r:embed="rId4">
            <a:alphaModFix/>
          </a:blip>
          <a:stretch>
            <a:fillRect/>
          </a:stretch>
        </p:blipFill>
        <p:spPr>
          <a:xfrm>
            <a:off x="6208025" y="4428750"/>
            <a:ext cx="4318650" cy="2429250"/>
          </a:xfrm>
          <a:prstGeom prst="rect">
            <a:avLst/>
          </a:prstGeom>
          <a:noFill/>
          <a:ln>
            <a:noFill/>
          </a:ln>
        </p:spPr>
      </p:pic>
      <p:pic>
        <p:nvPicPr>
          <p:cNvPr descr="Dysarthria is a condition that causes weakness in the face muscles making it difficult to speak and be understood. Colin describes in this video what it is like living with this while Alexandra Pearce, a speech and language therapist, explains more about dysarthria and provides tips on how you can interact with others who may not be aware of the condition." id="88" name="Google Shape;88;p16" title="Dysarthria  difficulty with speaking">
            <a:hlinkClick r:id="rId5"/>
          </p:cNvPr>
          <p:cNvPicPr preferRelativeResize="0"/>
          <p:nvPr/>
        </p:nvPicPr>
        <p:blipFill>
          <a:blip r:embed="rId4">
            <a:alphaModFix/>
          </a:blip>
          <a:stretch>
            <a:fillRect/>
          </a:stretch>
        </p:blipFill>
        <p:spPr>
          <a:xfrm>
            <a:off x="6208025" y="1999500"/>
            <a:ext cx="4318650" cy="2429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App functionality</a:t>
            </a:r>
            <a:endParaRPr/>
          </a:p>
        </p:txBody>
      </p:sp>
      <p:sp>
        <p:nvSpPr>
          <p:cNvPr id="94" name="Google Shape;94;p17"/>
          <p:cNvSpPr txBox="1"/>
          <p:nvPr>
            <p:ph idx="1" type="body"/>
          </p:nvPr>
        </p:nvSpPr>
        <p:spPr>
          <a:xfrm>
            <a:off x="838200" y="1825625"/>
            <a:ext cx="10515600" cy="50325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Speech-to-text - for in-person interactions</a:t>
            </a:r>
            <a:endParaRPr/>
          </a:p>
          <a:p>
            <a:pPr indent="-342900" lvl="1" marL="914400" rtl="0" algn="l">
              <a:lnSpc>
                <a:spcPct val="90000"/>
              </a:lnSpc>
              <a:spcBef>
                <a:spcPts val="0"/>
              </a:spcBef>
              <a:spcAft>
                <a:spcPts val="0"/>
              </a:spcAft>
              <a:buSzPts val="1800"/>
              <a:buChar char="○"/>
            </a:pPr>
            <a:r>
              <a:rPr lang="en-US"/>
              <a:t>The phone is shown to the person the user is talking to</a:t>
            </a:r>
            <a:endParaRPr/>
          </a:p>
          <a:p>
            <a:pPr indent="-342900" lvl="1" marL="914400" rtl="0" algn="l">
              <a:lnSpc>
                <a:spcPct val="90000"/>
              </a:lnSpc>
              <a:spcBef>
                <a:spcPts val="0"/>
              </a:spcBef>
              <a:spcAft>
                <a:spcPts val="0"/>
              </a:spcAft>
              <a:buSzPts val="1800"/>
              <a:buChar char="○"/>
            </a:pPr>
            <a:r>
              <a:rPr lang="en-US"/>
              <a:t>Captions in real-time what the user is saying</a:t>
            </a:r>
            <a:endParaRPr/>
          </a:p>
          <a:p>
            <a:pPr indent="-342900" lvl="0" marL="457200" rtl="0" algn="l">
              <a:lnSpc>
                <a:spcPct val="90000"/>
              </a:lnSpc>
              <a:spcBef>
                <a:spcPts val="0"/>
              </a:spcBef>
              <a:spcAft>
                <a:spcPts val="0"/>
              </a:spcAft>
              <a:buSzPts val="1800"/>
              <a:buChar char="●"/>
            </a:pPr>
            <a:r>
              <a:rPr lang="en-US"/>
              <a:t>Speech-to-speech - for messaging</a:t>
            </a:r>
            <a:endParaRPr/>
          </a:p>
          <a:p>
            <a:pPr indent="-342900" lvl="1" marL="914400" rtl="0" algn="l">
              <a:lnSpc>
                <a:spcPct val="90000"/>
              </a:lnSpc>
              <a:spcBef>
                <a:spcPts val="0"/>
              </a:spcBef>
              <a:spcAft>
                <a:spcPts val="0"/>
              </a:spcAft>
              <a:buSzPts val="1800"/>
              <a:buChar char="○"/>
            </a:pPr>
            <a:r>
              <a:rPr lang="en-US"/>
              <a:t>The user creates audio recordings of their voice and the app enhances it</a:t>
            </a:r>
            <a:endParaRPr/>
          </a:p>
          <a:p>
            <a:pPr indent="-342900" lvl="2" marL="1371600" rtl="0" algn="l">
              <a:lnSpc>
                <a:spcPct val="90000"/>
              </a:lnSpc>
              <a:spcBef>
                <a:spcPts val="0"/>
              </a:spcBef>
              <a:spcAft>
                <a:spcPts val="0"/>
              </a:spcAft>
              <a:buSzPts val="1800"/>
              <a:buChar char="■"/>
            </a:pPr>
            <a:r>
              <a:rPr lang="en-US"/>
              <a:t>Removes extraneous pauses and speeds up the speech</a:t>
            </a:r>
            <a:endParaRPr/>
          </a:p>
          <a:p>
            <a:pPr indent="-342900" lvl="1" marL="914400" rtl="0" algn="l">
              <a:lnSpc>
                <a:spcPct val="90000"/>
              </a:lnSpc>
              <a:spcBef>
                <a:spcPts val="0"/>
              </a:spcBef>
              <a:spcAft>
                <a:spcPts val="0"/>
              </a:spcAft>
              <a:buSzPts val="1800"/>
              <a:buChar char="○"/>
            </a:pPr>
            <a:r>
              <a:rPr lang="en-US"/>
              <a:t>Can then save or send the audio recording</a:t>
            </a:r>
            <a:endParaRPr/>
          </a:p>
          <a:p>
            <a:pPr indent="-342900" lvl="1" marL="914400" rtl="0" algn="l">
              <a:lnSpc>
                <a:spcPct val="90000"/>
              </a:lnSpc>
              <a:spcBef>
                <a:spcPts val="0"/>
              </a:spcBef>
              <a:spcAft>
                <a:spcPts val="0"/>
              </a:spcAft>
              <a:buSzPts val="1800"/>
              <a:buChar char="○"/>
            </a:pPr>
            <a:r>
              <a:rPr lang="en-US"/>
              <a:t>There is the option to have the recording come with a text transcription</a:t>
            </a:r>
            <a:endParaRPr/>
          </a:p>
          <a:p>
            <a:pPr indent="-342900" lvl="1" marL="914400" rtl="0" algn="l">
              <a:lnSpc>
                <a:spcPct val="90000"/>
              </a:lnSpc>
              <a:spcBef>
                <a:spcPts val="0"/>
              </a:spcBef>
              <a:spcAft>
                <a:spcPts val="0"/>
              </a:spcAft>
              <a:buSzPts val="1800"/>
              <a:buChar char="○"/>
            </a:pPr>
            <a:r>
              <a:rPr lang="en-US"/>
              <a:t>Has the advantage over texting in that it allows them to communicate with their own voice</a:t>
            </a:r>
            <a:endParaRPr/>
          </a:p>
          <a:p>
            <a:pPr indent="-342900" lvl="0" marL="457200" rtl="0" algn="l">
              <a:lnSpc>
                <a:spcPct val="90000"/>
              </a:lnSpc>
              <a:spcBef>
                <a:spcPts val="0"/>
              </a:spcBef>
              <a:spcAft>
                <a:spcPts val="0"/>
              </a:spcAft>
              <a:buSzPts val="1800"/>
              <a:buChar char="●"/>
            </a:pPr>
            <a:r>
              <a:rPr lang="en-US"/>
              <a:t>Preset messages</a:t>
            </a:r>
            <a:endParaRPr/>
          </a:p>
          <a:p>
            <a:pPr indent="-342900" lvl="1" marL="914400" rtl="0" algn="l">
              <a:lnSpc>
                <a:spcPct val="90000"/>
              </a:lnSpc>
              <a:spcBef>
                <a:spcPts val="0"/>
              </a:spcBef>
              <a:spcAft>
                <a:spcPts val="0"/>
              </a:spcAft>
              <a:buSzPts val="1800"/>
              <a:buChar char="○"/>
            </a:pPr>
            <a:r>
              <a:rPr lang="en-US"/>
              <a:t>Can save messages for frequent use</a:t>
            </a:r>
            <a:endParaRPr/>
          </a:p>
          <a:p>
            <a:pPr indent="-342900" lvl="1" marL="914400" rtl="0" algn="l">
              <a:lnSpc>
                <a:spcPct val="90000"/>
              </a:lnSpc>
              <a:spcBef>
                <a:spcPts val="0"/>
              </a:spcBef>
              <a:spcAft>
                <a:spcPts val="0"/>
              </a:spcAft>
              <a:buSzPts val="1800"/>
              <a:buChar char="○"/>
            </a:pPr>
            <a:r>
              <a:rPr lang="en-US"/>
              <a:t>E.g. “Hi my name is ___, I have a disorder called HOD which affects my movements and coordination.”, or their address or phone number.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Discussion</a:t>
            </a:r>
            <a:endParaRPr/>
          </a:p>
        </p:txBody>
      </p:sp>
      <p:sp>
        <p:nvSpPr>
          <p:cNvPr id="101" name="Google Shape;101;p18"/>
          <p:cNvSpPr txBox="1"/>
          <p:nvPr>
            <p:ph idx="1" type="body"/>
          </p:nvPr>
        </p:nvSpPr>
        <p:spPr>
          <a:xfrm>
            <a:off x="838200" y="1690688"/>
            <a:ext cx="10515600" cy="4938713"/>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chemeClr val="dk1"/>
              </a:buClr>
              <a:buSzPts val="2800"/>
              <a:buChar char="●"/>
            </a:pPr>
            <a:r>
              <a:rPr lang="en-US"/>
              <a:t>The motor difficulties caused by HOD make speaking a challenge, and it becomes harder for others to understand HOD patients</a:t>
            </a:r>
            <a:endParaRPr/>
          </a:p>
          <a:p>
            <a:pPr indent="-241934" lvl="0" marL="228600" rtl="0" algn="l">
              <a:lnSpc>
                <a:spcPct val="90000"/>
              </a:lnSpc>
              <a:spcBef>
                <a:spcPts val="1000"/>
              </a:spcBef>
              <a:spcAft>
                <a:spcPts val="0"/>
              </a:spcAft>
              <a:buClr>
                <a:schemeClr val="dk1"/>
              </a:buClr>
              <a:buSzPts val="2800"/>
              <a:buChar char="●"/>
            </a:pPr>
            <a:r>
              <a:rPr lang="en-US"/>
              <a:t>Although HOD seems to disrupt functionality in all parts of the body, cognition is unaffected</a:t>
            </a:r>
            <a:endParaRPr/>
          </a:p>
          <a:p>
            <a:pPr indent="-240030" lvl="1" marL="685800" rtl="0" algn="l">
              <a:lnSpc>
                <a:spcPct val="90000"/>
              </a:lnSpc>
              <a:spcBef>
                <a:spcPts val="500"/>
              </a:spcBef>
              <a:spcAft>
                <a:spcPts val="0"/>
              </a:spcAft>
              <a:buClr>
                <a:schemeClr val="dk1"/>
              </a:buClr>
              <a:buSzPts val="2400"/>
              <a:buChar char="○"/>
            </a:pPr>
            <a:r>
              <a:rPr lang="en-US"/>
              <a:t>They can think perfectly well, communicating their thoughts is the problem</a:t>
            </a:r>
            <a:endParaRPr/>
          </a:p>
          <a:p>
            <a:pPr indent="-241934" lvl="0" marL="228600" rtl="0" algn="l">
              <a:lnSpc>
                <a:spcPct val="90000"/>
              </a:lnSpc>
              <a:spcBef>
                <a:spcPts val="1000"/>
              </a:spcBef>
              <a:spcAft>
                <a:spcPts val="0"/>
              </a:spcAft>
              <a:buClr>
                <a:schemeClr val="dk1"/>
              </a:buClr>
              <a:buSzPts val="2800"/>
              <a:buChar char="●"/>
            </a:pPr>
            <a:r>
              <a:rPr lang="en-US"/>
              <a:t>Our app aims to help people with HOD and other conditions who have scanning speech communicate more easily</a:t>
            </a:r>
            <a:endParaRPr/>
          </a:p>
          <a:p>
            <a:pPr indent="-241934" lvl="0" marL="228600" rtl="0" algn="l">
              <a:lnSpc>
                <a:spcPct val="90000"/>
              </a:lnSpc>
              <a:spcBef>
                <a:spcPts val="1000"/>
              </a:spcBef>
              <a:spcAft>
                <a:spcPts val="0"/>
              </a:spcAft>
              <a:buClr>
                <a:schemeClr val="dk1"/>
              </a:buClr>
              <a:buSzPts val="2800"/>
              <a:buChar char="●"/>
            </a:pPr>
            <a:r>
              <a:rPr lang="en-US"/>
              <a:t>The design is speech-to-text and speech-to-speech components trained to recognize scanning speech</a:t>
            </a:r>
            <a:endParaRPr/>
          </a:p>
          <a:p>
            <a:pPr indent="-241934" lvl="0" marL="228600" rtl="0" algn="l">
              <a:lnSpc>
                <a:spcPct val="90000"/>
              </a:lnSpc>
              <a:spcBef>
                <a:spcPts val="1000"/>
              </a:spcBef>
              <a:spcAft>
                <a:spcPts val="0"/>
              </a:spcAft>
              <a:buClr>
                <a:schemeClr val="dk1"/>
              </a:buClr>
              <a:buSzPts val="2800"/>
              <a:buChar char="●"/>
            </a:pPr>
            <a:r>
              <a:rPr lang="en-US"/>
              <a:t>Can be used for in-person and virtual interactions</a:t>
            </a:r>
            <a:endParaRPr/>
          </a:p>
          <a:p>
            <a:pPr indent="-241934" lvl="0" marL="228600" rtl="0" algn="l">
              <a:lnSpc>
                <a:spcPct val="90000"/>
              </a:lnSpc>
              <a:spcBef>
                <a:spcPts val="1000"/>
              </a:spcBef>
              <a:spcAft>
                <a:spcPts val="0"/>
              </a:spcAft>
              <a:buClr>
                <a:schemeClr val="dk1"/>
              </a:buClr>
              <a:buSzPts val="2800"/>
              <a:buChar char="●"/>
            </a:pPr>
            <a:r>
              <a:rPr lang="en-US"/>
              <a:t>Preset messages allow the user to communicate their most commonly needed phrases with little effort</a:t>
            </a:r>
            <a:endParaRPr/>
          </a:p>
          <a:p>
            <a:pPr indent="-64135"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Challenges</a:t>
            </a:r>
            <a:endParaRPr/>
          </a:p>
        </p:txBody>
      </p:sp>
      <p:sp>
        <p:nvSpPr>
          <p:cNvPr id="108" name="Google Shape;10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Finding a solution that will help people with HOD</a:t>
            </a:r>
            <a:endParaRPr/>
          </a:p>
          <a:p>
            <a:pPr indent="-228600" lvl="1" marL="685800" rtl="0" algn="l">
              <a:lnSpc>
                <a:spcPct val="90000"/>
              </a:lnSpc>
              <a:spcBef>
                <a:spcPts val="500"/>
              </a:spcBef>
              <a:spcAft>
                <a:spcPts val="0"/>
              </a:spcAft>
              <a:buClr>
                <a:schemeClr val="dk1"/>
              </a:buClr>
              <a:buSzPts val="2400"/>
              <a:buChar char="○"/>
            </a:pPr>
            <a:r>
              <a:rPr lang="en-US"/>
              <a:t>Most aspects of HOD are a mystery – cause is unknown, no treatments</a:t>
            </a:r>
            <a:endParaRPr/>
          </a:p>
          <a:p>
            <a:pPr indent="-190500" lvl="1" marL="685800" rtl="0" algn="l">
              <a:lnSpc>
                <a:spcPct val="90000"/>
              </a:lnSpc>
              <a:spcBef>
                <a:spcPts val="500"/>
              </a:spcBef>
              <a:spcAft>
                <a:spcPts val="0"/>
              </a:spcAft>
              <a:buSzPts val="1800"/>
              <a:buChar char="○"/>
            </a:pPr>
            <a:r>
              <a:rPr lang="en-US"/>
              <a:t>No known genetic cause, and not enough data available </a:t>
            </a:r>
            <a:endParaRPr/>
          </a:p>
          <a:p>
            <a:pPr indent="-228600" lvl="1" marL="685800" rtl="0" algn="l">
              <a:lnSpc>
                <a:spcPct val="90000"/>
              </a:lnSpc>
              <a:spcBef>
                <a:spcPts val="500"/>
              </a:spcBef>
              <a:spcAft>
                <a:spcPts val="0"/>
              </a:spcAft>
              <a:buClr>
                <a:schemeClr val="dk1"/>
              </a:buClr>
              <a:buSzPts val="2400"/>
              <a:buChar char="○"/>
            </a:pPr>
            <a:r>
              <a:rPr lang="en-US"/>
              <a:t>Limited data on HOD available online</a:t>
            </a:r>
            <a:endParaRPr/>
          </a:p>
          <a:p>
            <a:pPr indent="-228600" lvl="2" marL="1143000" rtl="0" algn="l">
              <a:lnSpc>
                <a:spcPct val="90000"/>
              </a:lnSpc>
              <a:spcBef>
                <a:spcPts val="500"/>
              </a:spcBef>
              <a:spcAft>
                <a:spcPts val="0"/>
              </a:spcAft>
              <a:buClr>
                <a:schemeClr val="dk1"/>
              </a:buClr>
              <a:buSzPts val="2000"/>
              <a:buChar char="■"/>
            </a:pPr>
            <a:r>
              <a:rPr lang="en-US"/>
              <a:t>Partly because it’s such a rare disease</a:t>
            </a:r>
            <a:endParaRPr/>
          </a:p>
          <a:p>
            <a:pPr indent="-228600" lvl="2" marL="1143000" rtl="0" algn="l">
              <a:lnSpc>
                <a:spcPct val="90000"/>
              </a:lnSpc>
              <a:spcBef>
                <a:spcPts val="500"/>
              </a:spcBef>
              <a:spcAft>
                <a:spcPts val="0"/>
              </a:spcAft>
              <a:buClr>
                <a:schemeClr val="dk1"/>
              </a:buClr>
              <a:buSzPts val="2000"/>
              <a:buChar char="■"/>
            </a:pPr>
            <a:r>
              <a:rPr lang="en-US"/>
              <a:t>Few videos of HOD speech available</a:t>
            </a:r>
            <a:endParaRPr/>
          </a:p>
          <a:p>
            <a:pPr indent="-215900" lvl="2" marL="1143000" rtl="0" algn="l">
              <a:lnSpc>
                <a:spcPct val="90000"/>
              </a:lnSpc>
              <a:spcBef>
                <a:spcPts val="500"/>
              </a:spcBef>
              <a:spcAft>
                <a:spcPts val="0"/>
              </a:spcAft>
              <a:buSzPts val="1800"/>
              <a:buChar char="■"/>
            </a:pPr>
            <a:r>
              <a:rPr lang="en-US"/>
              <a:t>Only individual case studies are available, no such centralized database</a:t>
            </a:r>
            <a:endParaRPr/>
          </a:p>
          <a:p>
            <a:pPr indent="-228600" lvl="1" marL="685800" rtl="0" algn="l">
              <a:lnSpc>
                <a:spcPct val="90000"/>
              </a:lnSpc>
              <a:spcBef>
                <a:spcPts val="500"/>
              </a:spcBef>
              <a:spcAft>
                <a:spcPts val="0"/>
              </a:spcAft>
              <a:buClr>
                <a:schemeClr val="dk1"/>
              </a:buClr>
              <a:buSzPts val="2400"/>
              <a:buChar char="○"/>
            </a:pPr>
            <a:r>
              <a:rPr lang="en-US"/>
              <a:t>Cannot answer any biological questions in this hackathon (e.g. what cell types are involved in causing the disease, what genes increase risk), so we decided to focus on something that affects patients’ daily life</a:t>
            </a:r>
            <a:endParaRPr/>
          </a:p>
          <a:p>
            <a:pPr indent="-292100" lvl="0" marL="228600" rtl="0" algn="l">
              <a:spcBef>
                <a:spcPts val="0"/>
              </a:spcBef>
              <a:spcAft>
                <a:spcPts val="0"/>
              </a:spcAft>
              <a:buSzPts val="2800"/>
              <a:buChar char="●"/>
            </a:pPr>
            <a:r>
              <a:rPr lang="en-US"/>
              <a:t>Implementation</a:t>
            </a:r>
            <a:endParaRPr/>
          </a:p>
          <a:p>
            <a:pPr indent="-228600" lvl="0" marL="228600" rtl="0" algn="l">
              <a:spcBef>
                <a:spcPts val="0"/>
              </a:spcBef>
              <a:spcAft>
                <a:spcPts val="0"/>
              </a:spcAft>
              <a:buSzPts val="1800"/>
              <a:buChar char="●"/>
            </a:pPr>
            <a:r>
              <a:rPr lang="en-US"/>
              <a:t>Lack of openly available data out there on scanned speech- cannot use data samples to implement our methodology and create a model based on 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Future Directions</a:t>
            </a:r>
            <a:endParaRPr/>
          </a:p>
        </p:txBody>
      </p:sp>
      <p:sp>
        <p:nvSpPr>
          <p:cNvPr id="114" name="Google Shape;114;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Firstly, creating a HOD-specific database that includes patient clinical and imaging symptoms, treatments, past medical history,  scanned speech samples, etc. and encouraging </a:t>
            </a:r>
            <a:r>
              <a:rPr lang="en-US"/>
              <a:t>information</a:t>
            </a:r>
            <a:r>
              <a:rPr lang="en-US"/>
              <a:t> sharing among organizations</a:t>
            </a:r>
            <a:endParaRPr/>
          </a:p>
          <a:p>
            <a:pPr indent="-228600" lvl="0" marL="228600" rtl="0" algn="l">
              <a:lnSpc>
                <a:spcPct val="90000"/>
              </a:lnSpc>
              <a:spcBef>
                <a:spcPts val="0"/>
              </a:spcBef>
              <a:spcAft>
                <a:spcPts val="0"/>
              </a:spcAft>
              <a:buClr>
                <a:schemeClr val="dk1"/>
              </a:buClr>
              <a:buSzPts val="2800"/>
              <a:buChar char="●"/>
            </a:pPr>
            <a:r>
              <a:rPr lang="en-US"/>
              <a:t>Create the algorithm that trains on scanning speech and is able to recognize it</a:t>
            </a:r>
            <a:endParaRPr/>
          </a:p>
          <a:p>
            <a:pPr indent="-228600" lvl="0" marL="228600" rtl="0" algn="l">
              <a:lnSpc>
                <a:spcPct val="90000"/>
              </a:lnSpc>
              <a:spcBef>
                <a:spcPts val="1000"/>
              </a:spcBef>
              <a:spcAft>
                <a:spcPts val="0"/>
              </a:spcAft>
              <a:buClr>
                <a:schemeClr val="dk1"/>
              </a:buClr>
              <a:buSzPts val="2800"/>
              <a:buChar char="●"/>
            </a:pPr>
            <a:r>
              <a:rPr lang="en-US"/>
              <a:t>Build the web app, taking steps to make it accessible to people with motor difficulty</a:t>
            </a:r>
            <a:endParaRPr/>
          </a:p>
          <a:p>
            <a:pPr indent="-228600" lvl="0" marL="228600" rtl="0" algn="l">
              <a:lnSpc>
                <a:spcPct val="90000"/>
              </a:lnSpc>
              <a:spcBef>
                <a:spcPts val="1000"/>
              </a:spcBef>
              <a:spcAft>
                <a:spcPts val="0"/>
              </a:spcAft>
              <a:buClr>
                <a:schemeClr val="dk1"/>
              </a:buClr>
              <a:buSzPts val="2800"/>
              <a:buChar char="●"/>
            </a:pPr>
            <a:r>
              <a:rPr lang="en-US"/>
              <a:t>Incorporate more advanced speech enhancement beyond removing extraneous pauses and increasing speech speed, using signal processing and/or machine learning</a:t>
            </a:r>
            <a:endParaRPr/>
          </a:p>
          <a:p>
            <a:pPr indent="-165100" lvl="0" marL="228600" rtl="0" algn="l">
              <a:lnSpc>
                <a:spcPct val="90000"/>
              </a:lnSpc>
              <a:spcBef>
                <a:spcPts val="1000"/>
              </a:spcBef>
              <a:spcAft>
                <a:spcPts val="0"/>
              </a:spcAft>
              <a:buSzPts val="1800"/>
              <a:buChar char="●"/>
            </a:pPr>
            <a:r>
              <a:rPr lang="en-US"/>
              <a:t>Can </a:t>
            </a:r>
            <a:r>
              <a:rPr lang="en-US"/>
              <a:t>implement</a:t>
            </a:r>
            <a:r>
              <a:rPr lang="en-US"/>
              <a:t> multimodal speech-to-text recognition, incorporating lip movements, to improve accuracy of scanned speech recognition</a:t>
            </a:r>
            <a:endParaRPr/>
          </a:p>
          <a:p>
            <a:pPr indent="-228600" lvl="0" marL="228600" rtl="0" algn="l">
              <a:lnSpc>
                <a:spcPct val="90000"/>
              </a:lnSpc>
              <a:spcBef>
                <a:spcPts val="1000"/>
              </a:spcBef>
              <a:spcAft>
                <a:spcPts val="1600"/>
              </a:spcAft>
              <a:buClr>
                <a:schemeClr val="dk1"/>
              </a:buClr>
              <a:buSzPts val="2800"/>
              <a:buChar char="●"/>
            </a:pPr>
            <a:r>
              <a:rPr lang="en-US"/>
              <a:t>Allow real patients to use the app and improve it based on their feedback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