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kzidenz-Grotesk" charset="1" panose="02000503030000020003"/>
      <p:regular r:id="rId10"/>
    </p:embeddedFont>
    <p:embeddedFont>
      <p:font typeface="Akzidenz-Grotesk Bold" charset="1" panose="02000803050000020004"/>
      <p:regular r:id="rId11"/>
    </p:embeddedFont>
    <p:embeddedFont>
      <p:font typeface="Akzidenz-Grotesk Italics" charset="1" panose="02000503050000090004"/>
      <p:regular r:id="rId12"/>
    </p:embeddedFont>
    <p:embeddedFont>
      <p:font typeface="Akzidenz-Grotesk Bold Italics" charset="1" panose="02000803060000090004"/>
      <p:regular r:id="rId13"/>
    </p:embeddedFont>
    <p:embeddedFont>
      <p:font typeface="Akzidenz-Grotesk Light" charset="1" panose="02000506040000020003"/>
      <p:regular r:id="rId14"/>
    </p:embeddedFont>
    <p:embeddedFont>
      <p:font typeface="Akzidenz-Grotesk Medium" charset="1" panose="02000603030000020004"/>
      <p:regular r:id="rId15"/>
    </p:embeddedFont>
    <p:embeddedFont>
      <p:font typeface="Akzidenz-Grotesk Heavy" charset="1" panose="02000503050000020004"/>
      <p:regular r:id="rId16"/>
    </p:embeddedFont>
    <p:embeddedFont>
      <p:font typeface="Akzidenz-Grotesk Heavy Italics" charset="1" panose="02000003030000090004"/>
      <p:regular r:id="rId17"/>
    </p:embeddedFont>
    <p:embeddedFont>
      <p:font typeface="Helvetica World" charset="1" panose="020B0500040000020004"/>
      <p:regular r:id="rId18"/>
    </p:embeddedFont>
    <p:embeddedFont>
      <p:font typeface="Helvetica World Bold" charset="1" panose="020B0800040000020004"/>
      <p:regular r:id="rId19"/>
    </p:embeddedFont>
    <p:embeddedFont>
      <p:font typeface="Helvetica World Italics" charset="1" panose="020B0500040000090004"/>
      <p:regular r:id="rId20"/>
    </p:embeddedFont>
    <p:embeddedFont>
      <p:font typeface="Helvetica World Bold Italics" charset="1" panose="020B0800040000090004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  <p:embeddedFont>
      <p:font typeface="Canva Sans Medium" charset="1" panose="020B0603030501040103"/>
      <p:regular r:id="rId26"/>
    </p:embeddedFont>
    <p:embeddedFont>
      <p:font typeface="Canva Sans Medium Italics" charset="1" panose="020B06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hhs.gov/hipaa/for-professionals/privacy/index.html#:~:text=The%20HIPAA%20Privacy%20Rule%20establishes,care%20providers%20that%20conduct%20certain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6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138747" y="1785070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23145"/>
            <a:ext cx="6141621" cy="449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662"/>
              </a:lnSpc>
            </a:pPr>
            <a:r>
              <a:rPr lang="en-US" sz="13885" spc="-694">
                <a:solidFill>
                  <a:srgbClr val="000000"/>
                </a:solidFill>
                <a:latin typeface="Akzidenz-Grotesk"/>
              </a:rPr>
              <a:t>Rare</a:t>
            </a:r>
          </a:p>
          <a:p>
            <a:pPr marL="0" indent="0" lvl="0">
              <a:lnSpc>
                <a:spcPts val="16662"/>
              </a:lnSpc>
            </a:pPr>
            <a:r>
              <a:rPr lang="en-US" sz="13885" spc="-694">
                <a:solidFill>
                  <a:srgbClr val="000000"/>
                </a:solidFill>
                <a:latin typeface="Akzidenz-Grotesk"/>
              </a:rPr>
              <a:t>Connect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80695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134475"/>
            <a:ext cx="7190003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Arman Mahjoor, Saurabh Basak, Tahir Ismailwala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7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16369" y="1028700"/>
            <a:ext cx="6071631" cy="3041899"/>
          </a:xfrm>
          <a:custGeom>
            <a:avLst/>
            <a:gdLst/>
            <a:ahLst/>
            <a:cxnLst/>
            <a:rect r="r" b="b" t="t" l="l"/>
            <a:pathLst>
              <a:path h="3041899" w="6071631">
                <a:moveTo>
                  <a:pt x="0" y="0"/>
                </a:moveTo>
                <a:lnTo>
                  <a:pt x="6071631" y="0"/>
                </a:lnTo>
                <a:lnTo>
                  <a:pt x="6071631" y="3041899"/>
                </a:lnTo>
                <a:lnTo>
                  <a:pt x="0" y="3041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6369" y="4227758"/>
            <a:ext cx="6071631" cy="2991585"/>
          </a:xfrm>
          <a:custGeom>
            <a:avLst/>
            <a:gdLst/>
            <a:ahLst/>
            <a:cxnLst/>
            <a:rect r="r" b="b" t="t" l="l"/>
            <a:pathLst>
              <a:path h="2991585" w="6071631">
                <a:moveTo>
                  <a:pt x="0" y="0"/>
                </a:moveTo>
                <a:lnTo>
                  <a:pt x="6071631" y="0"/>
                </a:lnTo>
                <a:lnTo>
                  <a:pt x="6071631" y="2991585"/>
                </a:lnTo>
                <a:lnTo>
                  <a:pt x="0" y="2991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962275"/>
            <a:ext cx="11187669" cy="502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4"/>
              </a:lnSpc>
            </a:pPr>
            <a:r>
              <a:rPr lang="en-US" sz="3127">
                <a:solidFill>
                  <a:srgbClr val="000000"/>
                </a:solidFill>
                <a:latin typeface="Helvetica World"/>
              </a:rPr>
              <a:t>Misdiagnosis and Access to Information</a:t>
            </a:r>
          </a:p>
          <a:p>
            <a:pPr marL="1350626" indent="-450209" lvl="2">
              <a:lnSpc>
                <a:spcPts val="5004"/>
              </a:lnSpc>
              <a:buFont typeface="Arial"/>
              <a:buChar char="⚬"/>
            </a:pPr>
            <a:r>
              <a:rPr lang="en-US" sz="3127">
                <a:solidFill>
                  <a:srgbClr val="000000"/>
                </a:solidFill>
                <a:latin typeface="Helvetica World"/>
              </a:rPr>
              <a:t>Challenge: Individuals with rare diseases often struggle with getting an accurate diagnosis, leading to delays in treatment and increased psychological stress.</a:t>
            </a:r>
          </a:p>
          <a:p>
            <a:pPr>
              <a:lnSpc>
                <a:spcPts val="5004"/>
              </a:lnSpc>
            </a:pPr>
            <a:r>
              <a:rPr lang="en-US" sz="3127">
                <a:solidFill>
                  <a:srgbClr val="000000"/>
                </a:solidFill>
                <a:latin typeface="Helvetica World"/>
              </a:rPr>
              <a:t>Isolation and Lack of Support</a:t>
            </a:r>
          </a:p>
          <a:p>
            <a:pPr algn="l" marL="1350626" indent="-450209" lvl="2">
              <a:lnSpc>
                <a:spcPts val="5004"/>
              </a:lnSpc>
              <a:buFont typeface="Arial"/>
              <a:buChar char="⚬"/>
            </a:pPr>
            <a:r>
              <a:rPr lang="en-US" sz="3127">
                <a:solidFill>
                  <a:srgbClr val="000000"/>
                </a:solidFill>
                <a:latin typeface="Helvetica World"/>
              </a:rPr>
              <a:t>Challenge: The rarity of these conditions can lead to isolation and a lack of understanding from the broader community.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16369" y="7789314"/>
            <a:ext cx="2217371" cy="2048498"/>
          </a:xfrm>
          <a:custGeom>
            <a:avLst/>
            <a:gdLst/>
            <a:ahLst/>
            <a:cxnLst/>
            <a:rect r="r" b="b" t="t" l="l"/>
            <a:pathLst>
              <a:path h="2048498" w="2217371">
                <a:moveTo>
                  <a:pt x="0" y="0"/>
                </a:moveTo>
                <a:lnTo>
                  <a:pt x="2217371" y="0"/>
                </a:lnTo>
                <a:lnTo>
                  <a:pt x="2217371" y="2048498"/>
                </a:lnTo>
                <a:lnTo>
                  <a:pt x="0" y="2048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52185" y="7992081"/>
            <a:ext cx="3035815" cy="1845732"/>
          </a:xfrm>
          <a:custGeom>
            <a:avLst/>
            <a:gdLst/>
            <a:ahLst/>
            <a:cxnLst/>
            <a:rect r="r" b="b" t="t" l="l"/>
            <a:pathLst>
              <a:path h="1845732" w="3035815">
                <a:moveTo>
                  <a:pt x="0" y="0"/>
                </a:moveTo>
                <a:lnTo>
                  <a:pt x="3035815" y="0"/>
                </a:lnTo>
                <a:lnTo>
                  <a:pt x="3035815" y="1845731"/>
                </a:lnTo>
                <a:lnTo>
                  <a:pt x="0" y="18457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25938"/>
            <a:ext cx="1118766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 spc="-400">
                <a:solidFill>
                  <a:srgbClr val="000000"/>
                </a:solidFill>
                <a:latin typeface="Akzidenz-Grotesk"/>
              </a:rPr>
              <a:t>Problem You’re Tackling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-9843"/>
            <a:ext cx="4760108" cy="104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7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25938"/>
            <a:ext cx="1118766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 spc="-400">
                <a:solidFill>
                  <a:srgbClr val="000000"/>
                </a:solidFill>
                <a:latin typeface="Akzidenz-Grotesk"/>
              </a:rPr>
              <a:t>Relevant Literature</a:t>
            </a:r>
          </a:p>
        </p:txBody>
      </p:sp>
      <p:sp>
        <p:nvSpPr>
          <p:cNvPr name="AutoShape 3" id="3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480695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62275"/>
            <a:ext cx="16739901" cy="514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elvetica World"/>
              </a:rPr>
              <a:t>Websites</a:t>
            </a:r>
          </a:p>
          <a:p>
            <a:pPr marL="1381761" indent="-460587" lvl="2">
              <a:lnSpc>
                <a:spcPts val="5120"/>
              </a:lnSpc>
              <a:buFont typeface="Arial"/>
              <a:buChar char="⚬"/>
            </a:pPr>
            <a:r>
              <a:rPr lang="en-US" sz="3200" u="sng">
                <a:solidFill>
                  <a:srgbClr val="000000"/>
                </a:solidFill>
                <a:latin typeface="Helvetica World"/>
                <a:hlinkClick r:id="rId2" tooltip="https://www.hhs.gov/hipaa/for-professionals/privacy/index.html#:~:text=The%20HIPAA%20Privacy%20Rule%20establishes,care%20providers%20that%20conduct%20certain"/>
              </a:rPr>
              <a:t>HIPAA</a:t>
            </a:r>
          </a:p>
          <a:p>
            <a:pPr marL="1381761" indent="-460587" lvl="2">
              <a:lnSpc>
                <a:spcPts val="512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Helvetica World"/>
              </a:rPr>
              <a:t>https://hodassoc.org</a:t>
            </a:r>
          </a:p>
          <a:p>
            <a:pPr marL="1381761" indent="-460587" lvl="2">
              <a:lnSpc>
                <a:spcPts val="512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Helvetica World"/>
              </a:rPr>
              <a:t>https://www.foxp1.org/characteristics</a:t>
            </a:r>
          </a:p>
          <a:p>
            <a:pPr marL="1381761" indent="-460587" lvl="2">
              <a:lnSpc>
                <a:spcPts val="512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Helvetica World"/>
              </a:rPr>
              <a:t>https://usp7.org/signs-and-symptoms</a:t>
            </a:r>
          </a:p>
          <a:p>
            <a:pPr marL="1381761" indent="-460587" lvl="2">
              <a:lnSpc>
                <a:spcPts val="512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Helvetica World"/>
              </a:rPr>
              <a:t>https://www.curecmt4j.org/cmt4j/</a:t>
            </a:r>
          </a:p>
          <a:p>
            <a:pPr marL="1381761" indent="-460587" lvl="2">
              <a:lnSpc>
                <a:spcPts val="512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Helvetica World"/>
              </a:rPr>
              <a:t>https://alportsyndrome.org/about-alport-syndrome/diagnosis/</a:t>
            </a:r>
          </a:p>
          <a:p>
            <a:pPr algn="l" marL="1381761" indent="-460587" lvl="2">
              <a:lnSpc>
                <a:spcPts val="512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Helvetica World"/>
              </a:rPr>
              <a:t>https://dup15q.org/understanding-dup15q-syndrome/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7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933700"/>
            <a:ext cx="16739901" cy="314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Identified from rare disease websites</a:t>
            </a:r>
          </a:p>
          <a:p>
            <a:pPr marL="1727189" indent="-575730" lvl="2">
              <a:lnSpc>
                <a:spcPts val="63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Symptoms</a:t>
            </a:r>
          </a:p>
          <a:p>
            <a:pPr algn="l" marL="1727189" indent="-575730" lvl="2">
              <a:lnSpc>
                <a:spcPts val="63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Demographics (has some weight but does not rule out minority populations)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87450" y="6750051"/>
            <a:ext cx="14513101" cy="2818817"/>
          </a:xfrm>
          <a:custGeom>
            <a:avLst/>
            <a:gdLst/>
            <a:ahLst/>
            <a:cxnLst/>
            <a:rect r="r" b="b" t="t" l="l"/>
            <a:pathLst>
              <a:path h="2818817" w="14513101">
                <a:moveTo>
                  <a:pt x="0" y="0"/>
                </a:moveTo>
                <a:lnTo>
                  <a:pt x="14513100" y="0"/>
                </a:lnTo>
                <a:lnTo>
                  <a:pt x="14513100" y="2818818"/>
                </a:lnTo>
                <a:lnTo>
                  <a:pt x="0" y="281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525938"/>
            <a:ext cx="1118766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 spc="-400">
                <a:solidFill>
                  <a:srgbClr val="000000"/>
                </a:solidFill>
                <a:latin typeface="Akzidenz-Grotesk"/>
              </a:rPr>
              <a:t>Data Worked With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0695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02418" y="9521244"/>
            <a:ext cx="219813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3131"/>
                </a:solidFill>
                <a:latin typeface="Canva Sans Italics"/>
              </a:rPr>
              <a:t>Psuedo Database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CE7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25938"/>
            <a:ext cx="12999166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 spc="-400">
                <a:solidFill>
                  <a:srgbClr val="000000"/>
                </a:solidFill>
                <a:latin typeface="Akzidenz-Grotesk"/>
              </a:rPr>
              <a:t>Methods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33700"/>
            <a:ext cx="4959430" cy="561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Artificial intelligence</a:t>
            </a:r>
          </a:p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Python ML</a:t>
            </a:r>
          </a:p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CNN’s</a:t>
            </a:r>
          </a:p>
          <a:p>
            <a:pPr>
              <a:lnSpc>
                <a:spcPts val="6399"/>
              </a:lnSpc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Backend</a:t>
            </a:r>
          </a:p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Python</a:t>
            </a:r>
          </a:p>
          <a:p>
            <a:pPr>
              <a:lnSpc>
                <a:spcPts val="6399"/>
              </a:lnSpc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Frontend</a:t>
            </a:r>
          </a:p>
          <a:p>
            <a:pPr algn="l"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Typescript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480695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7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099394" y="1028700"/>
            <a:ext cx="7748631" cy="9128122"/>
          </a:xfrm>
          <a:custGeom>
            <a:avLst/>
            <a:gdLst/>
            <a:ahLst/>
            <a:cxnLst/>
            <a:rect r="r" b="b" t="t" l="l"/>
            <a:pathLst>
              <a:path h="9128122" w="7748631">
                <a:moveTo>
                  <a:pt x="0" y="0"/>
                </a:moveTo>
                <a:lnTo>
                  <a:pt x="7748631" y="0"/>
                </a:lnTo>
                <a:lnTo>
                  <a:pt x="7748631" y="9128122"/>
                </a:lnTo>
                <a:lnTo>
                  <a:pt x="0" y="9128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37208" y="7499476"/>
            <a:ext cx="4762187" cy="2170563"/>
          </a:xfrm>
          <a:custGeom>
            <a:avLst/>
            <a:gdLst/>
            <a:ahLst/>
            <a:cxnLst/>
            <a:rect r="r" b="b" t="t" l="l"/>
            <a:pathLst>
              <a:path h="2170563" w="4762187">
                <a:moveTo>
                  <a:pt x="0" y="0"/>
                </a:moveTo>
                <a:lnTo>
                  <a:pt x="4762186" y="0"/>
                </a:lnTo>
                <a:lnTo>
                  <a:pt x="4762186" y="2170563"/>
                </a:lnTo>
                <a:lnTo>
                  <a:pt x="0" y="2170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2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3342" y="6473885"/>
            <a:ext cx="9876052" cy="635065"/>
          </a:xfrm>
          <a:custGeom>
            <a:avLst/>
            <a:gdLst/>
            <a:ahLst/>
            <a:cxnLst/>
            <a:rect r="r" b="b" t="t" l="l"/>
            <a:pathLst>
              <a:path h="635065" w="9876052">
                <a:moveTo>
                  <a:pt x="0" y="0"/>
                </a:moveTo>
                <a:lnTo>
                  <a:pt x="9876052" y="0"/>
                </a:lnTo>
                <a:lnTo>
                  <a:pt x="9876052" y="635066"/>
                </a:lnTo>
                <a:lnTo>
                  <a:pt x="0" y="635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69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25938"/>
            <a:ext cx="1118766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 spc="-400">
                <a:solidFill>
                  <a:srgbClr val="000000"/>
                </a:solidFill>
                <a:latin typeface="Akzidenz-Grotesk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33700"/>
            <a:ext cx="8551984" cy="314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Created a conceptual design of the platform</a:t>
            </a:r>
          </a:p>
          <a:p>
            <a:pPr algn="l"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Mock algorithm with sample data set to model AI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0695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3342" y="7061326"/>
            <a:ext cx="135443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3131"/>
                </a:solidFill>
                <a:latin typeface="Canva Sans Italics"/>
              </a:rPr>
              <a:t>Symptoms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11871" y="9622414"/>
            <a:ext cx="208752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3131"/>
                </a:solidFill>
                <a:latin typeface="Canva Sans Italics"/>
              </a:rPr>
              <a:t>Expected Output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39248" y="8973820"/>
            <a:ext cx="1913996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FF3131"/>
                </a:solidFill>
                <a:latin typeface="Canva Sans Italics"/>
              </a:rPr>
              <a:t>Application Thought Process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CE7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25938"/>
            <a:ext cx="11187669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 spc="-400">
                <a:solidFill>
                  <a:srgbClr val="000000"/>
                </a:solidFill>
                <a:latin typeface="Akzidenz-Grotesk"/>
              </a:rPr>
              <a:t>Discussion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83238"/>
            <a:ext cx="9080830" cy="646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Limitations</a:t>
            </a:r>
          </a:p>
          <a:p>
            <a:pPr marL="1554480" indent="-518160" lvl="2">
              <a:lnSpc>
                <a:spcPts val="576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Funding</a:t>
            </a:r>
          </a:p>
          <a:p>
            <a:pPr marL="1554480" indent="-518160" lvl="2">
              <a:lnSpc>
                <a:spcPts val="576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Must be compliant with HIPAA</a:t>
            </a:r>
          </a:p>
          <a:p>
            <a:pPr marL="1554480" indent="-518160" lvl="2">
              <a:lnSpc>
                <a:spcPts val="576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Outreach</a:t>
            </a:r>
          </a:p>
          <a:p>
            <a:pPr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What’s been done</a:t>
            </a:r>
          </a:p>
          <a:p>
            <a:pPr marL="1554480" indent="-518160" lvl="2">
              <a:lnSpc>
                <a:spcPts val="576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Doctor Patient Online Chatting</a:t>
            </a:r>
          </a:p>
          <a:p>
            <a:pPr marL="1554480" indent="-518160" lvl="2">
              <a:lnSpc>
                <a:spcPts val="576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https://compliantchatgpt.com/</a:t>
            </a:r>
          </a:p>
          <a:p>
            <a:pPr marL="777240" indent="-388620" lvl="1">
              <a:lnSpc>
                <a:spcPts val="576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Why it’s different</a:t>
            </a:r>
          </a:p>
          <a:p>
            <a:pPr algn="l" marL="1554480" indent="-518160" lvl="2">
              <a:lnSpc>
                <a:spcPts val="576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Focused on the Rare Disease space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480695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CE7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25938"/>
            <a:ext cx="15006558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8000" spc="-400">
                <a:solidFill>
                  <a:srgbClr val="000000"/>
                </a:solidFill>
                <a:latin typeface="Akzidenz-Grotesk"/>
              </a:rPr>
              <a:t>Challenge and Future Directions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9650" y="2933700"/>
            <a:ext cx="17121134" cy="314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Implementation </a:t>
            </a:r>
          </a:p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Funding → getting sponsors or backing through companies or investors</a:t>
            </a:r>
          </a:p>
          <a:p>
            <a:pPr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HIPAA compliance </a:t>
            </a:r>
          </a:p>
          <a:p>
            <a:pPr algn="l" marL="863595" indent="-431797" lvl="1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Helvetica World"/>
              </a:rPr>
              <a:t>Making the platform a key aspect of the rare disease community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480695"/>
            <a:ext cx="47601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Akzidenz-Grotesk"/>
              </a:rPr>
              <a:t>Rare Connect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DAF-bVvROdE</dc:identifier>
  <dcterms:modified xsi:type="dcterms:W3CDTF">2011-08-01T06:04:30Z</dcterms:modified>
  <cp:revision>1</cp:revision>
  <dc:title>Harvard Hackathon</dc:title>
</cp:coreProperties>
</file>