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5" r:id="rId6"/>
    <p:sldId id="257" r:id="rId7"/>
    <p:sldId id="266" r:id="rId8"/>
    <p:sldId id="267" r:id="rId9"/>
    <p:sldId id="26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AE5F-0B84-4EF3-BFEB-028D65CB0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65B74-7192-44F1-A4C9-571621A04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516F-9CA0-4C5F-988C-1D0118E4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785F2-4494-4A82-94E6-F9304A3E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1EBB-33F1-4274-9CA4-9A458DE5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1111-A6FF-4DA8-BAE1-0AB87224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5961D-5AFB-443F-BF3B-40E06E28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3535-0860-42AC-80DB-EA9870F7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2FD6-CC1C-4B55-9932-91C72D2C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0891-493C-44C6-9B64-8BE3BA7F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98C82-01B6-48E7-97CB-3AE3001AC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4431F-46CB-43E6-8192-3F04EA52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4C65-3C51-4670-9D32-E9187773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7487-DC77-4ED5-8144-9F5DB578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7E0C-E7BA-4AD9-9C1B-B99C71A7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8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E233-F757-4AC5-9FD1-649F700B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D09D-072D-4C23-87BE-FA3D8BDC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3EDA-46BB-4664-B412-1C3C1D1C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87BF-68FF-488F-B52D-6CF62EF2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7D09-25F2-4A25-A957-FD08633B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27A9-D3F7-4026-BCAE-512B33B8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4360A-4B2A-432A-AD57-BED774A7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40EA-D464-47F3-AC62-313C5B6E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3FF6-D465-4EE7-88C8-381D51FB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6B03-A2E4-4765-85E9-9669C990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FA9F-E8C7-4A83-AB8A-FE97947E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1F1B-1A52-42D0-8D32-921F9C400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FC4B-7B8E-47C3-A8E0-D11D26A40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8D48-637A-4D04-BA61-5A087872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45A72-0BEB-454E-A2C4-C7490DD0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8566-9F3D-42F9-8346-C7347B88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5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324C-A372-476B-9173-AE15B695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FF450-895F-4DA9-A9DC-786EAE96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5C23-5AAD-48FE-A04C-CA026EAA3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42474-B4F5-4ED9-A19A-A9ABFE4F0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85BD1-4B2B-4EBE-9B3B-1EA8B9E49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90B5E-B2AF-464D-862E-2FD01BDE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19967-EF1A-4B60-BFAF-3BA3C26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0CC2C-05A6-4FC0-B9CD-22BFDC25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9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E188-B8DF-47E9-B88D-43B34BBB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2CABE-E804-489C-BF33-A1239EA1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5160E-034F-407F-BD27-A49CB41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03DB1-D1F9-4EE2-BC60-D484AF0A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4C6CE-697C-4A14-9463-C7A84BE1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C7027-A052-4448-917D-4F681459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9D64-410D-4C9F-8637-EFF9F55C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FA3B-FB1D-4EE7-BA80-801ACEAA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92B8-E7C4-465A-8806-E6BB361F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7A075-92CD-46C7-ABF0-21C2DC55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2349-5EA0-479F-A0AD-99A34F67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2A4D9-B323-4785-9D87-1915C334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812A-925E-4EE3-9E61-BAF52C03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AF33-C2AF-45E1-A7BC-4CB3242F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F347C-EE84-4C81-B9C7-6997F6218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362A6-54E1-4935-95C7-631646BF3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D379-11CB-43E1-AE89-51E37C84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6B74-7649-4592-95F0-F5933D47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21107-7F52-4286-8CDB-C1AC15B6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AA835-4F7D-41C9-914B-CE4A3424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2829-9440-423C-B6F1-5326CEEA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82F4-060A-45C8-8103-84F1F2424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4892-D2F8-4001-B56A-B46AC8DF8CD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8ECE-B921-4B75-898C-0DD5408E3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29B4-9209-4D42-BEB0-FAB119818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5F48-253D-4959-B91D-3E79818E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f.com/za/en/who-we-are/organization/loca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ABCE64-6056-42BA-B15E-93DBB53D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36259"/>
            <a:ext cx="9144000" cy="1655762"/>
          </a:xfrm>
        </p:spPr>
        <p:txBody>
          <a:bodyPr/>
          <a:lstStyle/>
          <a:p>
            <a:r>
              <a:rPr lang="hr-HR" b="1" dirty="0"/>
              <a:t>BASF Data </a:t>
            </a:r>
            <a:r>
              <a:rPr lang="hr-HR" b="1" dirty="0" err="1"/>
              <a:t>Challenge</a:t>
            </a:r>
            <a:r>
              <a:rPr lang="hr-HR" b="1" dirty="0"/>
              <a:t> </a:t>
            </a:r>
          </a:p>
          <a:p>
            <a:r>
              <a:rPr lang="hr-HR" dirty="0" err="1"/>
              <a:t>Part</a:t>
            </a:r>
            <a:r>
              <a:rPr lang="hr-HR" dirty="0"/>
              <a:t> 2 –</a:t>
            </a:r>
            <a:r>
              <a:rPr lang="en-US" dirty="0"/>
              <a:t> Tableau</a:t>
            </a:r>
            <a:r>
              <a:rPr lang="hr-HR" dirty="0"/>
              <a:t> </a:t>
            </a:r>
            <a:r>
              <a:rPr lang="hr-HR" dirty="0" err="1"/>
              <a:t>Exploratory</a:t>
            </a:r>
            <a:r>
              <a:rPr lang="hr-HR" dirty="0"/>
              <a:t> </a:t>
            </a:r>
            <a:r>
              <a:rPr lang="hr-HR" dirty="0" err="1"/>
              <a:t>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0D0D7-3798-45A2-95C2-1A4D5932B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9" y="478643"/>
            <a:ext cx="11269362" cy="45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2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827F5-3468-4053-BB3A-18904E29A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5" y="665067"/>
            <a:ext cx="9935833" cy="552786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B2E01A-FD1B-4607-BBBE-63BAF83A0CFE}"/>
              </a:ext>
            </a:extLst>
          </p:cNvPr>
          <p:cNvSpPr/>
          <p:nvPr/>
        </p:nvSpPr>
        <p:spPr>
          <a:xfrm>
            <a:off x="9520518" y="1008530"/>
            <a:ext cx="1707776" cy="42295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FC23B-3302-46ED-B625-7BA1D21347C9}"/>
              </a:ext>
            </a:extLst>
          </p:cNvPr>
          <p:cNvSpPr txBox="1"/>
          <p:nvPr/>
        </p:nvSpPr>
        <p:spPr>
          <a:xfrm>
            <a:off x="6746014" y="3862948"/>
            <a:ext cx="264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rgbClr val="FF0000"/>
                </a:solidFill>
              </a:rPr>
              <a:t>Lowering</a:t>
            </a:r>
            <a:r>
              <a:rPr lang="hr-HR" dirty="0">
                <a:solidFill>
                  <a:srgbClr val="FF0000"/>
                </a:solidFill>
              </a:rPr>
              <a:t> trend? </a:t>
            </a:r>
          </a:p>
          <a:p>
            <a:r>
              <a:rPr lang="hr-HR" b="1" dirty="0"/>
              <a:t>No! </a:t>
            </a:r>
          </a:p>
          <a:p>
            <a:r>
              <a:rPr lang="hr-HR" dirty="0" err="1"/>
              <a:t>We</a:t>
            </a:r>
            <a:r>
              <a:rPr lang="hr-HR" dirty="0"/>
              <a:t> </a:t>
            </a:r>
            <a:r>
              <a:rPr lang="hr-HR" dirty="0" err="1"/>
              <a:t>only</a:t>
            </a:r>
            <a:r>
              <a:rPr lang="hr-HR" dirty="0"/>
              <a:t> </a:t>
            </a:r>
            <a:r>
              <a:rPr lang="hr-HR" dirty="0" err="1"/>
              <a:t>have</a:t>
            </a:r>
            <a:r>
              <a:rPr lang="hr-HR" dirty="0"/>
              <a:t> data for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first</a:t>
            </a:r>
            <a:r>
              <a:rPr lang="hr-HR" dirty="0"/>
              <a:t> </a:t>
            </a:r>
            <a:r>
              <a:rPr lang="hr-HR" dirty="0" err="1"/>
              <a:t>part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August</a:t>
            </a:r>
          </a:p>
        </p:txBody>
      </p:sp>
    </p:spTree>
    <p:extLst>
      <p:ext uri="{BB962C8B-B14F-4D97-AF65-F5344CB8AC3E}">
        <p14:creationId xmlns:p14="http://schemas.microsoft.com/office/powerpoint/2010/main" val="202614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CFF1-9593-4E5A-8974-99FE0B6C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65125"/>
            <a:ext cx="11389658" cy="1325563"/>
          </a:xfrm>
        </p:spPr>
        <p:txBody>
          <a:bodyPr>
            <a:normAutofit/>
          </a:bodyPr>
          <a:lstStyle/>
          <a:p>
            <a:r>
              <a:rPr lang="hr-HR" sz="4000" dirty="0"/>
              <a:t>More </a:t>
            </a:r>
            <a:r>
              <a:rPr lang="hr-HR" sz="4000" dirty="0" err="1"/>
              <a:t>realistic</a:t>
            </a:r>
            <a:r>
              <a:rPr lang="hr-HR" sz="4000" dirty="0"/>
              <a:t> </a:t>
            </a:r>
            <a:r>
              <a:rPr lang="hr-HR" sz="4000" dirty="0" err="1"/>
              <a:t>picture</a:t>
            </a:r>
            <a:r>
              <a:rPr lang="hr-HR" sz="4000" dirty="0"/>
              <a:t> </a:t>
            </a:r>
            <a:r>
              <a:rPr lang="hr-HR" sz="4000" dirty="0" err="1"/>
              <a:t>of</a:t>
            </a:r>
            <a:r>
              <a:rPr lang="hr-HR" sz="4000" dirty="0"/>
              <a:t> a trend </a:t>
            </a:r>
            <a:r>
              <a:rPr lang="hr-HR" sz="4000" dirty="0" err="1"/>
              <a:t>using</a:t>
            </a:r>
            <a:r>
              <a:rPr lang="hr-HR" sz="4000" dirty="0"/>
              <a:t> </a:t>
            </a:r>
            <a:r>
              <a:rPr lang="hr-HR" sz="4000" dirty="0" err="1"/>
              <a:t>cumulative</a:t>
            </a:r>
            <a:r>
              <a:rPr lang="hr-HR" sz="4000" dirty="0"/>
              <a:t> </a:t>
            </a:r>
            <a:r>
              <a:rPr lang="hr-HR" sz="4000" dirty="0" err="1"/>
              <a:t>sum</a:t>
            </a:r>
            <a:r>
              <a:rPr lang="hr-HR" sz="4000" dirty="0"/>
              <a:t> 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FCE73-FF00-43A1-B635-F5E5690E8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7" y="1690688"/>
            <a:ext cx="8998037" cy="500611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BBD22-D94B-4ED5-A013-F8568BFC08C7}"/>
              </a:ext>
            </a:extLst>
          </p:cNvPr>
          <p:cNvCxnSpPr/>
          <p:nvPr/>
        </p:nvCxnSpPr>
        <p:spPr>
          <a:xfrm flipV="1">
            <a:off x="5943600" y="3405747"/>
            <a:ext cx="3227294" cy="176156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7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5D614-F84D-4A8C-B52F-14D8B3D8D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9" y="363209"/>
            <a:ext cx="11700621" cy="6400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D379B-02C0-408D-88BD-C63310281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91A46-C303-443D-9216-9B76F0FB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0" y="537882"/>
            <a:ext cx="11110658" cy="6077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F38FA-13E4-4D98-A383-F8D5BF2B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" y="361537"/>
            <a:ext cx="11214848" cy="61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3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E8F338-69F0-46A0-B30C-04C9AFBE74A8}"/>
              </a:ext>
            </a:extLst>
          </p:cNvPr>
          <p:cNvSpPr txBox="1">
            <a:spLocks/>
          </p:cNvSpPr>
          <p:nvPr/>
        </p:nvSpPr>
        <p:spPr>
          <a:xfrm>
            <a:off x="676834" y="234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4000" dirty="0" err="1"/>
              <a:t>Creating</a:t>
            </a:r>
            <a:r>
              <a:rPr lang="hr-HR" sz="4000" dirty="0"/>
              <a:t> </a:t>
            </a:r>
            <a:r>
              <a:rPr lang="hr-HR" sz="4000" dirty="0" err="1"/>
              <a:t>Markets</a:t>
            </a:r>
            <a:endParaRPr lang="en-US" sz="4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E02B93-A263-4C6C-B916-EB2A3C31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4" y="1704601"/>
            <a:ext cx="10515600" cy="4798334"/>
          </a:xfrm>
        </p:spPr>
        <p:txBody>
          <a:bodyPr>
            <a:normAutofit/>
          </a:bodyPr>
          <a:lstStyle/>
          <a:p>
            <a:r>
              <a:rPr lang="hr-HR" dirty="0" err="1"/>
              <a:t>Based</a:t>
            </a:r>
            <a:r>
              <a:rPr lang="hr-HR" dirty="0"/>
              <a:t> on </a:t>
            </a:r>
            <a:r>
              <a:rPr lang="en-US" dirty="0" err="1">
                <a:hlinkClick r:id="rId2"/>
              </a:rPr>
              <a:t>basf</a:t>
            </a:r>
            <a:r>
              <a:rPr lang="en-US" dirty="0">
                <a:hlinkClick r:id="rId2"/>
              </a:rPr>
              <a:t>-who we are–locations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geography</a:t>
            </a:r>
            <a:r>
              <a:rPr lang="hr-HR" dirty="0"/>
              <a:t> 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 err="1"/>
              <a:t>Africa</a:t>
            </a:r>
            <a:endParaRPr lang="hr-HR" dirty="0"/>
          </a:p>
          <a:p>
            <a:pPr marL="0" indent="0">
              <a:buNone/>
            </a:pPr>
            <a:r>
              <a:rPr lang="hr-HR" sz="2000" dirty="0" err="1"/>
              <a:t>Algeria</a:t>
            </a:r>
            <a:r>
              <a:rPr lang="hr-HR" sz="2000" dirty="0"/>
              <a:t>, Burundi, </a:t>
            </a:r>
            <a:r>
              <a:rPr lang="hr-HR" sz="2000" dirty="0" err="1"/>
              <a:t>Congo</a:t>
            </a:r>
            <a:r>
              <a:rPr lang="hr-HR" sz="2000" dirty="0"/>
              <a:t>, </a:t>
            </a:r>
            <a:r>
              <a:rPr lang="hr-HR" sz="2000" dirty="0" err="1"/>
              <a:t>Congo</a:t>
            </a:r>
            <a:r>
              <a:rPr lang="hr-HR" sz="2000" dirty="0"/>
              <a:t> </a:t>
            </a:r>
            <a:r>
              <a:rPr lang="hr-HR" sz="2000" dirty="0" err="1"/>
              <a:t>Dem.Rep</a:t>
            </a:r>
            <a:r>
              <a:rPr lang="hr-HR" sz="2000" dirty="0"/>
              <a:t>., </a:t>
            </a:r>
            <a:r>
              <a:rPr lang="hr-HR" sz="2000" dirty="0" err="1"/>
              <a:t>Equator</a:t>
            </a:r>
            <a:r>
              <a:rPr lang="hr-HR" sz="2000" dirty="0"/>
              <a:t>. </a:t>
            </a:r>
            <a:r>
              <a:rPr lang="hr-HR" sz="2000" dirty="0" err="1"/>
              <a:t>Guinea</a:t>
            </a:r>
            <a:r>
              <a:rPr lang="hr-HR" sz="2000" dirty="0"/>
              <a:t>, </a:t>
            </a:r>
            <a:r>
              <a:rPr lang="hr-HR" sz="2000" dirty="0" err="1"/>
              <a:t>Ethiopia</a:t>
            </a:r>
            <a:r>
              <a:rPr lang="hr-HR" sz="2000" dirty="0"/>
              <a:t>, </a:t>
            </a:r>
            <a:r>
              <a:rPr lang="hr-HR" sz="2000" dirty="0" err="1"/>
              <a:t>Ghana</a:t>
            </a:r>
            <a:r>
              <a:rPr lang="hr-HR" sz="2000" dirty="0"/>
              <a:t>, </a:t>
            </a:r>
            <a:r>
              <a:rPr lang="hr-HR" sz="2000" dirty="0" err="1"/>
              <a:t>Guinea</a:t>
            </a:r>
            <a:r>
              <a:rPr lang="hr-HR" sz="2000" dirty="0"/>
              <a:t>, </a:t>
            </a:r>
            <a:r>
              <a:rPr lang="hr-HR" sz="2000" dirty="0" err="1"/>
              <a:t>Ivory</a:t>
            </a:r>
            <a:r>
              <a:rPr lang="hr-HR" sz="2000" dirty="0"/>
              <a:t> </a:t>
            </a:r>
            <a:r>
              <a:rPr lang="hr-HR" sz="2000" dirty="0" err="1"/>
              <a:t>Coast</a:t>
            </a:r>
            <a:r>
              <a:rPr lang="hr-HR" sz="2000" dirty="0"/>
              <a:t>, </a:t>
            </a:r>
            <a:r>
              <a:rPr lang="hr-HR" sz="2000" dirty="0" err="1"/>
              <a:t>Kenya</a:t>
            </a:r>
            <a:r>
              <a:rPr lang="hr-HR" sz="2000" dirty="0"/>
              <a:t>, </a:t>
            </a:r>
            <a:r>
              <a:rPr lang="hr-HR" sz="2000" dirty="0" err="1"/>
              <a:t>Libya</a:t>
            </a:r>
            <a:r>
              <a:rPr lang="hr-HR" sz="2000" dirty="0"/>
              <a:t>, </a:t>
            </a:r>
            <a:r>
              <a:rPr lang="hr-HR" sz="2000" dirty="0" err="1"/>
              <a:t>Madagascar</a:t>
            </a:r>
            <a:r>
              <a:rPr lang="hr-HR" sz="2000" dirty="0"/>
              <a:t>, </a:t>
            </a:r>
            <a:r>
              <a:rPr lang="hr-HR" sz="2000" dirty="0" err="1"/>
              <a:t>Malawi</a:t>
            </a:r>
            <a:r>
              <a:rPr lang="hr-HR" sz="2000" dirty="0"/>
              <a:t>, </a:t>
            </a:r>
            <a:r>
              <a:rPr lang="hr-HR" sz="2000" dirty="0" err="1"/>
              <a:t>Morocco</a:t>
            </a:r>
            <a:r>
              <a:rPr lang="hr-HR" sz="2000" dirty="0"/>
              <a:t>, </a:t>
            </a:r>
            <a:r>
              <a:rPr lang="hr-HR" sz="2000" dirty="0" err="1"/>
              <a:t>Nigeria</a:t>
            </a:r>
            <a:r>
              <a:rPr lang="hr-HR" sz="2000" dirty="0"/>
              <a:t>, </a:t>
            </a:r>
            <a:r>
              <a:rPr lang="hr-HR" sz="2000" dirty="0" err="1"/>
              <a:t>South</a:t>
            </a:r>
            <a:r>
              <a:rPr lang="hr-HR" sz="2000" dirty="0"/>
              <a:t> </a:t>
            </a:r>
            <a:r>
              <a:rPr lang="hr-HR" sz="2000" dirty="0" err="1"/>
              <a:t>Africa</a:t>
            </a:r>
            <a:r>
              <a:rPr lang="hr-HR" sz="2000" dirty="0"/>
              <a:t>, </a:t>
            </a:r>
            <a:r>
              <a:rPr lang="hr-HR" sz="2000" dirty="0" err="1"/>
              <a:t>Tunisia</a:t>
            </a:r>
            <a:endParaRPr lang="hr-HR" sz="2000" dirty="0"/>
          </a:p>
          <a:p>
            <a:pPr marL="0" indent="0">
              <a:buNone/>
            </a:pPr>
            <a:r>
              <a:rPr lang="hr-HR" dirty="0"/>
              <a:t>America</a:t>
            </a:r>
          </a:p>
          <a:p>
            <a:pPr marL="0" indent="0">
              <a:buNone/>
            </a:pPr>
            <a:r>
              <a:rPr lang="hr-HR" sz="2000" dirty="0"/>
              <a:t>Argentina, </a:t>
            </a:r>
            <a:r>
              <a:rPr lang="hr-HR" sz="2000" dirty="0" err="1"/>
              <a:t>Bahamas</a:t>
            </a:r>
            <a:r>
              <a:rPr lang="hr-HR" sz="2000" dirty="0"/>
              <a:t>, </a:t>
            </a:r>
            <a:r>
              <a:rPr lang="hr-HR" sz="2000" dirty="0" err="1"/>
              <a:t>Bolivia</a:t>
            </a:r>
            <a:r>
              <a:rPr lang="hr-HR" sz="2000" dirty="0"/>
              <a:t>, Brazil, Canada, </a:t>
            </a:r>
            <a:r>
              <a:rPr lang="hr-HR" sz="2000" dirty="0" err="1"/>
              <a:t>Chile</a:t>
            </a:r>
            <a:r>
              <a:rPr lang="hr-HR" sz="2000" dirty="0"/>
              <a:t>, </a:t>
            </a:r>
            <a:r>
              <a:rPr lang="hr-HR" sz="2000" dirty="0" err="1"/>
              <a:t>Colombia</a:t>
            </a:r>
            <a:r>
              <a:rPr lang="hr-HR" sz="2000" dirty="0"/>
              <a:t>, </a:t>
            </a:r>
            <a:r>
              <a:rPr lang="hr-HR" sz="2000" dirty="0" err="1"/>
              <a:t>Costa</a:t>
            </a:r>
            <a:r>
              <a:rPr lang="hr-HR" sz="2000" dirty="0"/>
              <a:t> Rica, </a:t>
            </a:r>
            <a:r>
              <a:rPr lang="hr-HR" sz="2000" dirty="0" err="1"/>
              <a:t>Dominican</a:t>
            </a:r>
            <a:r>
              <a:rPr lang="hr-HR" sz="2000" dirty="0"/>
              <a:t> Rep., </a:t>
            </a:r>
            <a:r>
              <a:rPr lang="hr-HR" sz="2000" dirty="0" err="1"/>
              <a:t>Ecuador</a:t>
            </a:r>
            <a:r>
              <a:rPr lang="hr-HR" sz="2000" dirty="0"/>
              <a:t>, El Salvador, </a:t>
            </a:r>
            <a:r>
              <a:rPr lang="hr-HR" sz="2000" dirty="0" err="1"/>
              <a:t>Guadeloupe</a:t>
            </a:r>
            <a:r>
              <a:rPr lang="hr-HR" sz="2000" dirty="0"/>
              <a:t>, Guatemala, Honduras, </a:t>
            </a:r>
            <a:r>
              <a:rPr lang="hr-HR" sz="2000" dirty="0" err="1"/>
              <a:t>Jamaica</a:t>
            </a:r>
            <a:r>
              <a:rPr lang="hr-HR" sz="2000" dirty="0"/>
              <a:t>, Mexico, </a:t>
            </a:r>
            <a:r>
              <a:rPr lang="hr-HR" sz="2000" dirty="0" err="1"/>
              <a:t>Mozambique</a:t>
            </a:r>
            <a:r>
              <a:rPr lang="hr-HR" sz="2000" dirty="0"/>
              <a:t>, Panama, Paraguay, Peru, </a:t>
            </a:r>
            <a:r>
              <a:rPr lang="hr-HR" sz="2000" dirty="0" err="1"/>
              <a:t>Trinidad&amp;Tobago</a:t>
            </a:r>
            <a:r>
              <a:rPr lang="hr-HR" sz="2000" dirty="0"/>
              <a:t>, </a:t>
            </a:r>
            <a:r>
              <a:rPr lang="hr-HR" sz="2000" dirty="0" err="1"/>
              <a:t>Urugay</a:t>
            </a:r>
            <a:r>
              <a:rPr lang="hr-HR" sz="2000" dirty="0"/>
              <a:t>, USA, Venezuela</a:t>
            </a:r>
          </a:p>
          <a:p>
            <a:pPr marL="0" indent="0">
              <a:buNone/>
            </a:pPr>
            <a:r>
              <a:rPr lang="hr-HR" dirty="0" err="1"/>
              <a:t>Oceania</a:t>
            </a:r>
            <a:endParaRPr lang="hr-HR" dirty="0"/>
          </a:p>
          <a:p>
            <a:pPr marL="0" indent="0">
              <a:buNone/>
            </a:pPr>
            <a:r>
              <a:rPr lang="hr-HR" sz="2000" dirty="0"/>
              <a:t>Australia, New </a:t>
            </a:r>
            <a:r>
              <a:rPr lang="hr-HR" sz="2000" dirty="0" err="1"/>
              <a:t>Zealand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30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D130-578F-44AE-86A4-4B847837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260"/>
            <a:ext cx="10515600" cy="522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3000" dirty="0"/>
              <a:t>Europe</a:t>
            </a:r>
          </a:p>
          <a:p>
            <a:pPr marL="0" indent="0">
              <a:buNone/>
            </a:pPr>
            <a:r>
              <a:rPr lang="hr-HR" sz="2200" dirty="0" err="1"/>
              <a:t>Austria</a:t>
            </a:r>
            <a:r>
              <a:rPr lang="hr-HR" sz="2200" dirty="0"/>
              <a:t>, </a:t>
            </a:r>
            <a:r>
              <a:rPr lang="hr-HR" sz="2200" dirty="0" err="1"/>
              <a:t>Belgium</a:t>
            </a:r>
            <a:r>
              <a:rPr lang="hr-HR" sz="2200" dirty="0"/>
              <a:t>, </a:t>
            </a:r>
            <a:r>
              <a:rPr lang="hr-HR" sz="2200" dirty="0" err="1"/>
              <a:t>Bosnia</a:t>
            </a:r>
            <a:r>
              <a:rPr lang="hr-HR" sz="2200" dirty="0"/>
              <a:t> </a:t>
            </a:r>
            <a:r>
              <a:rPr lang="hr-HR" sz="2200" dirty="0" err="1"/>
              <a:t>and</a:t>
            </a:r>
            <a:r>
              <a:rPr lang="hr-HR" sz="2200" dirty="0"/>
              <a:t> </a:t>
            </a:r>
            <a:r>
              <a:rPr lang="hr-HR" sz="2200" dirty="0" err="1"/>
              <a:t>Hezeg</a:t>
            </a:r>
            <a:r>
              <a:rPr lang="hr-HR" sz="2200" dirty="0"/>
              <a:t>., </a:t>
            </a:r>
            <a:r>
              <a:rPr lang="hr-HR" sz="2200" dirty="0" err="1"/>
              <a:t>Bulgaria</a:t>
            </a:r>
            <a:r>
              <a:rPr lang="hr-HR" sz="2200" dirty="0"/>
              <a:t>, Croatia, </a:t>
            </a:r>
            <a:r>
              <a:rPr lang="hr-HR" sz="2200" dirty="0" err="1"/>
              <a:t>Cyprus</a:t>
            </a:r>
            <a:r>
              <a:rPr lang="hr-HR" sz="2200" dirty="0"/>
              <a:t>, </a:t>
            </a:r>
            <a:r>
              <a:rPr lang="hr-HR" sz="2200" dirty="0" err="1"/>
              <a:t>Czech</a:t>
            </a:r>
            <a:r>
              <a:rPr lang="hr-HR" sz="2200" dirty="0"/>
              <a:t> Republic, </a:t>
            </a:r>
            <a:r>
              <a:rPr lang="hr-HR" sz="2200" dirty="0" err="1"/>
              <a:t>Denmark</a:t>
            </a:r>
            <a:r>
              <a:rPr lang="hr-HR" sz="2200" dirty="0"/>
              <a:t>, </a:t>
            </a:r>
            <a:r>
              <a:rPr lang="hr-HR" sz="2200" dirty="0" err="1"/>
              <a:t>Estonia</a:t>
            </a:r>
            <a:r>
              <a:rPr lang="hr-HR" sz="2200" dirty="0"/>
              <a:t>, </a:t>
            </a:r>
            <a:r>
              <a:rPr lang="hr-HR" sz="2200" dirty="0" err="1"/>
              <a:t>Finland</a:t>
            </a:r>
            <a:r>
              <a:rPr lang="hr-HR" sz="2200" dirty="0"/>
              <a:t>, France, </a:t>
            </a:r>
            <a:r>
              <a:rPr lang="hr-HR" sz="2200" dirty="0" err="1"/>
              <a:t>Germany</a:t>
            </a:r>
            <a:r>
              <a:rPr lang="hr-HR" sz="2200" dirty="0"/>
              <a:t>, Great </a:t>
            </a:r>
            <a:r>
              <a:rPr lang="hr-HR" sz="2200" dirty="0" err="1"/>
              <a:t>Britain</a:t>
            </a:r>
            <a:r>
              <a:rPr lang="hr-HR" sz="2200" dirty="0"/>
              <a:t>, </a:t>
            </a:r>
            <a:r>
              <a:rPr lang="hr-HR" sz="2200" dirty="0" err="1"/>
              <a:t>Greece</a:t>
            </a:r>
            <a:r>
              <a:rPr lang="hr-HR" sz="2200" dirty="0"/>
              <a:t>, </a:t>
            </a:r>
            <a:r>
              <a:rPr lang="hr-HR" sz="2200" dirty="0" err="1"/>
              <a:t>Hungary</a:t>
            </a:r>
            <a:r>
              <a:rPr lang="hr-HR" sz="2200" dirty="0"/>
              <a:t>, </a:t>
            </a:r>
            <a:r>
              <a:rPr lang="hr-HR" sz="2200" dirty="0" err="1"/>
              <a:t>Iceland</a:t>
            </a:r>
            <a:r>
              <a:rPr lang="hr-HR" sz="2200" dirty="0"/>
              <a:t>, Ireland, </a:t>
            </a:r>
            <a:r>
              <a:rPr lang="hr-HR" sz="2200" dirty="0" err="1"/>
              <a:t>Italy</a:t>
            </a:r>
            <a:r>
              <a:rPr lang="hr-HR" sz="2200" dirty="0"/>
              <a:t>, Kosovo, </a:t>
            </a:r>
            <a:r>
              <a:rPr lang="hr-HR" sz="2200" dirty="0" err="1"/>
              <a:t>Latvia</a:t>
            </a:r>
            <a:r>
              <a:rPr lang="hr-HR" sz="2200" dirty="0"/>
              <a:t>, </a:t>
            </a:r>
            <a:r>
              <a:rPr lang="hr-HR" sz="2200" dirty="0" err="1"/>
              <a:t>Lithuania</a:t>
            </a:r>
            <a:r>
              <a:rPr lang="hr-HR" sz="2200" dirty="0"/>
              <a:t>, Luxembourg, Malta, Monaco, </a:t>
            </a:r>
            <a:r>
              <a:rPr lang="hr-HR" sz="2200" dirty="0" err="1"/>
              <a:t>Montenegro</a:t>
            </a:r>
            <a:r>
              <a:rPr lang="hr-HR" sz="2200" dirty="0"/>
              <a:t>, </a:t>
            </a:r>
            <a:r>
              <a:rPr lang="hr-HR" sz="2200" dirty="0" err="1"/>
              <a:t>Netherlands</a:t>
            </a:r>
            <a:r>
              <a:rPr lang="hr-HR" sz="2200" dirty="0"/>
              <a:t>, North </a:t>
            </a:r>
            <a:r>
              <a:rPr lang="hr-HR" sz="2200" dirty="0" err="1"/>
              <a:t>Macedonia</a:t>
            </a:r>
            <a:r>
              <a:rPr lang="hr-HR" sz="2200" dirty="0"/>
              <a:t>, </a:t>
            </a:r>
            <a:r>
              <a:rPr lang="hr-HR" sz="2200" dirty="0" err="1"/>
              <a:t>Norway</a:t>
            </a:r>
            <a:r>
              <a:rPr lang="hr-HR" sz="2200" dirty="0"/>
              <a:t>, </a:t>
            </a:r>
            <a:r>
              <a:rPr lang="hr-HR" sz="2200" dirty="0" err="1"/>
              <a:t>Poland</a:t>
            </a:r>
            <a:r>
              <a:rPr lang="hr-HR" sz="2200" dirty="0"/>
              <a:t>, Portugal ,</a:t>
            </a:r>
            <a:r>
              <a:rPr lang="hr-HR" sz="2200" dirty="0" err="1"/>
              <a:t>Reunion</a:t>
            </a:r>
            <a:r>
              <a:rPr lang="hr-HR" sz="2200" dirty="0"/>
              <a:t>, </a:t>
            </a:r>
            <a:r>
              <a:rPr lang="hr-HR" sz="2200" dirty="0" err="1"/>
              <a:t>Romania</a:t>
            </a:r>
            <a:r>
              <a:rPr lang="hr-HR" sz="2200" dirty="0"/>
              <a:t>, </a:t>
            </a:r>
            <a:r>
              <a:rPr lang="hr-HR" sz="2200" dirty="0" err="1"/>
              <a:t>Serbia</a:t>
            </a:r>
            <a:r>
              <a:rPr lang="hr-HR" sz="2200" dirty="0"/>
              <a:t>, </a:t>
            </a:r>
            <a:r>
              <a:rPr lang="hr-HR" sz="2200" dirty="0" err="1"/>
              <a:t>Slovakia</a:t>
            </a:r>
            <a:r>
              <a:rPr lang="hr-HR" sz="2200" dirty="0"/>
              <a:t>, </a:t>
            </a:r>
            <a:r>
              <a:rPr lang="hr-HR" sz="2200" dirty="0" err="1"/>
              <a:t>Slovenia</a:t>
            </a:r>
            <a:r>
              <a:rPr lang="hr-HR" sz="2200" dirty="0"/>
              <a:t>, Spain, </a:t>
            </a:r>
            <a:r>
              <a:rPr lang="hr-HR" sz="2200" dirty="0" err="1"/>
              <a:t>Sweden</a:t>
            </a:r>
            <a:r>
              <a:rPr lang="hr-HR" sz="2200" dirty="0"/>
              <a:t>, </a:t>
            </a:r>
            <a:r>
              <a:rPr lang="hr-HR" sz="2200" dirty="0" err="1"/>
              <a:t>Switzerland</a:t>
            </a:r>
            <a:r>
              <a:rPr lang="hr-HR" sz="2200" dirty="0"/>
              <a:t>, </a:t>
            </a:r>
            <a:r>
              <a:rPr lang="hr-HR" sz="2200" dirty="0" err="1"/>
              <a:t>Ukraine</a:t>
            </a:r>
            <a:endParaRPr lang="hr-HR" sz="2200" dirty="0"/>
          </a:p>
          <a:p>
            <a:pPr marL="0" indent="0">
              <a:buNone/>
            </a:pPr>
            <a:r>
              <a:rPr lang="hr-HR" dirty="0" err="1"/>
              <a:t>Asia</a:t>
            </a:r>
            <a:endParaRPr lang="hr-HR" dirty="0"/>
          </a:p>
          <a:p>
            <a:pPr marL="0" indent="0">
              <a:buNone/>
            </a:pPr>
            <a:r>
              <a:rPr lang="hr-HR" sz="2000" dirty="0" err="1"/>
              <a:t>Armenia</a:t>
            </a:r>
            <a:r>
              <a:rPr lang="hr-HR" sz="2000" dirty="0"/>
              <a:t>, </a:t>
            </a:r>
            <a:r>
              <a:rPr lang="hr-HR" sz="2000" dirty="0" err="1"/>
              <a:t>Azerbaijan</a:t>
            </a:r>
            <a:r>
              <a:rPr lang="hr-HR" sz="2000" dirty="0"/>
              <a:t>, China, </a:t>
            </a:r>
            <a:r>
              <a:rPr lang="hr-HR" sz="2000" dirty="0" err="1"/>
              <a:t>Gorgia</a:t>
            </a:r>
            <a:r>
              <a:rPr lang="hr-HR" sz="2000" dirty="0"/>
              <a:t>, India, </a:t>
            </a:r>
            <a:r>
              <a:rPr lang="hr-HR" sz="2000" dirty="0" err="1"/>
              <a:t>Indonesia</a:t>
            </a:r>
            <a:r>
              <a:rPr lang="hr-HR" sz="2000" dirty="0"/>
              <a:t>, Japan, </a:t>
            </a:r>
            <a:r>
              <a:rPr lang="hr-HR" sz="2000" dirty="0" err="1"/>
              <a:t>Kazakhstan</a:t>
            </a:r>
            <a:r>
              <a:rPr lang="hr-HR" sz="2000" dirty="0"/>
              <a:t>, Pakistan, </a:t>
            </a:r>
            <a:r>
              <a:rPr lang="hr-HR" sz="2000" dirty="0" err="1"/>
              <a:t>Philippines</a:t>
            </a:r>
            <a:r>
              <a:rPr lang="hr-HR" sz="2000" dirty="0"/>
              <a:t>, </a:t>
            </a:r>
            <a:r>
              <a:rPr lang="hr-HR" sz="2000" dirty="0" err="1"/>
              <a:t>Russian</a:t>
            </a:r>
            <a:r>
              <a:rPr lang="hr-HR" sz="2000" dirty="0"/>
              <a:t> </a:t>
            </a:r>
            <a:r>
              <a:rPr lang="hr-HR" sz="2000" dirty="0" err="1"/>
              <a:t>Fed</a:t>
            </a:r>
            <a:r>
              <a:rPr lang="hr-HR" sz="2000" dirty="0"/>
              <a:t>., Singapore, </a:t>
            </a:r>
            <a:r>
              <a:rPr lang="hr-HR" sz="2000" dirty="0" err="1"/>
              <a:t>South</a:t>
            </a:r>
            <a:r>
              <a:rPr lang="hr-HR" sz="2000" dirty="0"/>
              <a:t> Korea, Taiwan, </a:t>
            </a:r>
            <a:r>
              <a:rPr lang="hr-HR" sz="2000" dirty="0" err="1"/>
              <a:t>Thailand</a:t>
            </a:r>
            <a:r>
              <a:rPr lang="hr-HR" sz="2000" dirty="0"/>
              <a:t>, </a:t>
            </a:r>
            <a:r>
              <a:rPr lang="hr-HR" sz="2000" dirty="0" err="1"/>
              <a:t>Turkey</a:t>
            </a:r>
            <a:r>
              <a:rPr lang="hr-HR" sz="2000" dirty="0"/>
              <a:t>, Uzbekistan</a:t>
            </a:r>
          </a:p>
          <a:p>
            <a:pPr marL="0" indent="0">
              <a:buNone/>
            </a:pPr>
            <a:r>
              <a:rPr lang="hr-HR" dirty="0" err="1"/>
              <a:t>Middle</a:t>
            </a:r>
            <a:r>
              <a:rPr lang="hr-HR" dirty="0"/>
              <a:t> East</a:t>
            </a:r>
          </a:p>
          <a:p>
            <a:pPr marL="0" indent="0">
              <a:buNone/>
            </a:pPr>
            <a:r>
              <a:rPr lang="hr-HR" sz="2000" dirty="0"/>
              <a:t>Bahrain, </a:t>
            </a:r>
            <a:r>
              <a:rPr lang="hr-HR" sz="2000" dirty="0" err="1"/>
              <a:t>Egypt</a:t>
            </a:r>
            <a:r>
              <a:rPr lang="hr-HR" sz="2000" dirty="0"/>
              <a:t>, Iran, </a:t>
            </a:r>
            <a:r>
              <a:rPr lang="hr-HR" sz="2000" dirty="0" err="1"/>
              <a:t>Israel</a:t>
            </a:r>
            <a:r>
              <a:rPr lang="hr-HR" sz="2000" dirty="0"/>
              <a:t>, Jordan, Kuwait, </a:t>
            </a:r>
            <a:r>
              <a:rPr lang="hr-HR" sz="2000" dirty="0" err="1"/>
              <a:t>Palestinian</a:t>
            </a:r>
            <a:r>
              <a:rPr lang="hr-HR" sz="2000" dirty="0"/>
              <a:t> T., </a:t>
            </a:r>
            <a:r>
              <a:rPr lang="hr-HR" sz="2000" dirty="0" err="1"/>
              <a:t>Qatar</a:t>
            </a:r>
            <a:r>
              <a:rPr lang="hr-HR" sz="2000" dirty="0"/>
              <a:t>, </a:t>
            </a:r>
            <a:r>
              <a:rPr lang="hr-HR" sz="2000" dirty="0" err="1"/>
              <a:t>Saudi</a:t>
            </a:r>
            <a:r>
              <a:rPr lang="hr-HR" sz="2000" dirty="0"/>
              <a:t> </a:t>
            </a:r>
            <a:r>
              <a:rPr lang="hr-HR" sz="2000" dirty="0" err="1"/>
              <a:t>Arabia</a:t>
            </a:r>
            <a:r>
              <a:rPr lang="hr-HR" sz="2000" dirty="0"/>
              <a:t>, UAE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7FCDFE76-5F70-4F79-8F11-26D56A978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99928"/>
            <a:ext cx="10639835" cy="5954660"/>
          </a:xfrm>
        </p:spPr>
      </p:pic>
    </p:spTree>
    <p:extLst>
      <p:ext uri="{BB962C8B-B14F-4D97-AF65-F5344CB8AC3E}">
        <p14:creationId xmlns:p14="http://schemas.microsoft.com/office/powerpoint/2010/main" val="22397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C5BB8-B3D6-4CF1-A381-C91BD3647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0C1B-8801-4E35-80EB-5C34A25B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5541294"/>
            <a:ext cx="11331391" cy="1325563"/>
          </a:xfrm>
        </p:spPr>
        <p:txBody>
          <a:bodyPr>
            <a:normAutofit/>
          </a:bodyPr>
          <a:lstStyle/>
          <a:p>
            <a:r>
              <a:rPr lang="hr-HR" sz="2800" dirty="0" err="1"/>
              <a:t>Number</a:t>
            </a:r>
            <a:r>
              <a:rPr lang="hr-HR" sz="2800" dirty="0"/>
              <a:t> </a:t>
            </a:r>
            <a:r>
              <a:rPr lang="hr-HR" sz="2800" dirty="0" err="1"/>
              <a:t>of</a:t>
            </a:r>
            <a:r>
              <a:rPr lang="hr-HR" sz="2800" dirty="0"/>
              <a:t> </a:t>
            </a:r>
            <a:r>
              <a:rPr lang="hr-HR" sz="2800" dirty="0" err="1"/>
              <a:t>Customers</a:t>
            </a:r>
            <a:r>
              <a:rPr lang="hr-HR" sz="2800" dirty="0"/>
              <a:t> </a:t>
            </a:r>
            <a:r>
              <a:rPr lang="hr-HR" sz="2800" dirty="0" err="1"/>
              <a:t>doesn’t</a:t>
            </a:r>
            <a:r>
              <a:rPr lang="hr-HR" sz="2800" dirty="0"/>
              <a:t> </a:t>
            </a:r>
            <a:r>
              <a:rPr lang="hr-HR" sz="2800" dirty="0" err="1"/>
              <a:t>exactly</a:t>
            </a:r>
            <a:r>
              <a:rPr lang="hr-HR" sz="2800" dirty="0"/>
              <a:t> </a:t>
            </a:r>
            <a:r>
              <a:rPr lang="hr-HR" sz="2800" dirty="0" err="1"/>
              <a:t>follow</a:t>
            </a:r>
            <a:r>
              <a:rPr lang="hr-HR" sz="2800" dirty="0"/>
              <a:t> </a:t>
            </a:r>
            <a:r>
              <a:rPr lang="hr-HR" sz="2800" dirty="0" err="1"/>
              <a:t>Revenue</a:t>
            </a:r>
            <a:r>
              <a:rPr lang="hr-HR" sz="2800" dirty="0"/>
              <a:t> </a:t>
            </a:r>
            <a:r>
              <a:rPr lang="hr-HR" sz="2800" dirty="0" err="1"/>
              <a:t>by</a:t>
            </a:r>
            <a:r>
              <a:rPr lang="hr-HR" sz="2800" dirty="0"/>
              <a:t> </a:t>
            </a:r>
            <a:r>
              <a:rPr lang="hr-HR" sz="2800" dirty="0" err="1"/>
              <a:t>Market</a:t>
            </a:r>
            <a:r>
              <a:rPr lang="hr-HR" sz="2800" dirty="0"/>
              <a:t> </a:t>
            </a:r>
            <a:br>
              <a:rPr lang="hr-HR" sz="2800" dirty="0"/>
            </a:br>
            <a:r>
              <a:rPr lang="hr-HR" sz="2800" dirty="0"/>
              <a:t>- </a:t>
            </a:r>
            <a:r>
              <a:rPr lang="hr-HR" sz="2800" b="1" u="sng" dirty="0" err="1"/>
              <a:t>importance</a:t>
            </a:r>
            <a:r>
              <a:rPr lang="hr-HR" sz="2800" b="1" u="sng" dirty="0"/>
              <a:t> </a:t>
            </a:r>
            <a:r>
              <a:rPr lang="hr-HR" sz="2800" b="1" u="sng" dirty="0" err="1"/>
              <a:t>of</a:t>
            </a:r>
            <a:r>
              <a:rPr lang="hr-HR" sz="2800" b="1" u="sng" dirty="0"/>
              <a:t> </a:t>
            </a:r>
            <a:r>
              <a:rPr lang="hr-HR" sz="2800" b="1" u="sng" dirty="0" err="1"/>
              <a:t>wholesalers</a:t>
            </a:r>
            <a:r>
              <a:rPr lang="hr-HR" sz="2800" b="1" u="sng" dirty="0"/>
              <a:t> </a:t>
            </a:r>
            <a:endParaRPr lang="en-US" sz="28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201BF-7FD5-4631-9817-CBA4ECB3F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8768"/>
            <a:ext cx="10515600" cy="196300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ECB6C-3608-4AD4-8F7C-03BEFAE3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3717"/>
            <a:ext cx="10515600" cy="19630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6E4293A-E08D-4052-B6B7-35B9F96261E0}"/>
              </a:ext>
            </a:extLst>
          </p:cNvPr>
          <p:cNvSpPr txBox="1">
            <a:spLocks/>
          </p:cNvSpPr>
          <p:nvPr/>
        </p:nvSpPr>
        <p:spPr>
          <a:xfrm>
            <a:off x="676834" y="234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4000" dirty="0" err="1"/>
              <a:t>Number</a:t>
            </a:r>
            <a:r>
              <a:rPr lang="hr-HR" sz="4000" dirty="0"/>
              <a:t> </a:t>
            </a:r>
            <a:r>
              <a:rPr lang="hr-HR" sz="4000" dirty="0" err="1"/>
              <a:t>of</a:t>
            </a:r>
            <a:r>
              <a:rPr lang="hr-HR" sz="4000" dirty="0"/>
              <a:t> </a:t>
            </a:r>
            <a:r>
              <a:rPr lang="hr-HR" sz="4000" dirty="0" err="1"/>
              <a:t>customers</a:t>
            </a:r>
            <a:r>
              <a:rPr lang="hr-HR" sz="4000" dirty="0"/>
              <a:t> vs </a:t>
            </a:r>
            <a:r>
              <a:rPr lang="hr-HR" sz="4000" dirty="0" err="1"/>
              <a:t>Revenue</a:t>
            </a:r>
            <a:r>
              <a:rPr lang="hr-HR" sz="4000" dirty="0"/>
              <a:t> </a:t>
            </a:r>
            <a:r>
              <a:rPr lang="hr-HR" sz="4000" dirty="0" err="1"/>
              <a:t>by</a:t>
            </a:r>
            <a:r>
              <a:rPr lang="hr-HR" sz="4000" dirty="0"/>
              <a:t> </a:t>
            </a:r>
            <a:r>
              <a:rPr lang="hr-HR" sz="4000" dirty="0" err="1"/>
              <a:t>Market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899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23EA-612F-4A9C-BB8A-281EB041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65" y="404923"/>
            <a:ext cx="10251141" cy="699817"/>
          </a:xfrm>
        </p:spPr>
        <p:txBody>
          <a:bodyPr>
            <a:normAutofit/>
          </a:bodyPr>
          <a:lstStyle/>
          <a:p>
            <a:r>
              <a:rPr lang="hr-HR" sz="2400" dirty="0" err="1"/>
              <a:t>Using</a:t>
            </a:r>
            <a:r>
              <a:rPr lang="hr-HR" sz="2400" dirty="0"/>
              <a:t> a </a:t>
            </a:r>
            <a:r>
              <a:rPr lang="hr-HR" sz="2400" dirty="0" err="1"/>
              <a:t>distributor</a:t>
            </a:r>
            <a:r>
              <a:rPr lang="hr-HR" sz="2400" dirty="0"/>
              <a:t>? 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E7B42-7F8D-4457-B59F-7EFB7C37B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5" y="1206028"/>
            <a:ext cx="10515600" cy="1261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DD62B-CF7C-407B-9A7B-2326D92BB4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6"/>
          <a:stretch/>
        </p:blipFill>
        <p:spPr>
          <a:xfrm>
            <a:off x="542365" y="2879394"/>
            <a:ext cx="10922637" cy="2470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77CEE-2775-45B0-B159-8F72852C19EE}"/>
              </a:ext>
            </a:extLst>
          </p:cNvPr>
          <p:cNvSpPr txBox="1"/>
          <p:nvPr/>
        </p:nvSpPr>
        <p:spPr>
          <a:xfrm>
            <a:off x="672354" y="5651972"/>
            <a:ext cx="1079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/>
              <a:t>Revenue</a:t>
            </a:r>
            <a:r>
              <a:rPr lang="hr-HR" sz="2800" dirty="0"/>
              <a:t> </a:t>
            </a:r>
            <a:r>
              <a:rPr lang="hr-HR" sz="2800" dirty="0" err="1"/>
              <a:t>is</a:t>
            </a:r>
            <a:r>
              <a:rPr lang="hr-HR" sz="2800" dirty="0"/>
              <a:t> more </a:t>
            </a:r>
            <a:r>
              <a:rPr lang="hr-HR" sz="2800" dirty="0" err="1"/>
              <a:t>often</a:t>
            </a:r>
            <a:r>
              <a:rPr lang="hr-HR" sz="2800" dirty="0"/>
              <a:t> </a:t>
            </a:r>
            <a:r>
              <a:rPr lang="hr-HR" sz="2800" dirty="0" err="1"/>
              <a:t>generated</a:t>
            </a:r>
            <a:r>
              <a:rPr lang="hr-HR" sz="2800" dirty="0"/>
              <a:t> </a:t>
            </a:r>
            <a:r>
              <a:rPr lang="hr-HR" sz="2800" dirty="0" err="1"/>
              <a:t>through</a:t>
            </a:r>
            <a:r>
              <a:rPr lang="hr-HR" sz="2800" dirty="0"/>
              <a:t> </a:t>
            </a:r>
            <a:r>
              <a:rPr lang="hr-HR" sz="2800" dirty="0" err="1"/>
              <a:t>direct</a:t>
            </a:r>
            <a:r>
              <a:rPr lang="hr-HR" sz="2800" dirty="0"/>
              <a:t> </a:t>
            </a:r>
            <a:r>
              <a:rPr lang="hr-HR" sz="2800" dirty="0" err="1"/>
              <a:t>sales</a:t>
            </a:r>
            <a:r>
              <a:rPr lang="hr-HR" sz="2800" dirty="0"/>
              <a:t>. </a:t>
            </a:r>
            <a:r>
              <a:rPr lang="hr-HR" sz="2800" dirty="0" err="1"/>
              <a:t>Potential</a:t>
            </a:r>
            <a:r>
              <a:rPr lang="hr-HR" sz="2800" dirty="0"/>
              <a:t> to </a:t>
            </a:r>
            <a:r>
              <a:rPr lang="hr-HR" sz="2800" dirty="0" err="1"/>
              <a:t>expand</a:t>
            </a:r>
            <a:r>
              <a:rPr lang="hr-HR" sz="2800" dirty="0"/>
              <a:t>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031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022F51-6E04-4593-A713-41EBBB18C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8"/>
          <a:stretch/>
        </p:blipFill>
        <p:spPr>
          <a:xfrm>
            <a:off x="1466874" y="1041840"/>
            <a:ext cx="2772941" cy="515498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9E7461-8050-4469-B7EB-12935AF264FA}"/>
              </a:ext>
            </a:extLst>
          </p:cNvPr>
          <p:cNvSpPr txBox="1"/>
          <p:nvPr/>
        </p:nvSpPr>
        <p:spPr>
          <a:xfrm>
            <a:off x="5413538" y="1066232"/>
            <a:ext cx="601646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err="1"/>
              <a:t>Revenue</a:t>
            </a:r>
            <a:r>
              <a:rPr lang="hr-HR" sz="2800" b="1" dirty="0"/>
              <a:t> at </a:t>
            </a:r>
            <a:r>
              <a:rPr lang="hr-HR" sz="2800" b="1" dirty="0" err="1"/>
              <a:t>different</a:t>
            </a:r>
            <a:r>
              <a:rPr lang="hr-HR" sz="2800" b="1" dirty="0"/>
              <a:t> </a:t>
            </a:r>
            <a:r>
              <a:rPr lang="hr-HR" sz="2800" b="1" dirty="0" err="1"/>
              <a:t>days</a:t>
            </a:r>
            <a:r>
              <a:rPr lang="hr-HR" sz="2800" b="1" dirty="0"/>
              <a:t> </a:t>
            </a:r>
            <a:r>
              <a:rPr lang="hr-HR" sz="2800" b="1" dirty="0" err="1"/>
              <a:t>of</a:t>
            </a:r>
            <a:r>
              <a:rPr lang="hr-HR" sz="2800" b="1" dirty="0"/>
              <a:t> </a:t>
            </a:r>
            <a:r>
              <a:rPr lang="hr-HR" sz="2800" b="1" dirty="0" err="1"/>
              <a:t>the</a:t>
            </a:r>
            <a:r>
              <a:rPr lang="hr-HR" sz="2800" b="1" dirty="0"/>
              <a:t> </a:t>
            </a:r>
            <a:r>
              <a:rPr lang="hr-HR" sz="2800" b="1" dirty="0" err="1"/>
              <a:t>week</a:t>
            </a:r>
            <a:endParaRPr lang="hr-HR" sz="2800" b="1" dirty="0"/>
          </a:p>
          <a:p>
            <a:r>
              <a:rPr lang="hr-HR" sz="2800" dirty="0"/>
              <a:t> </a:t>
            </a:r>
          </a:p>
          <a:p>
            <a:r>
              <a:rPr lang="hr-HR" sz="2800" dirty="0" err="1"/>
              <a:t>Ranking</a:t>
            </a:r>
            <a:r>
              <a:rPr lang="hr-HR" sz="2800" dirty="0"/>
              <a:t> </a:t>
            </a:r>
            <a:r>
              <a:rPr lang="hr-HR" sz="2800" dirty="0" err="1"/>
              <a:t>sales</a:t>
            </a:r>
            <a:r>
              <a:rPr lang="hr-HR" sz="2800" dirty="0"/>
              <a:t>: </a:t>
            </a:r>
          </a:p>
          <a:p>
            <a:r>
              <a:rPr lang="hr-HR" sz="2800" dirty="0" err="1"/>
              <a:t>Thrusday</a:t>
            </a:r>
            <a:endParaRPr lang="hr-HR" sz="2800" dirty="0"/>
          </a:p>
          <a:p>
            <a:r>
              <a:rPr lang="hr-HR" sz="2800" dirty="0" err="1"/>
              <a:t>Tuesday</a:t>
            </a:r>
            <a:endParaRPr lang="hr-HR" sz="2800" dirty="0"/>
          </a:p>
          <a:p>
            <a:r>
              <a:rPr lang="hr-HR" sz="2800" dirty="0" err="1"/>
              <a:t>Wednesday</a:t>
            </a:r>
            <a:endParaRPr lang="hr-HR" sz="2800" dirty="0"/>
          </a:p>
          <a:p>
            <a:r>
              <a:rPr lang="hr-HR" sz="2800" dirty="0" err="1"/>
              <a:t>Monday</a:t>
            </a:r>
            <a:endParaRPr lang="hr-HR" sz="2800" dirty="0"/>
          </a:p>
          <a:p>
            <a:r>
              <a:rPr lang="hr-HR" sz="2800" dirty="0" err="1"/>
              <a:t>Friday</a:t>
            </a:r>
            <a:endParaRPr lang="hr-HR" sz="2800" dirty="0"/>
          </a:p>
          <a:p>
            <a:r>
              <a:rPr lang="hr-HR" sz="2800" dirty="0" err="1"/>
              <a:t>Sunday</a:t>
            </a:r>
            <a:endParaRPr lang="hr-H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err="1"/>
              <a:t>However</a:t>
            </a:r>
            <a:r>
              <a:rPr lang="hr-HR" sz="2800" dirty="0"/>
              <a:t>, </a:t>
            </a:r>
            <a:r>
              <a:rPr lang="hr-HR" sz="2800" dirty="0" err="1"/>
              <a:t>we</a:t>
            </a:r>
            <a:r>
              <a:rPr lang="hr-HR" sz="2800" dirty="0"/>
              <a:t> </a:t>
            </a:r>
            <a:r>
              <a:rPr lang="hr-HR" sz="2800" dirty="0" err="1"/>
              <a:t>miss</a:t>
            </a:r>
            <a:r>
              <a:rPr lang="hr-HR" sz="2800" dirty="0"/>
              <a:t> </a:t>
            </a:r>
            <a:r>
              <a:rPr lang="hr-HR" sz="2800" dirty="0" err="1"/>
              <a:t>Satruday</a:t>
            </a:r>
            <a:r>
              <a:rPr lang="hr-HR" sz="2800" dirty="0"/>
              <a:t> data!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0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B0900-9695-4208-BBC1-706E00581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"/>
          <a:stretch/>
        </p:blipFill>
        <p:spPr>
          <a:xfrm>
            <a:off x="726141" y="860611"/>
            <a:ext cx="4219951" cy="562516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B5A609-D77D-463C-B5CC-E1B787071A7B}"/>
              </a:ext>
            </a:extLst>
          </p:cNvPr>
          <p:cNvSpPr/>
          <p:nvPr/>
        </p:nvSpPr>
        <p:spPr>
          <a:xfrm>
            <a:off x="5378824" y="1472591"/>
            <a:ext cx="63873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800" b="1" dirty="0" err="1"/>
              <a:t>Revenue</a:t>
            </a:r>
            <a:r>
              <a:rPr lang="hr-HR" sz="2800" b="1" dirty="0"/>
              <a:t> at </a:t>
            </a:r>
            <a:r>
              <a:rPr lang="hr-HR" sz="2800" b="1" dirty="0" err="1"/>
              <a:t>different</a:t>
            </a:r>
            <a:r>
              <a:rPr lang="hr-HR" sz="2800" b="1" dirty="0"/>
              <a:t> </a:t>
            </a:r>
            <a:r>
              <a:rPr lang="hr-HR" sz="2800" b="1" dirty="0" err="1"/>
              <a:t>months</a:t>
            </a:r>
            <a:endParaRPr lang="hr-HR" sz="2800" b="1" dirty="0"/>
          </a:p>
          <a:p>
            <a:endParaRPr lang="hr-HR" sz="2800" dirty="0"/>
          </a:p>
          <a:p>
            <a:r>
              <a:rPr lang="hr-HR" sz="2800" dirty="0" err="1"/>
              <a:t>Ranking</a:t>
            </a:r>
            <a:r>
              <a:rPr lang="hr-HR" sz="2800" dirty="0"/>
              <a:t> </a:t>
            </a:r>
            <a:r>
              <a:rPr lang="hr-HR" sz="2800" dirty="0" err="1"/>
              <a:t>sales</a:t>
            </a:r>
            <a:r>
              <a:rPr lang="hr-HR" sz="2800" dirty="0"/>
              <a:t>: </a:t>
            </a:r>
          </a:p>
          <a:p>
            <a:r>
              <a:rPr lang="hr-HR" sz="2800" dirty="0"/>
              <a:t>May</a:t>
            </a:r>
          </a:p>
          <a:p>
            <a:r>
              <a:rPr lang="hr-HR" sz="2800" dirty="0"/>
              <a:t>June – </a:t>
            </a:r>
            <a:r>
              <a:rPr lang="hr-HR" sz="2800" dirty="0" err="1"/>
              <a:t>July</a:t>
            </a:r>
            <a:r>
              <a:rPr lang="hr-HR" sz="2800" dirty="0"/>
              <a:t> – </a:t>
            </a:r>
            <a:r>
              <a:rPr lang="hr-HR" sz="2800" dirty="0" err="1"/>
              <a:t>December</a:t>
            </a:r>
            <a:r>
              <a:rPr lang="hr-HR" sz="2800" dirty="0"/>
              <a:t> – </a:t>
            </a:r>
            <a:r>
              <a:rPr lang="hr-HR" sz="2800" dirty="0" err="1"/>
              <a:t>March</a:t>
            </a:r>
            <a:endParaRPr lang="hr-HR" sz="2800" dirty="0"/>
          </a:p>
          <a:p>
            <a:r>
              <a:rPr lang="hr-HR" sz="2800" dirty="0" err="1"/>
              <a:t>January</a:t>
            </a:r>
            <a:endParaRPr lang="hr-HR" sz="2800" dirty="0"/>
          </a:p>
          <a:p>
            <a:r>
              <a:rPr lang="hr-HR" sz="2800" dirty="0" err="1"/>
              <a:t>Februrary</a:t>
            </a:r>
            <a:r>
              <a:rPr lang="hr-HR" sz="2800" dirty="0"/>
              <a:t> - April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err="1"/>
              <a:t>We</a:t>
            </a:r>
            <a:r>
              <a:rPr lang="hr-HR" sz="2800" dirty="0"/>
              <a:t> </a:t>
            </a:r>
            <a:r>
              <a:rPr lang="hr-HR" sz="2800" dirty="0" err="1"/>
              <a:t>miss</a:t>
            </a:r>
            <a:r>
              <a:rPr lang="hr-HR" sz="2800" dirty="0"/>
              <a:t> data </a:t>
            </a:r>
            <a:r>
              <a:rPr lang="hr-HR" sz="2800" dirty="0" err="1"/>
              <a:t>range</a:t>
            </a:r>
            <a:r>
              <a:rPr lang="hr-HR" sz="2800" dirty="0"/>
              <a:t> </a:t>
            </a:r>
            <a:r>
              <a:rPr lang="hr-HR" sz="2800" dirty="0" err="1"/>
              <a:t>from</a:t>
            </a:r>
            <a:r>
              <a:rPr lang="hr-HR" sz="2800" dirty="0"/>
              <a:t> August 15th – </a:t>
            </a:r>
            <a:r>
              <a:rPr lang="hr-HR" sz="2800" dirty="0" err="1"/>
              <a:t>end</a:t>
            </a:r>
            <a:r>
              <a:rPr lang="hr-HR" sz="2800" dirty="0"/>
              <a:t> </a:t>
            </a:r>
            <a:r>
              <a:rPr lang="hr-HR" sz="2800" dirty="0" err="1"/>
              <a:t>of</a:t>
            </a:r>
            <a:r>
              <a:rPr lang="hr-HR" sz="2800" dirty="0"/>
              <a:t> 2011</a:t>
            </a:r>
          </a:p>
        </p:txBody>
      </p:sp>
    </p:spTree>
    <p:extLst>
      <p:ext uri="{BB962C8B-B14F-4D97-AF65-F5344CB8AC3E}">
        <p14:creationId xmlns:p14="http://schemas.microsoft.com/office/powerpoint/2010/main" val="3932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377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Customers doesn’t exactly follow Revenue by Market  - importance of wholesalers </vt:lpstr>
      <vt:lpstr>Using a distributor? </vt:lpstr>
      <vt:lpstr>PowerPoint Presentation</vt:lpstr>
      <vt:lpstr>PowerPoint Presentation</vt:lpstr>
      <vt:lpstr>PowerPoint Presentation</vt:lpstr>
      <vt:lpstr>More realistic picture of a trend using cumulative sum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zujalica</dc:creator>
  <cp:lastModifiedBy>Katarina Manhart</cp:lastModifiedBy>
  <cp:revision>10</cp:revision>
  <dcterms:created xsi:type="dcterms:W3CDTF">2021-07-23T05:23:53Z</dcterms:created>
  <dcterms:modified xsi:type="dcterms:W3CDTF">2021-07-23T07:50:16Z</dcterms:modified>
</cp:coreProperties>
</file>