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4" r:id="rId4"/>
    <p:sldId id="257" r:id="rId5"/>
    <p:sldId id="259" r:id="rId6"/>
    <p:sldId id="260" r:id="rId7"/>
    <p:sldId id="261" r:id="rId8"/>
    <p:sldId id="262" r:id="rId9"/>
    <p:sldId id="263" r:id="rId10"/>
    <p:sldId id="276" r:id="rId11"/>
    <p:sldId id="264" r:id="rId12"/>
    <p:sldId id="273" r:id="rId13"/>
    <p:sldId id="258" r:id="rId14"/>
    <p:sldId id="266" r:id="rId15"/>
    <p:sldId id="272" r:id="rId16"/>
    <p:sldId id="267" r:id="rId17"/>
    <p:sldId id="271" r:id="rId18"/>
    <p:sldId id="269" r:id="rId19"/>
    <p:sldId id="270" r:id="rId20"/>
    <p:sldId id="268" r:id="rId2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69988-240F-4123-8468-7E0AE7240CF5}" v="84" dt="2023-10-03T18:21:39.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03F2-3053-9E4E-0B31-70A337535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332396E-4B43-8852-F7D3-67D4469DB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18FED331-1020-E98E-12A1-D6F7E91BB491}"/>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5" name="Footer Placeholder 4">
            <a:extLst>
              <a:ext uri="{FF2B5EF4-FFF2-40B4-BE49-F238E27FC236}">
                <a16:creationId xmlns:a16="http://schemas.microsoft.com/office/drawing/2014/main" id="{CB1D329A-5400-3B04-828D-EF5A587DB8B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145A418-3652-7049-B33C-1E9470DDD0AA}"/>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94813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CA8F-F638-445A-DF38-7BE5D8361B08}"/>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524EC106-F60E-323A-6D9B-F7B3C7EDF3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6012F0-7242-05F1-EBB4-BBCA4B2FF7A9}"/>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5" name="Footer Placeholder 4">
            <a:extLst>
              <a:ext uri="{FF2B5EF4-FFF2-40B4-BE49-F238E27FC236}">
                <a16:creationId xmlns:a16="http://schemas.microsoft.com/office/drawing/2014/main" id="{A6456B9B-F8DC-FC98-2704-958B0C81114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A7C0D51-C328-81D0-4B5D-B488AD1861EF}"/>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385637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FB239-A7C3-704D-6135-2CB1EC571D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6B51C9E-4265-E8DB-6A2F-005CED846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6E428D3-3945-3975-4E50-853E820955BE}"/>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5" name="Footer Placeholder 4">
            <a:extLst>
              <a:ext uri="{FF2B5EF4-FFF2-40B4-BE49-F238E27FC236}">
                <a16:creationId xmlns:a16="http://schemas.microsoft.com/office/drawing/2014/main" id="{7DE4450D-D7B5-DEEF-9D04-A008E72EB73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81E6E80-0654-FFF0-ED5F-4C5A0CA19D2E}"/>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167282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0C15-F0C7-3CC0-8853-1E5EDBBC572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FE2F5C85-6BCE-139C-30DC-2FA59E19FE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408815-ADA7-DD0B-AE5F-4F092FF93601}"/>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5" name="Footer Placeholder 4">
            <a:extLst>
              <a:ext uri="{FF2B5EF4-FFF2-40B4-BE49-F238E27FC236}">
                <a16:creationId xmlns:a16="http://schemas.microsoft.com/office/drawing/2014/main" id="{9ADFAE1A-8566-CF15-1992-930EC8594D7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9388B20-70C3-9F54-4E4A-3E0826449127}"/>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14039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47BF-E2E2-7F4B-A984-9AA594B79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A0C47B4A-1B31-F88B-F626-6876D1BD7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02A09-98A5-14E7-3E02-94A6E6064AE0}"/>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5" name="Footer Placeholder 4">
            <a:extLst>
              <a:ext uri="{FF2B5EF4-FFF2-40B4-BE49-F238E27FC236}">
                <a16:creationId xmlns:a16="http://schemas.microsoft.com/office/drawing/2014/main" id="{99103F5E-C377-D4D5-902F-77CC5CDBE65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2FFF557-05B5-6411-5077-4D94FCD182B7}"/>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7740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E52A-AD22-EBD3-6038-39814A154A1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328443B2-5C32-9636-2CB7-70FB3EE28E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1AD44C32-EE24-43F7-C0CE-937529F161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31D6C62C-466A-4165-6630-B4B4C05C2EC8}"/>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6" name="Footer Placeholder 5">
            <a:extLst>
              <a:ext uri="{FF2B5EF4-FFF2-40B4-BE49-F238E27FC236}">
                <a16:creationId xmlns:a16="http://schemas.microsoft.com/office/drawing/2014/main" id="{88FD2A66-6B15-D302-04EA-41B005AC246B}"/>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1816F99-D2DC-AC47-B59E-FA37D993A3DD}"/>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236897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68CE-26B1-06EC-5883-7365FB7B58FA}"/>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E5BA053-C7AF-9162-91AB-8F60A6814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FE014A-F63F-B6C7-11C9-68DE033C0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58EC0D44-9616-F368-D156-F9530EF23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687C8D-0689-01DE-9F43-06C20100CD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0B46578-12C0-9D5B-6059-4AB2F2B8DD29}"/>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8" name="Footer Placeholder 7">
            <a:extLst>
              <a:ext uri="{FF2B5EF4-FFF2-40B4-BE49-F238E27FC236}">
                <a16:creationId xmlns:a16="http://schemas.microsoft.com/office/drawing/2014/main" id="{488BC072-CEC1-0CAD-CB3F-6BADEA536273}"/>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8361ECB4-C774-63D0-DB2B-003B9C22C317}"/>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393898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803A-64AC-208A-1002-F7569301132E}"/>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D456810B-35BE-CA0F-49EB-8C0E6627F119}"/>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4" name="Footer Placeholder 3">
            <a:extLst>
              <a:ext uri="{FF2B5EF4-FFF2-40B4-BE49-F238E27FC236}">
                <a16:creationId xmlns:a16="http://schemas.microsoft.com/office/drawing/2014/main" id="{37749621-2FDE-D874-5A8F-7D7ADF897E0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AC3210CD-EC80-05D4-3859-D6DE34F8742E}"/>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208385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D959C-A5DA-4013-2734-6177E243CBDF}"/>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3" name="Footer Placeholder 2">
            <a:extLst>
              <a:ext uri="{FF2B5EF4-FFF2-40B4-BE49-F238E27FC236}">
                <a16:creationId xmlns:a16="http://schemas.microsoft.com/office/drawing/2014/main" id="{A17629C8-42E9-F7BF-D72B-74EF0EB9008D}"/>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031CDE7D-7D87-0074-802E-4E64CC45AEF6}"/>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392653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A3C0-217C-511F-B8E0-97C34C9B6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B16522FD-671D-28C7-2B7B-F228162F41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5892CAA1-48B9-ED30-E812-CCCC97BEB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CAF82-3DF2-194C-7F56-4E171307EE23}"/>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6" name="Footer Placeholder 5">
            <a:extLst>
              <a:ext uri="{FF2B5EF4-FFF2-40B4-BE49-F238E27FC236}">
                <a16:creationId xmlns:a16="http://schemas.microsoft.com/office/drawing/2014/main" id="{E0DF0256-8330-1814-A873-96BD71A3190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D22F562B-BD89-EF9E-215B-3DA253C7F011}"/>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278019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8628-B748-A68A-D7C9-C0884C16B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D1301D94-6F31-5F6E-3A0C-CFC15F6AA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ACD9F725-88CB-2A87-F3FA-2D466277B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23667-A178-D870-8941-B982AACBCC06}"/>
              </a:ext>
            </a:extLst>
          </p:cNvPr>
          <p:cNvSpPr>
            <a:spLocks noGrp="1"/>
          </p:cNvSpPr>
          <p:nvPr>
            <p:ph type="dt" sz="half" idx="10"/>
          </p:nvPr>
        </p:nvSpPr>
        <p:spPr/>
        <p:txBody>
          <a:bodyPr/>
          <a:lstStyle/>
          <a:p>
            <a:fld id="{D5C30581-0A28-4FA4-AFD2-33B3BF24EB0F}" type="datetimeFigureOut">
              <a:rPr lang="nl-NL" smtClean="0"/>
              <a:t>3-10-2023</a:t>
            </a:fld>
            <a:endParaRPr lang="nl-NL"/>
          </a:p>
        </p:txBody>
      </p:sp>
      <p:sp>
        <p:nvSpPr>
          <p:cNvPr id="6" name="Footer Placeholder 5">
            <a:extLst>
              <a:ext uri="{FF2B5EF4-FFF2-40B4-BE49-F238E27FC236}">
                <a16:creationId xmlns:a16="http://schemas.microsoft.com/office/drawing/2014/main" id="{166659A3-1426-B95C-968D-A37171895D0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4A310E7-0FE3-4030-A753-89D8DFE83967}"/>
              </a:ext>
            </a:extLst>
          </p:cNvPr>
          <p:cNvSpPr>
            <a:spLocks noGrp="1"/>
          </p:cNvSpPr>
          <p:nvPr>
            <p:ph type="sldNum" sz="quarter" idx="12"/>
          </p:nvPr>
        </p:nvSpPr>
        <p:spPr/>
        <p:txBody>
          <a:bodyPr/>
          <a:lstStyle/>
          <a:p>
            <a:fld id="{48CBA977-8AA6-42FF-A1B7-83E08B2F56A1}" type="slidenum">
              <a:rPr lang="nl-NL" smtClean="0"/>
              <a:t>‹#›</a:t>
            </a:fld>
            <a:endParaRPr lang="nl-NL"/>
          </a:p>
        </p:txBody>
      </p:sp>
    </p:spTree>
    <p:extLst>
      <p:ext uri="{BB962C8B-B14F-4D97-AF65-F5344CB8AC3E}">
        <p14:creationId xmlns:p14="http://schemas.microsoft.com/office/powerpoint/2010/main" val="28181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C9D1B-2746-24C4-0D3F-2428C57FD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D5B72A4-0261-6A0A-AD3B-572220CB57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B63E410-D0E7-D091-01CB-7356097EE6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30581-0A28-4FA4-AFD2-33B3BF24EB0F}" type="datetimeFigureOut">
              <a:rPr lang="nl-NL" smtClean="0"/>
              <a:t>3-10-2023</a:t>
            </a:fld>
            <a:endParaRPr lang="nl-NL"/>
          </a:p>
        </p:txBody>
      </p:sp>
      <p:sp>
        <p:nvSpPr>
          <p:cNvPr id="5" name="Footer Placeholder 4">
            <a:extLst>
              <a:ext uri="{FF2B5EF4-FFF2-40B4-BE49-F238E27FC236}">
                <a16:creationId xmlns:a16="http://schemas.microsoft.com/office/drawing/2014/main" id="{90B1F6A6-1BA8-2335-228F-6BB67356E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FD680B94-D729-C875-6951-8AD071547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BA977-8AA6-42FF-A1B7-83E08B2F56A1}" type="slidenum">
              <a:rPr lang="nl-NL" smtClean="0"/>
              <a:t>‹#›</a:t>
            </a:fld>
            <a:endParaRPr lang="nl-NL"/>
          </a:p>
        </p:txBody>
      </p:sp>
    </p:spTree>
    <p:extLst>
      <p:ext uri="{BB962C8B-B14F-4D97-AF65-F5344CB8AC3E}">
        <p14:creationId xmlns:p14="http://schemas.microsoft.com/office/powerpoint/2010/main" val="54329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5258-59FA-9E16-66D1-F6DC71812601}"/>
              </a:ext>
            </a:extLst>
          </p:cNvPr>
          <p:cNvSpPr>
            <a:spLocks noGrp="1"/>
          </p:cNvSpPr>
          <p:nvPr>
            <p:ph type="ctrTitle"/>
          </p:nvPr>
        </p:nvSpPr>
        <p:spPr/>
        <p:txBody>
          <a:bodyPr/>
          <a:lstStyle/>
          <a:p>
            <a:r>
              <a:rPr lang="nl-NL" dirty="0" err="1"/>
              <a:t>Katministratie</a:t>
            </a:r>
            <a:endParaRPr lang="nl-NL" dirty="0"/>
          </a:p>
        </p:txBody>
      </p:sp>
      <p:sp>
        <p:nvSpPr>
          <p:cNvPr id="3" name="Subtitle 2">
            <a:extLst>
              <a:ext uri="{FF2B5EF4-FFF2-40B4-BE49-F238E27FC236}">
                <a16:creationId xmlns:a16="http://schemas.microsoft.com/office/drawing/2014/main" id="{7022DF91-00BC-B406-5661-D9648BA8A748}"/>
              </a:ext>
            </a:extLst>
          </p:cNvPr>
          <p:cNvSpPr>
            <a:spLocks noGrp="1"/>
          </p:cNvSpPr>
          <p:nvPr>
            <p:ph type="subTitle" idx="1"/>
          </p:nvPr>
        </p:nvSpPr>
        <p:spPr/>
        <p:txBody>
          <a:bodyPr/>
          <a:lstStyle/>
          <a:p>
            <a:r>
              <a:rPr lang="nl-NL" dirty="0"/>
              <a:t>IP project: Administratie voor stichting superkatten</a:t>
            </a:r>
          </a:p>
        </p:txBody>
      </p:sp>
    </p:spTree>
    <p:extLst>
      <p:ext uri="{BB962C8B-B14F-4D97-AF65-F5344CB8AC3E}">
        <p14:creationId xmlns:p14="http://schemas.microsoft.com/office/powerpoint/2010/main" val="26352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19A6-262E-7F3B-F445-F383A82D9A76}"/>
              </a:ext>
            </a:extLst>
          </p:cNvPr>
          <p:cNvSpPr>
            <a:spLocks noGrp="1"/>
          </p:cNvSpPr>
          <p:nvPr>
            <p:ph type="title"/>
          </p:nvPr>
        </p:nvSpPr>
        <p:spPr/>
        <p:txBody>
          <a:bodyPr/>
          <a:lstStyle/>
          <a:p>
            <a:r>
              <a:rPr lang="nl-NL" dirty="0"/>
              <a:t>Afhankelijkheden van de projecten</a:t>
            </a:r>
          </a:p>
        </p:txBody>
      </p:sp>
      <p:sp>
        <p:nvSpPr>
          <p:cNvPr id="4" name="Rectangle 3">
            <a:extLst>
              <a:ext uri="{FF2B5EF4-FFF2-40B4-BE49-F238E27FC236}">
                <a16:creationId xmlns:a16="http://schemas.microsoft.com/office/drawing/2014/main" id="{E2A9A7E8-4DA0-D840-725C-0CD7A73298BC}"/>
              </a:ext>
            </a:extLst>
          </p:cNvPr>
          <p:cNvSpPr/>
          <p:nvPr/>
        </p:nvSpPr>
        <p:spPr>
          <a:xfrm>
            <a:off x="2032000" y="2489200"/>
            <a:ext cx="1651000" cy="412750"/>
          </a:xfrm>
          <a:prstGeom prst="rect">
            <a:avLst/>
          </a:prstGeom>
          <a:solidFill>
            <a:schemeClr val="bg1">
              <a:lumMod val="8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nl-NL" dirty="0" err="1">
                <a:solidFill>
                  <a:schemeClr val="tx1"/>
                </a:solidFill>
              </a:rPr>
              <a:t>Domain.Shared</a:t>
            </a:r>
            <a:endParaRPr lang="nl-NL" dirty="0">
              <a:solidFill>
                <a:schemeClr val="tx1"/>
              </a:solidFill>
            </a:endParaRPr>
          </a:p>
        </p:txBody>
      </p:sp>
      <p:sp>
        <p:nvSpPr>
          <p:cNvPr id="5" name="Rectangle 4">
            <a:extLst>
              <a:ext uri="{FF2B5EF4-FFF2-40B4-BE49-F238E27FC236}">
                <a16:creationId xmlns:a16="http://schemas.microsoft.com/office/drawing/2014/main" id="{EB8BF240-382B-1E84-059F-B09C080D1305}"/>
              </a:ext>
            </a:extLst>
          </p:cNvPr>
          <p:cNvSpPr/>
          <p:nvPr/>
        </p:nvSpPr>
        <p:spPr>
          <a:xfrm>
            <a:off x="5314950" y="2489200"/>
            <a:ext cx="984250" cy="412750"/>
          </a:xfrm>
          <a:prstGeom prst="rect">
            <a:avLst/>
          </a:prstGeom>
          <a:solidFill>
            <a:schemeClr val="bg1">
              <a:lumMod val="8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nl-NL" dirty="0">
                <a:solidFill>
                  <a:schemeClr val="tx1"/>
                </a:solidFill>
              </a:rPr>
              <a:t>Domain</a:t>
            </a:r>
          </a:p>
        </p:txBody>
      </p:sp>
      <p:sp>
        <p:nvSpPr>
          <p:cNvPr id="6" name="Rectangle 5">
            <a:extLst>
              <a:ext uri="{FF2B5EF4-FFF2-40B4-BE49-F238E27FC236}">
                <a16:creationId xmlns:a16="http://schemas.microsoft.com/office/drawing/2014/main" id="{2BA48288-C5B1-84BC-03E3-B622CEB7F52A}"/>
              </a:ext>
            </a:extLst>
          </p:cNvPr>
          <p:cNvSpPr/>
          <p:nvPr/>
        </p:nvSpPr>
        <p:spPr>
          <a:xfrm>
            <a:off x="7588250" y="2489200"/>
            <a:ext cx="1739900" cy="412750"/>
          </a:xfrm>
          <a:prstGeom prst="rect">
            <a:avLst/>
          </a:prstGeom>
          <a:solidFill>
            <a:schemeClr val="bg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nl-NL" dirty="0" err="1">
                <a:solidFill>
                  <a:schemeClr val="tx1"/>
                </a:solidFill>
              </a:rPr>
              <a:t>Infrastructure</a:t>
            </a:r>
            <a:endParaRPr lang="nl-NL" dirty="0">
              <a:solidFill>
                <a:schemeClr val="tx1"/>
              </a:solidFill>
            </a:endParaRPr>
          </a:p>
        </p:txBody>
      </p:sp>
      <p:cxnSp>
        <p:nvCxnSpPr>
          <p:cNvPr id="8" name="Straight Arrow Connector 7">
            <a:extLst>
              <a:ext uri="{FF2B5EF4-FFF2-40B4-BE49-F238E27FC236}">
                <a16:creationId xmlns:a16="http://schemas.microsoft.com/office/drawing/2014/main" id="{258134FC-ACC3-A7A2-B85E-AEFD24DD5441}"/>
              </a:ext>
            </a:extLst>
          </p:cNvPr>
          <p:cNvCxnSpPr>
            <a:stCxn id="6" idx="1"/>
            <a:endCxn id="5" idx="3"/>
          </p:cNvCxnSpPr>
          <p:nvPr/>
        </p:nvCxnSpPr>
        <p:spPr>
          <a:xfrm flipH="1">
            <a:off x="6299200" y="2695575"/>
            <a:ext cx="1289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CDC135-C8AE-6E3A-1357-6F0C9FFE14F9}"/>
              </a:ext>
            </a:extLst>
          </p:cNvPr>
          <p:cNvCxnSpPr>
            <a:stCxn id="5" idx="1"/>
            <a:endCxn id="4" idx="3"/>
          </p:cNvCxnSpPr>
          <p:nvPr/>
        </p:nvCxnSpPr>
        <p:spPr>
          <a:xfrm flipH="1">
            <a:off x="3683000" y="2695575"/>
            <a:ext cx="163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E8D843-3619-615E-B2FB-EA82934AEFB1}"/>
              </a:ext>
            </a:extLst>
          </p:cNvPr>
          <p:cNvSpPr/>
          <p:nvPr/>
        </p:nvSpPr>
        <p:spPr>
          <a:xfrm>
            <a:off x="1543050" y="3404393"/>
            <a:ext cx="2628900" cy="47306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Application.Contracts</a:t>
            </a:r>
            <a:endParaRPr lang="nl-NL" dirty="0">
              <a:solidFill>
                <a:schemeClr val="tx1"/>
              </a:solidFill>
            </a:endParaRPr>
          </a:p>
        </p:txBody>
      </p:sp>
      <p:cxnSp>
        <p:nvCxnSpPr>
          <p:cNvPr id="13" name="Straight Arrow Connector 12">
            <a:extLst>
              <a:ext uri="{FF2B5EF4-FFF2-40B4-BE49-F238E27FC236}">
                <a16:creationId xmlns:a16="http://schemas.microsoft.com/office/drawing/2014/main" id="{A05628BC-0763-ABF3-FBDA-27EC2492FFE6}"/>
              </a:ext>
            </a:extLst>
          </p:cNvPr>
          <p:cNvCxnSpPr>
            <a:stCxn id="11" idx="0"/>
            <a:endCxn id="4" idx="2"/>
          </p:cNvCxnSpPr>
          <p:nvPr/>
        </p:nvCxnSpPr>
        <p:spPr>
          <a:xfrm flipV="1">
            <a:off x="2857500" y="2901950"/>
            <a:ext cx="0" cy="50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DF6602D-17E8-EA13-CE2B-8507FD4E0A8B}"/>
              </a:ext>
            </a:extLst>
          </p:cNvPr>
          <p:cNvSpPr/>
          <p:nvPr/>
        </p:nvSpPr>
        <p:spPr>
          <a:xfrm>
            <a:off x="5095874" y="3404392"/>
            <a:ext cx="1441450" cy="47306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Application</a:t>
            </a:r>
          </a:p>
        </p:txBody>
      </p:sp>
      <p:cxnSp>
        <p:nvCxnSpPr>
          <p:cNvPr id="19" name="Straight Arrow Connector 18">
            <a:extLst>
              <a:ext uri="{FF2B5EF4-FFF2-40B4-BE49-F238E27FC236}">
                <a16:creationId xmlns:a16="http://schemas.microsoft.com/office/drawing/2014/main" id="{6F2F6FEB-FDA0-05C5-8142-742A16EB1B79}"/>
              </a:ext>
            </a:extLst>
          </p:cNvPr>
          <p:cNvCxnSpPr>
            <a:stCxn id="15" idx="0"/>
            <a:endCxn id="5" idx="2"/>
          </p:cNvCxnSpPr>
          <p:nvPr/>
        </p:nvCxnSpPr>
        <p:spPr>
          <a:xfrm flipH="1" flipV="1">
            <a:off x="5807075" y="2901950"/>
            <a:ext cx="9524" cy="502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B29E34-5556-CF49-5B9A-BA61EF0BB93E}"/>
              </a:ext>
            </a:extLst>
          </p:cNvPr>
          <p:cNvCxnSpPr>
            <a:stCxn id="15" idx="1"/>
            <a:endCxn id="11" idx="3"/>
          </p:cNvCxnSpPr>
          <p:nvPr/>
        </p:nvCxnSpPr>
        <p:spPr>
          <a:xfrm flipH="1">
            <a:off x="4171950" y="3640926"/>
            <a:ext cx="9239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4E3DA4D-244A-A84A-18DB-CA2BCA1CDF06}"/>
              </a:ext>
            </a:extLst>
          </p:cNvPr>
          <p:cNvSpPr/>
          <p:nvPr/>
        </p:nvSpPr>
        <p:spPr>
          <a:xfrm>
            <a:off x="2249169" y="4379903"/>
            <a:ext cx="1216660" cy="461955"/>
          </a:xfrm>
          <a:prstGeom prst="rect">
            <a:avLst/>
          </a:prstGeom>
          <a:solidFill>
            <a:schemeClr val="bg1">
              <a:lumMod val="8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l-NL" dirty="0" err="1">
                <a:solidFill>
                  <a:schemeClr val="tx1"/>
                </a:solidFill>
              </a:rPr>
              <a:t>HttpApi</a:t>
            </a:r>
            <a:endParaRPr lang="nl-NL" dirty="0">
              <a:solidFill>
                <a:schemeClr val="tx1"/>
              </a:solidFill>
            </a:endParaRPr>
          </a:p>
        </p:txBody>
      </p:sp>
      <p:sp>
        <p:nvSpPr>
          <p:cNvPr id="25" name="Rectangle 24">
            <a:extLst>
              <a:ext uri="{FF2B5EF4-FFF2-40B4-BE49-F238E27FC236}">
                <a16:creationId xmlns:a16="http://schemas.microsoft.com/office/drawing/2014/main" id="{906F959E-FB4D-5973-E760-68A6C3B84A3C}"/>
              </a:ext>
            </a:extLst>
          </p:cNvPr>
          <p:cNvSpPr/>
          <p:nvPr/>
        </p:nvSpPr>
        <p:spPr>
          <a:xfrm>
            <a:off x="1998980" y="5344301"/>
            <a:ext cx="1684020" cy="461955"/>
          </a:xfrm>
          <a:prstGeom prst="rect">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err="1">
                <a:solidFill>
                  <a:schemeClr val="tx1"/>
                </a:solidFill>
              </a:rPr>
              <a:t>HttpApi.Client</a:t>
            </a:r>
            <a:endParaRPr lang="nl-NL" dirty="0">
              <a:solidFill>
                <a:schemeClr val="tx1"/>
              </a:solidFill>
            </a:endParaRPr>
          </a:p>
        </p:txBody>
      </p:sp>
      <p:cxnSp>
        <p:nvCxnSpPr>
          <p:cNvPr id="27" name="Straight Arrow Connector 26">
            <a:extLst>
              <a:ext uri="{FF2B5EF4-FFF2-40B4-BE49-F238E27FC236}">
                <a16:creationId xmlns:a16="http://schemas.microsoft.com/office/drawing/2014/main" id="{1CAF6F43-5E63-41E1-82EC-67991FF3571D}"/>
              </a:ext>
            </a:extLst>
          </p:cNvPr>
          <p:cNvCxnSpPr>
            <a:cxnSpLocks/>
            <a:stCxn id="24" idx="0"/>
            <a:endCxn id="11" idx="2"/>
          </p:cNvCxnSpPr>
          <p:nvPr/>
        </p:nvCxnSpPr>
        <p:spPr>
          <a:xfrm flipV="1">
            <a:off x="2857499" y="3877460"/>
            <a:ext cx="1" cy="50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269A2E8-1BA7-EA79-D888-6F4BF63848FB}"/>
              </a:ext>
            </a:extLst>
          </p:cNvPr>
          <p:cNvCxnSpPr>
            <a:cxnSpLocks/>
            <a:stCxn id="24" idx="3"/>
            <a:endCxn id="15" idx="2"/>
          </p:cNvCxnSpPr>
          <p:nvPr/>
        </p:nvCxnSpPr>
        <p:spPr>
          <a:xfrm flipV="1">
            <a:off x="3465829" y="3877459"/>
            <a:ext cx="2350770" cy="733422"/>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47AD27C-8D0E-2282-FD4E-EBE41655E715}"/>
              </a:ext>
            </a:extLst>
          </p:cNvPr>
          <p:cNvCxnSpPr>
            <a:cxnSpLocks/>
            <a:stCxn id="25" idx="0"/>
            <a:endCxn id="24" idx="2"/>
          </p:cNvCxnSpPr>
          <p:nvPr/>
        </p:nvCxnSpPr>
        <p:spPr>
          <a:xfrm flipV="1">
            <a:off x="2840990" y="4841858"/>
            <a:ext cx="16509" cy="50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0F3F55C-0F6D-8E69-D6EB-65AC71957710}"/>
              </a:ext>
            </a:extLst>
          </p:cNvPr>
          <p:cNvCxnSpPr>
            <a:stCxn id="15" idx="3"/>
            <a:endCxn id="6" idx="2"/>
          </p:cNvCxnSpPr>
          <p:nvPr/>
        </p:nvCxnSpPr>
        <p:spPr>
          <a:xfrm flipV="1">
            <a:off x="6537324" y="2901950"/>
            <a:ext cx="1920876" cy="7389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D97E99F-9A7B-D62C-3D7D-E47B19B14487}"/>
              </a:ext>
            </a:extLst>
          </p:cNvPr>
          <p:cNvSpPr/>
          <p:nvPr/>
        </p:nvSpPr>
        <p:spPr>
          <a:xfrm>
            <a:off x="2654153" y="3556792"/>
            <a:ext cx="4035572" cy="47306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Application.Tests</a:t>
            </a:r>
            <a:endParaRPr lang="nl-NL" dirty="0">
              <a:solidFill>
                <a:schemeClr val="tx1"/>
              </a:solidFill>
            </a:endParaRPr>
          </a:p>
        </p:txBody>
      </p:sp>
      <p:sp>
        <p:nvSpPr>
          <p:cNvPr id="20" name="Rectangle 19">
            <a:extLst>
              <a:ext uri="{FF2B5EF4-FFF2-40B4-BE49-F238E27FC236}">
                <a16:creationId xmlns:a16="http://schemas.microsoft.com/office/drawing/2014/main" id="{F63758B5-A337-6C76-5F38-3334303F031D}"/>
              </a:ext>
            </a:extLst>
          </p:cNvPr>
          <p:cNvSpPr/>
          <p:nvPr/>
        </p:nvSpPr>
        <p:spPr>
          <a:xfrm>
            <a:off x="2416029" y="2641600"/>
            <a:ext cx="4035571" cy="412750"/>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nl-NL" dirty="0" err="1">
                <a:solidFill>
                  <a:schemeClr val="tx1"/>
                </a:solidFill>
              </a:rPr>
              <a:t>Domain.Tests</a:t>
            </a:r>
            <a:endParaRPr lang="nl-NL" dirty="0">
              <a:solidFill>
                <a:schemeClr val="tx1"/>
              </a:solidFill>
            </a:endParaRPr>
          </a:p>
        </p:txBody>
      </p:sp>
      <p:sp>
        <p:nvSpPr>
          <p:cNvPr id="23" name="Rectangle 22">
            <a:extLst>
              <a:ext uri="{FF2B5EF4-FFF2-40B4-BE49-F238E27FC236}">
                <a16:creationId xmlns:a16="http://schemas.microsoft.com/office/drawing/2014/main" id="{2655A155-F20A-0094-773C-2215DD1BAFA1}"/>
              </a:ext>
            </a:extLst>
          </p:cNvPr>
          <p:cNvSpPr/>
          <p:nvPr/>
        </p:nvSpPr>
        <p:spPr>
          <a:xfrm>
            <a:off x="7740650" y="2641600"/>
            <a:ext cx="2006600" cy="412750"/>
          </a:xfrm>
          <a:prstGeom prst="rect">
            <a:avLst/>
          </a:prstGeom>
          <a:solidFill>
            <a:schemeClr val="bg1">
              <a:lumMod val="6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nl-NL" dirty="0" err="1">
                <a:solidFill>
                  <a:schemeClr val="tx1"/>
                </a:solidFill>
              </a:rPr>
              <a:t>Infrastructure.Tests</a:t>
            </a:r>
            <a:endParaRPr lang="nl-NL" dirty="0">
              <a:solidFill>
                <a:schemeClr val="tx1"/>
              </a:solidFill>
            </a:endParaRPr>
          </a:p>
        </p:txBody>
      </p:sp>
    </p:spTree>
    <p:extLst>
      <p:ext uri="{BB962C8B-B14F-4D97-AF65-F5344CB8AC3E}">
        <p14:creationId xmlns:p14="http://schemas.microsoft.com/office/powerpoint/2010/main" val="166760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7A84-5F70-7BA2-B32E-848616E1235D}"/>
              </a:ext>
            </a:extLst>
          </p:cNvPr>
          <p:cNvSpPr>
            <a:spLocks noGrp="1"/>
          </p:cNvSpPr>
          <p:nvPr>
            <p:ph type="title"/>
          </p:nvPr>
        </p:nvSpPr>
        <p:spPr/>
        <p:txBody>
          <a:bodyPr/>
          <a:lstStyle/>
          <a:p>
            <a:r>
              <a:rPr lang="nl-NL" dirty="0" err="1"/>
              <a:t>Execution</a:t>
            </a:r>
            <a:r>
              <a:rPr lang="nl-NL" dirty="0"/>
              <a:t> flow</a:t>
            </a:r>
          </a:p>
        </p:txBody>
      </p:sp>
      <p:sp>
        <p:nvSpPr>
          <p:cNvPr id="3" name="Content Placeholder 2">
            <a:extLst>
              <a:ext uri="{FF2B5EF4-FFF2-40B4-BE49-F238E27FC236}">
                <a16:creationId xmlns:a16="http://schemas.microsoft.com/office/drawing/2014/main" id="{E2933FB8-A3F8-3053-AA8A-CBDF896CFC63}"/>
              </a:ext>
            </a:extLst>
          </p:cNvPr>
          <p:cNvSpPr>
            <a:spLocks noGrp="1"/>
          </p:cNvSpPr>
          <p:nvPr>
            <p:ph idx="1"/>
          </p:nvPr>
        </p:nvSpPr>
        <p:spPr>
          <a:xfrm>
            <a:off x="838200" y="1825625"/>
            <a:ext cx="10515600" cy="1047115"/>
          </a:xfrm>
        </p:spPr>
        <p:txBody>
          <a:bodyPr>
            <a:normAutofit/>
          </a:bodyPr>
          <a:lstStyle/>
          <a:p>
            <a:pPr marL="0" indent="0">
              <a:buNone/>
            </a:pPr>
            <a:r>
              <a:rPr lang="nl-NL" sz="2000" dirty="0"/>
              <a:t>Het figuur hieronder laat een typische flow zien van een </a:t>
            </a:r>
            <a:r>
              <a:rPr lang="nl-NL" sz="2000" dirty="0" err="1"/>
              <a:t>request</a:t>
            </a:r>
            <a:r>
              <a:rPr lang="nl-NL" sz="2000" dirty="0"/>
              <a:t> dat ontwikkeld is </a:t>
            </a:r>
            <a:r>
              <a:rPr lang="nl-NL" sz="2000" dirty="0" err="1"/>
              <a:t>gebasseerd</a:t>
            </a:r>
            <a:r>
              <a:rPr lang="nl-NL" sz="2000" dirty="0"/>
              <a:t> op het DDD patroon.</a:t>
            </a:r>
          </a:p>
        </p:txBody>
      </p:sp>
      <p:sp>
        <p:nvSpPr>
          <p:cNvPr id="4" name="TextBox 3">
            <a:extLst>
              <a:ext uri="{FF2B5EF4-FFF2-40B4-BE49-F238E27FC236}">
                <a16:creationId xmlns:a16="http://schemas.microsoft.com/office/drawing/2014/main" id="{314A2543-D0A8-261C-11D3-2561DE940C2C}"/>
              </a:ext>
            </a:extLst>
          </p:cNvPr>
          <p:cNvSpPr txBox="1"/>
          <p:nvPr/>
        </p:nvSpPr>
        <p:spPr>
          <a:xfrm>
            <a:off x="982980" y="2638347"/>
            <a:ext cx="3910109" cy="369332"/>
          </a:xfrm>
          <a:prstGeom prst="rect">
            <a:avLst/>
          </a:prstGeom>
          <a:noFill/>
        </p:spPr>
        <p:txBody>
          <a:bodyPr wrap="square" rtlCol="0">
            <a:spAutoFit/>
          </a:bodyPr>
          <a:lstStyle/>
          <a:p>
            <a:pPr algn="ctr"/>
            <a:r>
              <a:rPr lang="nl-NL" dirty="0" err="1"/>
              <a:t>Presentatielaag</a:t>
            </a:r>
            <a:endParaRPr lang="nl-NL" dirty="0"/>
          </a:p>
        </p:txBody>
      </p:sp>
      <p:sp>
        <p:nvSpPr>
          <p:cNvPr id="5" name="TextBox 4">
            <a:extLst>
              <a:ext uri="{FF2B5EF4-FFF2-40B4-BE49-F238E27FC236}">
                <a16:creationId xmlns:a16="http://schemas.microsoft.com/office/drawing/2014/main" id="{429B2015-D997-B263-7BBF-63AD2370E653}"/>
              </a:ext>
            </a:extLst>
          </p:cNvPr>
          <p:cNvSpPr txBox="1"/>
          <p:nvPr/>
        </p:nvSpPr>
        <p:spPr>
          <a:xfrm>
            <a:off x="7053985" y="2604476"/>
            <a:ext cx="1499898" cy="369332"/>
          </a:xfrm>
          <a:prstGeom prst="rect">
            <a:avLst/>
          </a:prstGeom>
          <a:noFill/>
        </p:spPr>
        <p:txBody>
          <a:bodyPr wrap="none" rtlCol="0">
            <a:spAutoFit/>
          </a:bodyPr>
          <a:lstStyle/>
          <a:p>
            <a:r>
              <a:rPr lang="nl-NL" dirty="0" err="1"/>
              <a:t>Applicatielaag</a:t>
            </a:r>
            <a:endParaRPr lang="nl-NL" dirty="0"/>
          </a:p>
        </p:txBody>
      </p:sp>
      <p:sp>
        <p:nvSpPr>
          <p:cNvPr id="6" name="TextBox 5">
            <a:extLst>
              <a:ext uri="{FF2B5EF4-FFF2-40B4-BE49-F238E27FC236}">
                <a16:creationId xmlns:a16="http://schemas.microsoft.com/office/drawing/2014/main" id="{919A6C08-5F72-B380-25B8-42BDDA2589C2}"/>
              </a:ext>
            </a:extLst>
          </p:cNvPr>
          <p:cNvSpPr txBox="1"/>
          <p:nvPr/>
        </p:nvSpPr>
        <p:spPr>
          <a:xfrm>
            <a:off x="10098237" y="2604476"/>
            <a:ext cx="1306768" cy="369332"/>
          </a:xfrm>
          <a:prstGeom prst="rect">
            <a:avLst/>
          </a:prstGeom>
          <a:noFill/>
        </p:spPr>
        <p:txBody>
          <a:bodyPr wrap="none" rtlCol="0">
            <a:spAutoFit/>
          </a:bodyPr>
          <a:lstStyle/>
          <a:p>
            <a:r>
              <a:rPr lang="nl-NL" dirty="0" err="1"/>
              <a:t>Domeinlaag</a:t>
            </a:r>
            <a:endParaRPr lang="nl-NL" dirty="0"/>
          </a:p>
        </p:txBody>
      </p:sp>
      <p:sp>
        <p:nvSpPr>
          <p:cNvPr id="7" name="Rectangle 6">
            <a:extLst>
              <a:ext uri="{FF2B5EF4-FFF2-40B4-BE49-F238E27FC236}">
                <a16:creationId xmlns:a16="http://schemas.microsoft.com/office/drawing/2014/main" id="{FD2D3C64-4935-EB19-4DC3-2840C9329DE5}"/>
              </a:ext>
            </a:extLst>
          </p:cNvPr>
          <p:cNvSpPr/>
          <p:nvPr/>
        </p:nvSpPr>
        <p:spPr>
          <a:xfrm>
            <a:off x="9690505" y="3239833"/>
            <a:ext cx="1714500" cy="25908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nl-NL" dirty="0" err="1"/>
              <a:t>Entities</a:t>
            </a:r>
            <a:endParaRPr lang="nl-NL" dirty="0"/>
          </a:p>
        </p:txBody>
      </p:sp>
      <p:sp>
        <p:nvSpPr>
          <p:cNvPr id="8" name="Rectangle 7">
            <a:extLst>
              <a:ext uri="{FF2B5EF4-FFF2-40B4-BE49-F238E27FC236}">
                <a16:creationId xmlns:a16="http://schemas.microsoft.com/office/drawing/2014/main" id="{D0E5A2EC-564B-54CF-B619-460E092B0199}"/>
              </a:ext>
            </a:extLst>
          </p:cNvPr>
          <p:cNvSpPr/>
          <p:nvPr/>
        </p:nvSpPr>
        <p:spPr>
          <a:xfrm>
            <a:off x="9690505" y="3635398"/>
            <a:ext cx="1714500" cy="25908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nl-NL" dirty="0"/>
              <a:t>Domain </a:t>
            </a:r>
            <a:r>
              <a:rPr lang="nl-NL" dirty="0" err="1"/>
              <a:t>Ervices</a:t>
            </a:r>
            <a:endParaRPr lang="nl-NL" dirty="0"/>
          </a:p>
        </p:txBody>
      </p:sp>
      <p:sp>
        <p:nvSpPr>
          <p:cNvPr id="9" name="Rectangle 8">
            <a:extLst>
              <a:ext uri="{FF2B5EF4-FFF2-40B4-BE49-F238E27FC236}">
                <a16:creationId xmlns:a16="http://schemas.microsoft.com/office/drawing/2014/main" id="{1D7973DA-D971-E4E0-D2A4-A43AF07ACDA3}"/>
              </a:ext>
            </a:extLst>
          </p:cNvPr>
          <p:cNvSpPr/>
          <p:nvPr/>
        </p:nvSpPr>
        <p:spPr>
          <a:xfrm>
            <a:off x="9686633" y="4046879"/>
            <a:ext cx="1714500" cy="57217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nl-NL" dirty="0" err="1"/>
              <a:t>Repositories</a:t>
            </a:r>
            <a:r>
              <a:rPr lang="nl-NL" dirty="0"/>
              <a:t> (interface)</a:t>
            </a:r>
          </a:p>
        </p:txBody>
      </p:sp>
      <p:sp>
        <p:nvSpPr>
          <p:cNvPr id="10" name="Rectangle 9">
            <a:extLst>
              <a:ext uri="{FF2B5EF4-FFF2-40B4-BE49-F238E27FC236}">
                <a16:creationId xmlns:a16="http://schemas.microsoft.com/office/drawing/2014/main" id="{25086B71-CD50-EF7F-5C2D-8FD26B62D532}"/>
              </a:ext>
            </a:extLst>
          </p:cNvPr>
          <p:cNvSpPr/>
          <p:nvPr/>
        </p:nvSpPr>
        <p:spPr>
          <a:xfrm>
            <a:off x="9187585" y="2973808"/>
            <a:ext cx="2529840" cy="1919565"/>
          </a:xfrm>
          <a:prstGeom prst="rect">
            <a:avLst/>
          </a:prstGeom>
          <a:noFill/>
          <a:ln w="12700">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sp>
        <p:nvSpPr>
          <p:cNvPr id="11" name="Rectangle 10">
            <a:extLst>
              <a:ext uri="{FF2B5EF4-FFF2-40B4-BE49-F238E27FC236}">
                <a16:creationId xmlns:a16="http://schemas.microsoft.com/office/drawing/2014/main" id="{F254AC64-D0E3-FCD3-C468-1804E11AD059}"/>
              </a:ext>
            </a:extLst>
          </p:cNvPr>
          <p:cNvSpPr/>
          <p:nvPr/>
        </p:nvSpPr>
        <p:spPr>
          <a:xfrm>
            <a:off x="6340894" y="2973807"/>
            <a:ext cx="2529840" cy="1919565"/>
          </a:xfrm>
          <a:prstGeom prst="rect">
            <a:avLst/>
          </a:prstGeom>
          <a:noFill/>
          <a:ln w="12700">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sp>
        <p:nvSpPr>
          <p:cNvPr id="12" name="Rectangle 11">
            <a:extLst>
              <a:ext uri="{FF2B5EF4-FFF2-40B4-BE49-F238E27FC236}">
                <a16:creationId xmlns:a16="http://schemas.microsoft.com/office/drawing/2014/main" id="{9F8AC72D-A9B0-0F36-A000-2B1FCC394545}"/>
              </a:ext>
            </a:extLst>
          </p:cNvPr>
          <p:cNvSpPr/>
          <p:nvPr/>
        </p:nvSpPr>
        <p:spPr>
          <a:xfrm>
            <a:off x="3838345" y="2973806"/>
            <a:ext cx="2185698" cy="1919565"/>
          </a:xfrm>
          <a:prstGeom prst="rect">
            <a:avLst/>
          </a:prstGeom>
          <a:noFill/>
          <a:ln w="12700">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sp>
        <p:nvSpPr>
          <p:cNvPr id="13" name="Rectangle 12">
            <a:extLst>
              <a:ext uri="{FF2B5EF4-FFF2-40B4-BE49-F238E27FC236}">
                <a16:creationId xmlns:a16="http://schemas.microsoft.com/office/drawing/2014/main" id="{DA6664EE-CA8B-16CB-05C3-7D8006DD82BE}"/>
              </a:ext>
            </a:extLst>
          </p:cNvPr>
          <p:cNvSpPr/>
          <p:nvPr/>
        </p:nvSpPr>
        <p:spPr>
          <a:xfrm>
            <a:off x="7259725" y="3498913"/>
            <a:ext cx="1294158" cy="7848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Application Services</a:t>
            </a:r>
          </a:p>
        </p:txBody>
      </p:sp>
      <p:cxnSp>
        <p:nvCxnSpPr>
          <p:cNvPr id="15" name="Straight Arrow Connector 14">
            <a:extLst>
              <a:ext uri="{FF2B5EF4-FFF2-40B4-BE49-F238E27FC236}">
                <a16:creationId xmlns:a16="http://schemas.microsoft.com/office/drawing/2014/main" id="{CE05C48B-F302-0B08-167E-649002E43DC5}"/>
              </a:ext>
            </a:extLst>
          </p:cNvPr>
          <p:cNvCxnSpPr>
            <a:cxnSpLocks/>
            <a:stCxn id="13" idx="3"/>
            <a:endCxn id="7" idx="1"/>
          </p:cNvCxnSpPr>
          <p:nvPr/>
        </p:nvCxnSpPr>
        <p:spPr>
          <a:xfrm flipV="1">
            <a:off x="8553883" y="3369373"/>
            <a:ext cx="1136622" cy="521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9C776D5-4D22-3646-6D61-F598CB359955}"/>
              </a:ext>
            </a:extLst>
          </p:cNvPr>
          <p:cNvCxnSpPr>
            <a:cxnSpLocks/>
            <a:stCxn id="13" idx="3"/>
            <a:endCxn id="9" idx="1"/>
          </p:cNvCxnSpPr>
          <p:nvPr/>
        </p:nvCxnSpPr>
        <p:spPr>
          <a:xfrm>
            <a:off x="8553883" y="3891343"/>
            <a:ext cx="1132750" cy="44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DC68B0-8A9A-3802-37D1-6D29758037A3}"/>
              </a:ext>
            </a:extLst>
          </p:cNvPr>
          <p:cNvCxnSpPr>
            <a:cxnSpLocks/>
            <a:stCxn id="13" idx="3"/>
            <a:endCxn id="8" idx="1"/>
          </p:cNvCxnSpPr>
          <p:nvPr/>
        </p:nvCxnSpPr>
        <p:spPr>
          <a:xfrm flipV="1">
            <a:off x="8553883" y="3764938"/>
            <a:ext cx="1136622" cy="126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9F2082-1610-FDDD-DD51-1DBE6714BC4E}"/>
              </a:ext>
            </a:extLst>
          </p:cNvPr>
          <p:cNvCxnSpPr>
            <a:cxnSpLocks/>
            <a:stCxn id="31" idx="3"/>
            <a:endCxn id="13" idx="1"/>
          </p:cNvCxnSpPr>
          <p:nvPr/>
        </p:nvCxnSpPr>
        <p:spPr>
          <a:xfrm flipV="1">
            <a:off x="5571923" y="3891343"/>
            <a:ext cx="1687802" cy="8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B183A71-4927-CBE8-C4E5-76B1E83FE1C5}"/>
              </a:ext>
            </a:extLst>
          </p:cNvPr>
          <p:cNvSpPr txBox="1"/>
          <p:nvPr/>
        </p:nvSpPr>
        <p:spPr>
          <a:xfrm>
            <a:off x="6471261" y="3580272"/>
            <a:ext cx="582724" cy="369332"/>
          </a:xfrm>
          <a:prstGeom prst="rect">
            <a:avLst/>
          </a:prstGeom>
          <a:noFill/>
        </p:spPr>
        <p:txBody>
          <a:bodyPr wrap="none" rtlCol="0">
            <a:spAutoFit/>
          </a:bodyPr>
          <a:lstStyle/>
          <a:p>
            <a:r>
              <a:rPr lang="nl-NL" dirty="0"/>
              <a:t>DTO</a:t>
            </a:r>
          </a:p>
        </p:txBody>
      </p:sp>
      <p:sp>
        <p:nvSpPr>
          <p:cNvPr id="30" name="Rectangle 29">
            <a:extLst>
              <a:ext uri="{FF2B5EF4-FFF2-40B4-BE49-F238E27FC236}">
                <a16:creationId xmlns:a16="http://schemas.microsoft.com/office/drawing/2014/main" id="{A45191D6-410F-48AC-220A-6B16D0097C6B}"/>
              </a:ext>
            </a:extLst>
          </p:cNvPr>
          <p:cNvSpPr/>
          <p:nvPr/>
        </p:nvSpPr>
        <p:spPr>
          <a:xfrm>
            <a:off x="548290" y="2973806"/>
            <a:ext cx="2185698" cy="1919565"/>
          </a:xfrm>
          <a:prstGeom prst="rect">
            <a:avLst/>
          </a:prstGeom>
          <a:noFill/>
          <a:ln w="12700">
            <a:solidFill>
              <a:schemeClr val="tx1"/>
            </a:solidFill>
            <a:prstDash val="dash"/>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sp>
        <p:nvSpPr>
          <p:cNvPr id="31" name="Rectangle 30">
            <a:extLst>
              <a:ext uri="{FF2B5EF4-FFF2-40B4-BE49-F238E27FC236}">
                <a16:creationId xmlns:a16="http://schemas.microsoft.com/office/drawing/2014/main" id="{6DECB47E-89B8-4AF2-8B03-26896EEB0F12}"/>
              </a:ext>
            </a:extLst>
          </p:cNvPr>
          <p:cNvSpPr/>
          <p:nvPr/>
        </p:nvSpPr>
        <p:spPr>
          <a:xfrm>
            <a:off x="4355263" y="3668740"/>
            <a:ext cx="1216660" cy="46195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l-NL" dirty="0" err="1"/>
              <a:t>HttpApi</a:t>
            </a:r>
            <a:endParaRPr lang="nl-NL" dirty="0"/>
          </a:p>
        </p:txBody>
      </p:sp>
      <p:sp>
        <p:nvSpPr>
          <p:cNvPr id="33" name="Rectangle 32">
            <a:extLst>
              <a:ext uri="{FF2B5EF4-FFF2-40B4-BE49-F238E27FC236}">
                <a16:creationId xmlns:a16="http://schemas.microsoft.com/office/drawing/2014/main" id="{BBD5E523-5704-9FF7-CE3C-1866D23F249D}"/>
              </a:ext>
            </a:extLst>
          </p:cNvPr>
          <p:cNvSpPr/>
          <p:nvPr/>
        </p:nvSpPr>
        <p:spPr>
          <a:xfrm>
            <a:off x="799129" y="3630358"/>
            <a:ext cx="1684020" cy="46195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err="1"/>
              <a:t>HttpApi.Client</a:t>
            </a:r>
            <a:endParaRPr lang="nl-NL" dirty="0"/>
          </a:p>
        </p:txBody>
      </p:sp>
      <p:cxnSp>
        <p:nvCxnSpPr>
          <p:cNvPr id="35" name="Straight Arrow Connector 34">
            <a:extLst>
              <a:ext uri="{FF2B5EF4-FFF2-40B4-BE49-F238E27FC236}">
                <a16:creationId xmlns:a16="http://schemas.microsoft.com/office/drawing/2014/main" id="{E8FFCB84-417B-30C1-2B82-F153AB6F0089}"/>
              </a:ext>
            </a:extLst>
          </p:cNvPr>
          <p:cNvCxnSpPr>
            <a:cxnSpLocks/>
            <a:stCxn id="33" idx="3"/>
            <a:endCxn id="31" idx="1"/>
          </p:cNvCxnSpPr>
          <p:nvPr/>
        </p:nvCxnSpPr>
        <p:spPr>
          <a:xfrm>
            <a:off x="2483149" y="3861336"/>
            <a:ext cx="1872114" cy="3838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F0B8B7-5712-E7F6-C3A4-45CB75486209}"/>
              </a:ext>
            </a:extLst>
          </p:cNvPr>
          <p:cNvSpPr txBox="1"/>
          <p:nvPr/>
        </p:nvSpPr>
        <p:spPr>
          <a:xfrm>
            <a:off x="2596400" y="3580272"/>
            <a:ext cx="1487651" cy="369332"/>
          </a:xfrm>
          <a:prstGeom prst="rect">
            <a:avLst/>
          </a:prstGeom>
          <a:noFill/>
        </p:spPr>
        <p:txBody>
          <a:bodyPr wrap="none" rtlCol="0">
            <a:spAutoFit/>
          </a:bodyPr>
          <a:lstStyle/>
          <a:p>
            <a:r>
              <a:rPr lang="nl-NL" dirty="0"/>
              <a:t>HTTP </a:t>
            </a:r>
            <a:r>
              <a:rPr lang="nl-NL" dirty="0" err="1"/>
              <a:t>Request</a:t>
            </a:r>
            <a:endParaRPr lang="nl-NL" dirty="0"/>
          </a:p>
        </p:txBody>
      </p:sp>
      <p:sp>
        <p:nvSpPr>
          <p:cNvPr id="42" name="TextBox 41">
            <a:extLst>
              <a:ext uri="{FF2B5EF4-FFF2-40B4-BE49-F238E27FC236}">
                <a16:creationId xmlns:a16="http://schemas.microsoft.com/office/drawing/2014/main" id="{B64F2DD1-194A-2710-B8A5-C05CF8DC074C}"/>
              </a:ext>
            </a:extLst>
          </p:cNvPr>
          <p:cNvSpPr txBox="1"/>
          <p:nvPr/>
        </p:nvSpPr>
        <p:spPr>
          <a:xfrm>
            <a:off x="2953383" y="3862213"/>
            <a:ext cx="665567" cy="369332"/>
          </a:xfrm>
          <a:prstGeom prst="rect">
            <a:avLst/>
          </a:prstGeom>
          <a:noFill/>
        </p:spPr>
        <p:txBody>
          <a:bodyPr wrap="none" rtlCol="0">
            <a:spAutoFit/>
          </a:bodyPr>
          <a:lstStyle/>
          <a:p>
            <a:r>
              <a:rPr lang="nl-NL" dirty="0"/>
              <a:t>JSON</a:t>
            </a:r>
          </a:p>
        </p:txBody>
      </p:sp>
      <p:sp>
        <p:nvSpPr>
          <p:cNvPr id="48" name="Rectangle 47">
            <a:extLst>
              <a:ext uri="{FF2B5EF4-FFF2-40B4-BE49-F238E27FC236}">
                <a16:creationId xmlns:a16="http://schemas.microsoft.com/office/drawing/2014/main" id="{ED82FEFB-76C5-70F3-FACB-37C2C3B54B83}"/>
              </a:ext>
            </a:extLst>
          </p:cNvPr>
          <p:cNvSpPr/>
          <p:nvPr/>
        </p:nvSpPr>
        <p:spPr>
          <a:xfrm>
            <a:off x="5248721" y="4994437"/>
            <a:ext cx="1873844" cy="1377292"/>
          </a:xfrm>
          <a:prstGeom prst="rect">
            <a:avLst/>
          </a:prstGeom>
          <a:solidFill>
            <a:schemeClr val="bg1"/>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dirty="0" err="1">
                <a:solidFill>
                  <a:schemeClr val="bg1">
                    <a:lumMod val="65000"/>
                  </a:schemeClr>
                </a:solidFill>
              </a:rPr>
              <a:t>Authorisation</a:t>
            </a:r>
            <a:endParaRPr lang="nl-NL" sz="1400" dirty="0">
              <a:solidFill>
                <a:schemeClr val="bg1">
                  <a:lumMod val="65000"/>
                </a:schemeClr>
              </a:solidFill>
            </a:endParaRPr>
          </a:p>
          <a:p>
            <a:r>
              <a:rPr lang="nl-NL" sz="1400" dirty="0" err="1">
                <a:solidFill>
                  <a:schemeClr val="bg1">
                    <a:lumMod val="65000"/>
                  </a:schemeClr>
                </a:solidFill>
              </a:rPr>
              <a:t>Validation</a:t>
            </a:r>
            <a:endParaRPr lang="nl-NL" sz="1400" dirty="0">
              <a:solidFill>
                <a:schemeClr val="bg1">
                  <a:lumMod val="65000"/>
                </a:schemeClr>
              </a:solidFill>
            </a:endParaRPr>
          </a:p>
          <a:p>
            <a:r>
              <a:rPr lang="nl-NL" sz="1400" dirty="0" err="1">
                <a:solidFill>
                  <a:schemeClr val="bg1">
                    <a:lumMod val="65000"/>
                  </a:schemeClr>
                </a:solidFill>
              </a:rPr>
              <a:t>Exception</a:t>
            </a:r>
            <a:r>
              <a:rPr lang="nl-NL" sz="1400" dirty="0">
                <a:solidFill>
                  <a:schemeClr val="bg1">
                    <a:lumMod val="65000"/>
                  </a:schemeClr>
                </a:solidFill>
              </a:rPr>
              <a:t> handling</a:t>
            </a:r>
          </a:p>
          <a:p>
            <a:r>
              <a:rPr lang="nl-NL" sz="1400" dirty="0">
                <a:solidFill>
                  <a:schemeClr val="bg1">
                    <a:lumMod val="65000"/>
                  </a:schemeClr>
                </a:solidFill>
              </a:rPr>
              <a:t>Audit </a:t>
            </a:r>
            <a:r>
              <a:rPr lang="nl-NL" sz="1400" dirty="0" err="1">
                <a:solidFill>
                  <a:schemeClr val="bg1">
                    <a:lumMod val="65000"/>
                  </a:schemeClr>
                </a:solidFill>
              </a:rPr>
              <a:t>logging</a:t>
            </a:r>
            <a:endParaRPr lang="nl-NL" sz="1400" dirty="0">
              <a:solidFill>
                <a:schemeClr val="bg1">
                  <a:lumMod val="65000"/>
                </a:schemeClr>
              </a:solidFill>
            </a:endParaRPr>
          </a:p>
          <a:p>
            <a:r>
              <a:rPr lang="nl-NL" sz="1400" dirty="0" err="1">
                <a:solidFill>
                  <a:schemeClr val="bg1">
                    <a:lumMod val="65000"/>
                  </a:schemeClr>
                </a:solidFill>
              </a:rPr>
              <a:t>Caching</a:t>
            </a:r>
            <a:endParaRPr lang="nl-NL" sz="1400" dirty="0">
              <a:solidFill>
                <a:schemeClr val="bg1">
                  <a:lumMod val="65000"/>
                </a:schemeClr>
              </a:solidFill>
            </a:endParaRPr>
          </a:p>
        </p:txBody>
      </p:sp>
    </p:spTree>
    <p:extLst>
      <p:ext uri="{BB962C8B-B14F-4D97-AF65-F5344CB8AC3E}">
        <p14:creationId xmlns:p14="http://schemas.microsoft.com/office/powerpoint/2010/main" val="289677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491C-EBA9-8D4C-A274-D701823A38FD}"/>
              </a:ext>
            </a:extLst>
          </p:cNvPr>
          <p:cNvSpPr>
            <a:spLocks noGrp="1"/>
          </p:cNvSpPr>
          <p:nvPr>
            <p:ph type="title"/>
          </p:nvPr>
        </p:nvSpPr>
        <p:spPr/>
        <p:txBody>
          <a:bodyPr/>
          <a:lstStyle/>
          <a:p>
            <a:r>
              <a:rPr lang="nl-NL" dirty="0"/>
              <a:t>Hosten van de applicatie</a:t>
            </a:r>
          </a:p>
        </p:txBody>
      </p:sp>
      <p:sp>
        <p:nvSpPr>
          <p:cNvPr id="3" name="Content Placeholder 2">
            <a:extLst>
              <a:ext uri="{FF2B5EF4-FFF2-40B4-BE49-F238E27FC236}">
                <a16:creationId xmlns:a16="http://schemas.microsoft.com/office/drawing/2014/main" id="{BE70F99A-FB64-8631-E1B6-3A2E505C4EAD}"/>
              </a:ext>
            </a:extLst>
          </p:cNvPr>
          <p:cNvSpPr>
            <a:spLocks noGrp="1"/>
          </p:cNvSpPr>
          <p:nvPr>
            <p:ph idx="1"/>
          </p:nvPr>
        </p:nvSpPr>
        <p:spPr>
          <a:xfrm>
            <a:off x="838200" y="1825625"/>
            <a:ext cx="10515600" cy="1664195"/>
          </a:xfrm>
        </p:spPr>
        <p:txBody>
          <a:bodyPr>
            <a:normAutofit/>
          </a:bodyPr>
          <a:lstStyle/>
          <a:p>
            <a:r>
              <a:rPr lang="nl-NL" dirty="0"/>
              <a:t>We gebruiken een </a:t>
            </a:r>
            <a:r>
              <a:rPr lang="nl-NL" dirty="0" err="1"/>
              <a:t>Raspberry</a:t>
            </a:r>
            <a:r>
              <a:rPr lang="nl-NL" dirty="0"/>
              <a:t> Pi 4 om de API en GUI te hosten.</a:t>
            </a:r>
          </a:p>
          <a:p>
            <a:r>
              <a:rPr lang="nl-NL" dirty="0"/>
              <a:t>De GUI heeft toegang tot de </a:t>
            </a:r>
            <a:r>
              <a:rPr lang="nl-NL" dirty="0" err="1"/>
              <a:t>de</a:t>
            </a:r>
            <a:r>
              <a:rPr lang="nl-NL" dirty="0"/>
              <a:t> API wat een </a:t>
            </a:r>
            <a:r>
              <a:rPr lang="nl-NL" dirty="0" err="1"/>
              <a:t>RESTfull</a:t>
            </a:r>
            <a:r>
              <a:rPr lang="nl-NL" dirty="0"/>
              <a:t> server is.</a:t>
            </a:r>
          </a:p>
          <a:p>
            <a:r>
              <a:rPr lang="nl-NL" dirty="0"/>
              <a:t>The GUI zal bereikbaar zijn vanuit de buitenwereld*</a:t>
            </a:r>
          </a:p>
        </p:txBody>
      </p:sp>
      <p:sp>
        <p:nvSpPr>
          <p:cNvPr id="4" name="Rectangle 3">
            <a:extLst>
              <a:ext uri="{FF2B5EF4-FFF2-40B4-BE49-F238E27FC236}">
                <a16:creationId xmlns:a16="http://schemas.microsoft.com/office/drawing/2014/main" id="{7476D694-48CF-04EA-BAE2-6FC9CDAA2B97}"/>
              </a:ext>
            </a:extLst>
          </p:cNvPr>
          <p:cNvSpPr/>
          <p:nvPr/>
        </p:nvSpPr>
        <p:spPr>
          <a:xfrm>
            <a:off x="1331053" y="3489820"/>
            <a:ext cx="5849923" cy="26593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Rectangle 4">
            <a:extLst>
              <a:ext uri="{FF2B5EF4-FFF2-40B4-BE49-F238E27FC236}">
                <a16:creationId xmlns:a16="http://schemas.microsoft.com/office/drawing/2014/main" id="{CB8FA860-E421-1317-E6AC-7031B241137B}"/>
              </a:ext>
            </a:extLst>
          </p:cNvPr>
          <p:cNvSpPr/>
          <p:nvPr/>
        </p:nvSpPr>
        <p:spPr>
          <a:xfrm>
            <a:off x="2485589" y="5092118"/>
            <a:ext cx="1744910" cy="9144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API service</a:t>
            </a:r>
          </a:p>
          <a:p>
            <a:pPr algn="ctr"/>
            <a:r>
              <a:rPr lang="nl-NL" dirty="0"/>
              <a:t>Localhost:5000</a:t>
            </a:r>
          </a:p>
        </p:txBody>
      </p:sp>
      <p:sp>
        <p:nvSpPr>
          <p:cNvPr id="6" name="Rectangle 5">
            <a:extLst>
              <a:ext uri="{FF2B5EF4-FFF2-40B4-BE49-F238E27FC236}">
                <a16:creationId xmlns:a16="http://schemas.microsoft.com/office/drawing/2014/main" id="{024C1CE8-671A-0105-7C65-11526B38CB8C}"/>
              </a:ext>
            </a:extLst>
          </p:cNvPr>
          <p:cNvSpPr/>
          <p:nvPr/>
        </p:nvSpPr>
        <p:spPr>
          <a:xfrm>
            <a:off x="2485589" y="3624757"/>
            <a:ext cx="1744910" cy="9144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GUI service</a:t>
            </a:r>
          </a:p>
          <a:p>
            <a:pPr algn="ctr"/>
            <a:r>
              <a:rPr lang="nl-NL" dirty="0"/>
              <a:t>Localhost:5001</a:t>
            </a:r>
          </a:p>
        </p:txBody>
      </p:sp>
      <p:sp>
        <p:nvSpPr>
          <p:cNvPr id="7" name="Rectangle 6">
            <a:extLst>
              <a:ext uri="{FF2B5EF4-FFF2-40B4-BE49-F238E27FC236}">
                <a16:creationId xmlns:a16="http://schemas.microsoft.com/office/drawing/2014/main" id="{7822C454-D0C1-1DF5-6C37-E65514805889}"/>
              </a:ext>
            </a:extLst>
          </p:cNvPr>
          <p:cNvSpPr/>
          <p:nvPr/>
        </p:nvSpPr>
        <p:spPr>
          <a:xfrm>
            <a:off x="9513116" y="4258337"/>
            <a:ext cx="1493240" cy="9144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User</a:t>
            </a:r>
          </a:p>
        </p:txBody>
      </p:sp>
      <p:sp>
        <p:nvSpPr>
          <p:cNvPr id="8" name="Rectangle 7">
            <a:extLst>
              <a:ext uri="{FF2B5EF4-FFF2-40B4-BE49-F238E27FC236}">
                <a16:creationId xmlns:a16="http://schemas.microsoft.com/office/drawing/2014/main" id="{16586606-7464-F477-2937-BF14BDC7189B}"/>
              </a:ext>
            </a:extLst>
          </p:cNvPr>
          <p:cNvSpPr/>
          <p:nvPr/>
        </p:nvSpPr>
        <p:spPr>
          <a:xfrm>
            <a:off x="5349380" y="4239615"/>
            <a:ext cx="1493240" cy="9144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nl-NL" dirty="0"/>
              <a:t>Apache Proxy</a:t>
            </a:r>
          </a:p>
        </p:txBody>
      </p:sp>
      <p:cxnSp>
        <p:nvCxnSpPr>
          <p:cNvPr id="10" name="Straight Arrow Connector 9">
            <a:extLst>
              <a:ext uri="{FF2B5EF4-FFF2-40B4-BE49-F238E27FC236}">
                <a16:creationId xmlns:a16="http://schemas.microsoft.com/office/drawing/2014/main" id="{216F7087-6959-9FFE-09FB-B3E756768950}"/>
              </a:ext>
            </a:extLst>
          </p:cNvPr>
          <p:cNvCxnSpPr>
            <a:stCxn id="6" idx="3"/>
            <a:endCxn id="8" idx="1"/>
          </p:cNvCxnSpPr>
          <p:nvPr/>
        </p:nvCxnSpPr>
        <p:spPr>
          <a:xfrm>
            <a:off x="4230499" y="4081957"/>
            <a:ext cx="1118881" cy="614858"/>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4CF8C38-F7A8-3B92-C622-F1B5A4E0B8A7}"/>
              </a:ext>
            </a:extLst>
          </p:cNvPr>
          <p:cNvCxnSpPr>
            <a:stCxn id="6" idx="2"/>
            <a:endCxn id="5" idx="0"/>
          </p:cNvCxnSpPr>
          <p:nvPr/>
        </p:nvCxnSpPr>
        <p:spPr>
          <a:xfrm>
            <a:off x="3358044" y="4539157"/>
            <a:ext cx="0" cy="55296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DB97761-5F0A-D9BB-39A7-0C91EB2180D7}"/>
              </a:ext>
            </a:extLst>
          </p:cNvPr>
          <p:cNvCxnSpPr>
            <a:stCxn id="8" idx="3"/>
            <a:endCxn id="7" idx="1"/>
          </p:cNvCxnSpPr>
          <p:nvPr/>
        </p:nvCxnSpPr>
        <p:spPr>
          <a:xfrm>
            <a:off x="6842620" y="4696815"/>
            <a:ext cx="2670496" cy="1872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D4B1A1B-BC52-A108-3501-8D78ED77ED47}"/>
              </a:ext>
            </a:extLst>
          </p:cNvPr>
          <p:cNvSpPr txBox="1"/>
          <p:nvPr/>
        </p:nvSpPr>
        <p:spPr>
          <a:xfrm>
            <a:off x="5541987" y="3577688"/>
            <a:ext cx="1549848" cy="369332"/>
          </a:xfrm>
          <a:prstGeom prst="rect">
            <a:avLst/>
          </a:prstGeom>
          <a:noFill/>
        </p:spPr>
        <p:txBody>
          <a:bodyPr wrap="none" rtlCol="0">
            <a:spAutoFit/>
          </a:bodyPr>
          <a:lstStyle/>
          <a:p>
            <a:r>
              <a:rPr lang="nl-NL" b="1" dirty="0" err="1">
                <a:solidFill>
                  <a:schemeClr val="bg1">
                    <a:lumMod val="95000"/>
                  </a:schemeClr>
                </a:solidFill>
              </a:rPr>
              <a:t>Raspberry</a:t>
            </a:r>
            <a:r>
              <a:rPr lang="nl-NL" dirty="0">
                <a:solidFill>
                  <a:schemeClr val="bg1">
                    <a:lumMod val="95000"/>
                  </a:schemeClr>
                </a:solidFill>
              </a:rPr>
              <a:t> </a:t>
            </a:r>
            <a:r>
              <a:rPr lang="nl-NL" b="1" dirty="0">
                <a:solidFill>
                  <a:schemeClr val="bg1">
                    <a:lumMod val="95000"/>
                  </a:schemeClr>
                </a:solidFill>
              </a:rPr>
              <a:t>Pi 4</a:t>
            </a:r>
          </a:p>
        </p:txBody>
      </p:sp>
      <p:sp>
        <p:nvSpPr>
          <p:cNvPr id="20" name="TextBox 19">
            <a:extLst>
              <a:ext uri="{FF2B5EF4-FFF2-40B4-BE49-F238E27FC236}">
                <a16:creationId xmlns:a16="http://schemas.microsoft.com/office/drawing/2014/main" id="{E2E70666-4FDD-56B2-817C-7DF990A16BF0}"/>
              </a:ext>
            </a:extLst>
          </p:cNvPr>
          <p:cNvSpPr txBox="1"/>
          <p:nvPr/>
        </p:nvSpPr>
        <p:spPr>
          <a:xfrm>
            <a:off x="7231551" y="4316763"/>
            <a:ext cx="2136611" cy="338554"/>
          </a:xfrm>
          <a:prstGeom prst="rect">
            <a:avLst/>
          </a:prstGeom>
          <a:noFill/>
        </p:spPr>
        <p:txBody>
          <a:bodyPr wrap="none" rtlCol="0">
            <a:spAutoFit/>
          </a:bodyPr>
          <a:lstStyle/>
          <a:p>
            <a:r>
              <a:rPr lang="nl-NL" sz="1600" dirty="0"/>
              <a:t>https://&lt;ip </a:t>
            </a:r>
            <a:r>
              <a:rPr lang="nl-NL" sz="1600" dirty="0" err="1"/>
              <a:t>address</a:t>
            </a:r>
            <a:r>
              <a:rPr lang="nl-NL" sz="1600" dirty="0"/>
              <a:t>&gt;:80</a:t>
            </a:r>
          </a:p>
        </p:txBody>
      </p:sp>
      <p:sp>
        <p:nvSpPr>
          <p:cNvPr id="21" name="Flowchart: Magnetic Disk 20">
            <a:extLst>
              <a:ext uri="{FF2B5EF4-FFF2-40B4-BE49-F238E27FC236}">
                <a16:creationId xmlns:a16="http://schemas.microsoft.com/office/drawing/2014/main" id="{F31285F4-50DE-259A-884D-063437DCA7DF}"/>
              </a:ext>
            </a:extLst>
          </p:cNvPr>
          <p:cNvSpPr/>
          <p:nvPr/>
        </p:nvSpPr>
        <p:spPr>
          <a:xfrm>
            <a:off x="4723352" y="5659453"/>
            <a:ext cx="1118881" cy="369115"/>
          </a:xfrm>
          <a:prstGeom prst="flowChartMagneticDisk">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sz="1050" dirty="0" err="1"/>
              <a:t>katministratie</a:t>
            </a:r>
            <a:endParaRPr lang="nl-NL" dirty="0"/>
          </a:p>
        </p:txBody>
      </p:sp>
      <p:cxnSp>
        <p:nvCxnSpPr>
          <p:cNvPr id="22" name="Straight Arrow Connector 21">
            <a:extLst>
              <a:ext uri="{FF2B5EF4-FFF2-40B4-BE49-F238E27FC236}">
                <a16:creationId xmlns:a16="http://schemas.microsoft.com/office/drawing/2014/main" id="{70195436-9F4A-658D-3522-C51C46895414}"/>
              </a:ext>
            </a:extLst>
          </p:cNvPr>
          <p:cNvCxnSpPr>
            <a:cxnSpLocks/>
            <a:stCxn id="5" idx="3"/>
            <a:endCxn id="21" idx="2"/>
          </p:cNvCxnSpPr>
          <p:nvPr/>
        </p:nvCxnSpPr>
        <p:spPr>
          <a:xfrm>
            <a:off x="4230499" y="5549318"/>
            <a:ext cx="492853" cy="294693"/>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7D070A5-0C76-335F-CA46-745727C06150}"/>
              </a:ext>
            </a:extLst>
          </p:cNvPr>
          <p:cNvSpPr txBox="1"/>
          <p:nvPr/>
        </p:nvSpPr>
        <p:spPr>
          <a:xfrm>
            <a:off x="958557" y="6501844"/>
            <a:ext cx="7036735" cy="276999"/>
          </a:xfrm>
          <a:prstGeom prst="rect">
            <a:avLst/>
          </a:prstGeom>
          <a:noFill/>
        </p:spPr>
        <p:txBody>
          <a:bodyPr wrap="none" rtlCol="0">
            <a:spAutoFit/>
          </a:bodyPr>
          <a:lstStyle/>
          <a:p>
            <a:r>
              <a:rPr lang="nl-NL" sz="1200" dirty="0"/>
              <a:t>* Voor nu, dit kan veranderen als er een specifieke </a:t>
            </a:r>
            <a:r>
              <a:rPr lang="nl-NL" sz="1200" dirty="0" err="1"/>
              <a:t>android</a:t>
            </a:r>
            <a:r>
              <a:rPr lang="nl-NL" sz="1200" dirty="0"/>
              <a:t> of </a:t>
            </a:r>
            <a:r>
              <a:rPr lang="nl-NL" sz="1200" dirty="0" err="1"/>
              <a:t>ios</a:t>
            </a:r>
            <a:r>
              <a:rPr lang="nl-NL" sz="1200" dirty="0"/>
              <a:t> app wordt ontwikkeld die de API nodig heeft</a:t>
            </a:r>
          </a:p>
        </p:txBody>
      </p:sp>
    </p:spTree>
    <p:extLst>
      <p:ext uri="{BB962C8B-B14F-4D97-AF65-F5344CB8AC3E}">
        <p14:creationId xmlns:p14="http://schemas.microsoft.com/office/powerpoint/2010/main" val="157456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C3C8-AAED-86D9-8F61-D69613420D95}"/>
              </a:ext>
            </a:extLst>
          </p:cNvPr>
          <p:cNvSpPr>
            <a:spLocks noGrp="1"/>
          </p:cNvSpPr>
          <p:nvPr>
            <p:ph type="title"/>
          </p:nvPr>
        </p:nvSpPr>
        <p:spPr/>
        <p:txBody>
          <a:bodyPr/>
          <a:lstStyle/>
          <a:p>
            <a:r>
              <a:rPr lang="nl-NL" dirty="0"/>
              <a:t>DDD: Context</a:t>
            </a:r>
          </a:p>
        </p:txBody>
      </p:sp>
      <p:sp>
        <p:nvSpPr>
          <p:cNvPr id="4" name="Rectangle 3">
            <a:extLst>
              <a:ext uri="{FF2B5EF4-FFF2-40B4-BE49-F238E27FC236}">
                <a16:creationId xmlns:a16="http://schemas.microsoft.com/office/drawing/2014/main" id="{68198581-57B4-934C-1FD5-2B626121F7D7}"/>
              </a:ext>
            </a:extLst>
          </p:cNvPr>
          <p:cNvSpPr/>
          <p:nvPr/>
        </p:nvSpPr>
        <p:spPr>
          <a:xfrm>
            <a:off x="1002156" y="1455390"/>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Opvang</a:t>
            </a:r>
          </a:p>
        </p:txBody>
      </p:sp>
      <p:sp>
        <p:nvSpPr>
          <p:cNvPr id="5" name="Rectangle 4">
            <a:extLst>
              <a:ext uri="{FF2B5EF4-FFF2-40B4-BE49-F238E27FC236}">
                <a16:creationId xmlns:a16="http://schemas.microsoft.com/office/drawing/2014/main" id="{4F157A4E-079E-0EAF-9E1B-8421E04F536A}"/>
              </a:ext>
            </a:extLst>
          </p:cNvPr>
          <p:cNvSpPr/>
          <p:nvPr/>
        </p:nvSpPr>
        <p:spPr>
          <a:xfrm>
            <a:off x="5791199" y="1291183"/>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Gastgezin</a:t>
            </a:r>
          </a:p>
        </p:txBody>
      </p:sp>
      <p:sp>
        <p:nvSpPr>
          <p:cNvPr id="6" name="Rectangle 5">
            <a:extLst>
              <a:ext uri="{FF2B5EF4-FFF2-40B4-BE49-F238E27FC236}">
                <a16:creationId xmlns:a16="http://schemas.microsoft.com/office/drawing/2014/main" id="{F1059F62-6508-2F20-7D22-CA02B18D51B3}"/>
              </a:ext>
            </a:extLst>
          </p:cNvPr>
          <p:cNvSpPr/>
          <p:nvPr/>
        </p:nvSpPr>
        <p:spPr>
          <a:xfrm>
            <a:off x="5574707" y="3752012"/>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Dierenarts</a:t>
            </a:r>
          </a:p>
        </p:txBody>
      </p:sp>
      <p:sp>
        <p:nvSpPr>
          <p:cNvPr id="7" name="Rectangle 6">
            <a:extLst>
              <a:ext uri="{FF2B5EF4-FFF2-40B4-BE49-F238E27FC236}">
                <a16:creationId xmlns:a16="http://schemas.microsoft.com/office/drawing/2014/main" id="{17ED1F1C-2730-56A3-04AF-D21F82FB94AF}"/>
              </a:ext>
            </a:extLst>
          </p:cNvPr>
          <p:cNvSpPr/>
          <p:nvPr/>
        </p:nvSpPr>
        <p:spPr>
          <a:xfrm>
            <a:off x="1002156" y="3791194"/>
            <a:ext cx="186363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Administratie</a:t>
            </a:r>
          </a:p>
        </p:txBody>
      </p:sp>
      <p:cxnSp>
        <p:nvCxnSpPr>
          <p:cNvPr id="12" name="Straight Connector 11">
            <a:extLst>
              <a:ext uri="{FF2B5EF4-FFF2-40B4-BE49-F238E27FC236}">
                <a16:creationId xmlns:a16="http://schemas.microsoft.com/office/drawing/2014/main" id="{CADCCBC4-8D70-30A5-8C6B-6A60430B24AC}"/>
              </a:ext>
            </a:extLst>
          </p:cNvPr>
          <p:cNvCxnSpPr/>
          <p:nvPr/>
        </p:nvCxnSpPr>
        <p:spPr>
          <a:xfrm>
            <a:off x="4990011" y="1027906"/>
            <a:ext cx="0" cy="529451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CE427B4-3D96-F6A4-BF81-21C47590DC2E}"/>
              </a:ext>
            </a:extLst>
          </p:cNvPr>
          <p:cNvCxnSpPr>
            <a:cxnSpLocks/>
          </p:cNvCxnSpPr>
          <p:nvPr/>
        </p:nvCxnSpPr>
        <p:spPr>
          <a:xfrm>
            <a:off x="1227909" y="3544389"/>
            <a:ext cx="7541622"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5D1FC594-056C-D9EB-4B2B-ADA65D8B7B48}"/>
              </a:ext>
            </a:extLst>
          </p:cNvPr>
          <p:cNvSpPr txBox="1"/>
          <p:nvPr/>
        </p:nvSpPr>
        <p:spPr>
          <a:xfrm>
            <a:off x="1602540" y="2206159"/>
            <a:ext cx="3327687" cy="95410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nl-NL" sz="1400" dirty="0"/>
              <a:t>Hier komen de katten binnen, worden ze opgevangen, voorzien van een nummer, inschatten van hun gezondheid, eventueel inschatten van de leeftijd.</a:t>
            </a:r>
          </a:p>
        </p:txBody>
      </p:sp>
      <p:sp>
        <p:nvSpPr>
          <p:cNvPr id="9" name="TextBox 8">
            <a:extLst>
              <a:ext uri="{FF2B5EF4-FFF2-40B4-BE49-F238E27FC236}">
                <a16:creationId xmlns:a16="http://schemas.microsoft.com/office/drawing/2014/main" id="{2EA0F094-960E-1831-C44B-B7DEA8D1FFCB}"/>
              </a:ext>
            </a:extLst>
          </p:cNvPr>
          <p:cNvSpPr txBox="1"/>
          <p:nvPr/>
        </p:nvSpPr>
        <p:spPr>
          <a:xfrm>
            <a:off x="7088270" y="1912590"/>
            <a:ext cx="3327687" cy="1384995"/>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nl-NL" sz="1400" dirty="0"/>
              <a:t>Als katten worden ingeschat of dat ze kunnen worden gesocialiseerd dan komen ze zo snel mogelijk bij een gastgezin. Deze </a:t>
            </a:r>
            <a:r>
              <a:rPr lang="nl-NL" sz="1400" dirty="0" err="1"/>
              <a:t>socialiseerd</a:t>
            </a:r>
            <a:r>
              <a:rPr lang="nl-NL" sz="1400" dirty="0"/>
              <a:t> de katten en verzorgt hun weg naar een adoptant met alles wat erbij komt.</a:t>
            </a:r>
          </a:p>
        </p:txBody>
      </p:sp>
      <p:sp>
        <p:nvSpPr>
          <p:cNvPr id="10" name="TextBox 9">
            <a:extLst>
              <a:ext uri="{FF2B5EF4-FFF2-40B4-BE49-F238E27FC236}">
                <a16:creationId xmlns:a16="http://schemas.microsoft.com/office/drawing/2014/main" id="{B75DDDD0-5DD2-AE58-F9F7-F5A38E0361B8}"/>
              </a:ext>
            </a:extLst>
          </p:cNvPr>
          <p:cNvSpPr txBox="1"/>
          <p:nvPr/>
        </p:nvSpPr>
        <p:spPr>
          <a:xfrm>
            <a:off x="1445117" y="4581670"/>
            <a:ext cx="3327687" cy="95410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nl-NL" sz="1400" dirty="0"/>
              <a:t>Draagt zorg voor het volgen van de katten en met name het adoptie proces. Ook is de administratie verantwoordelijk voor de aanvraag van subsidies.</a:t>
            </a:r>
          </a:p>
        </p:txBody>
      </p:sp>
      <p:sp>
        <p:nvSpPr>
          <p:cNvPr id="11" name="TextBox 10">
            <a:extLst>
              <a:ext uri="{FF2B5EF4-FFF2-40B4-BE49-F238E27FC236}">
                <a16:creationId xmlns:a16="http://schemas.microsoft.com/office/drawing/2014/main" id="{A86D3530-B640-BD28-DA4D-331E3CF58F8E}"/>
              </a:ext>
            </a:extLst>
          </p:cNvPr>
          <p:cNvSpPr txBox="1"/>
          <p:nvPr/>
        </p:nvSpPr>
        <p:spPr>
          <a:xfrm>
            <a:off x="6511358" y="4396980"/>
            <a:ext cx="3327687" cy="1169551"/>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nl-NL" sz="1400" dirty="0"/>
              <a:t>Alle katten moeten uiteindelijk een keer naar de dierenarts. Dit is voor een normale controle of als er echt iets aan de hand is. Maar ook voor het steriliseren en of chippen.</a:t>
            </a:r>
          </a:p>
        </p:txBody>
      </p:sp>
      <p:sp>
        <p:nvSpPr>
          <p:cNvPr id="14" name="TextBox 13">
            <a:extLst>
              <a:ext uri="{FF2B5EF4-FFF2-40B4-BE49-F238E27FC236}">
                <a16:creationId xmlns:a16="http://schemas.microsoft.com/office/drawing/2014/main" id="{9CA56655-775A-B456-1CA2-75AF0CDAACF8}"/>
              </a:ext>
            </a:extLst>
          </p:cNvPr>
          <p:cNvSpPr txBox="1"/>
          <p:nvPr/>
        </p:nvSpPr>
        <p:spPr>
          <a:xfrm>
            <a:off x="7696196" y="5659261"/>
            <a:ext cx="3327687" cy="738664"/>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nl-NL" sz="1400" dirty="0"/>
              <a:t>Chippen kan </a:t>
            </a:r>
            <a:r>
              <a:rPr lang="nl-NL" sz="1400" dirty="0" err="1"/>
              <a:t>terenwoordig</a:t>
            </a:r>
            <a:r>
              <a:rPr lang="nl-NL" sz="1400" dirty="0"/>
              <a:t> ook worden gedaan door vrijwilligers die een cursus chippen hebben gevolgd.</a:t>
            </a:r>
          </a:p>
        </p:txBody>
      </p:sp>
    </p:spTree>
    <p:extLst>
      <p:ext uri="{BB962C8B-B14F-4D97-AF65-F5344CB8AC3E}">
        <p14:creationId xmlns:p14="http://schemas.microsoft.com/office/powerpoint/2010/main" val="113248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C3C8-AAED-86D9-8F61-D69613420D95}"/>
              </a:ext>
            </a:extLst>
          </p:cNvPr>
          <p:cNvSpPr>
            <a:spLocks noGrp="1"/>
          </p:cNvSpPr>
          <p:nvPr>
            <p:ph type="title"/>
          </p:nvPr>
        </p:nvSpPr>
        <p:spPr/>
        <p:txBody>
          <a:bodyPr/>
          <a:lstStyle/>
          <a:p>
            <a:r>
              <a:rPr lang="nl-NL" dirty="0"/>
              <a:t>Context relevante informatie</a:t>
            </a:r>
          </a:p>
        </p:txBody>
      </p:sp>
      <p:sp>
        <p:nvSpPr>
          <p:cNvPr id="4" name="Rectangle 3">
            <a:extLst>
              <a:ext uri="{FF2B5EF4-FFF2-40B4-BE49-F238E27FC236}">
                <a16:creationId xmlns:a16="http://schemas.microsoft.com/office/drawing/2014/main" id="{68198581-57B4-934C-1FD5-2B626121F7D7}"/>
              </a:ext>
            </a:extLst>
          </p:cNvPr>
          <p:cNvSpPr/>
          <p:nvPr/>
        </p:nvSpPr>
        <p:spPr>
          <a:xfrm>
            <a:off x="2029097" y="1690688"/>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Opvang</a:t>
            </a:r>
          </a:p>
        </p:txBody>
      </p:sp>
      <p:sp>
        <p:nvSpPr>
          <p:cNvPr id="5" name="Rectangle 4">
            <a:extLst>
              <a:ext uri="{FF2B5EF4-FFF2-40B4-BE49-F238E27FC236}">
                <a16:creationId xmlns:a16="http://schemas.microsoft.com/office/drawing/2014/main" id="{4F157A4E-079E-0EAF-9E1B-8421E04F536A}"/>
              </a:ext>
            </a:extLst>
          </p:cNvPr>
          <p:cNvSpPr/>
          <p:nvPr/>
        </p:nvSpPr>
        <p:spPr>
          <a:xfrm>
            <a:off x="6096000" y="1690688"/>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Gastgezin</a:t>
            </a:r>
          </a:p>
        </p:txBody>
      </p:sp>
      <p:sp>
        <p:nvSpPr>
          <p:cNvPr id="6" name="Rectangle 5">
            <a:extLst>
              <a:ext uri="{FF2B5EF4-FFF2-40B4-BE49-F238E27FC236}">
                <a16:creationId xmlns:a16="http://schemas.microsoft.com/office/drawing/2014/main" id="{F1059F62-6508-2F20-7D22-CA02B18D51B3}"/>
              </a:ext>
            </a:extLst>
          </p:cNvPr>
          <p:cNvSpPr/>
          <p:nvPr/>
        </p:nvSpPr>
        <p:spPr>
          <a:xfrm>
            <a:off x="6048271" y="4019576"/>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Dierenarts</a:t>
            </a:r>
          </a:p>
        </p:txBody>
      </p:sp>
      <p:sp>
        <p:nvSpPr>
          <p:cNvPr id="7" name="Rectangle 6">
            <a:extLst>
              <a:ext uri="{FF2B5EF4-FFF2-40B4-BE49-F238E27FC236}">
                <a16:creationId xmlns:a16="http://schemas.microsoft.com/office/drawing/2014/main" id="{17ED1F1C-2730-56A3-04AF-D21F82FB94AF}"/>
              </a:ext>
            </a:extLst>
          </p:cNvPr>
          <p:cNvSpPr/>
          <p:nvPr/>
        </p:nvSpPr>
        <p:spPr>
          <a:xfrm>
            <a:off x="2063089" y="4019576"/>
            <a:ext cx="186363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Administratie</a:t>
            </a:r>
          </a:p>
        </p:txBody>
      </p:sp>
      <p:sp>
        <p:nvSpPr>
          <p:cNvPr id="3" name="Rectangle 2">
            <a:extLst>
              <a:ext uri="{FF2B5EF4-FFF2-40B4-BE49-F238E27FC236}">
                <a16:creationId xmlns:a16="http://schemas.microsoft.com/office/drawing/2014/main" id="{3D4DDB05-20BA-F9AD-26C8-AD657711ED82}"/>
              </a:ext>
            </a:extLst>
          </p:cNvPr>
          <p:cNvSpPr/>
          <p:nvPr/>
        </p:nvSpPr>
        <p:spPr>
          <a:xfrm>
            <a:off x="416694" y="2109916"/>
            <a:ext cx="1776551" cy="10711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2400" b="1" dirty="0"/>
              <a:t>Superkat</a:t>
            </a:r>
          </a:p>
          <a:p>
            <a:r>
              <a:rPr lang="nl-NL" dirty="0"/>
              <a:t>Nummer</a:t>
            </a:r>
          </a:p>
          <a:p>
            <a:r>
              <a:rPr lang="nl-NL" dirty="0" err="1"/>
              <a:t>OpvangLokatie</a:t>
            </a:r>
            <a:endParaRPr lang="nl-NL" dirty="0"/>
          </a:p>
        </p:txBody>
      </p:sp>
      <p:sp>
        <p:nvSpPr>
          <p:cNvPr id="8" name="Rectangle 7">
            <a:extLst>
              <a:ext uri="{FF2B5EF4-FFF2-40B4-BE49-F238E27FC236}">
                <a16:creationId xmlns:a16="http://schemas.microsoft.com/office/drawing/2014/main" id="{DC81A26E-FA43-8E9B-9943-6E3C609E332B}"/>
              </a:ext>
            </a:extLst>
          </p:cNvPr>
          <p:cNvSpPr/>
          <p:nvPr/>
        </p:nvSpPr>
        <p:spPr>
          <a:xfrm>
            <a:off x="7727135" y="5153332"/>
            <a:ext cx="2009047" cy="118237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2400" b="1" dirty="0"/>
              <a:t>Superkat</a:t>
            </a:r>
          </a:p>
          <a:p>
            <a:r>
              <a:rPr lang="nl-NL" dirty="0"/>
              <a:t>Nummer</a:t>
            </a:r>
          </a:p>
          <a:p>
            <a:r>
              <a:rPr lang="nl-NL" dirty="0"/>
              <a:t>Naam</a:t>
            </a:r>
          </a:p>
          <a:p>
            <a:r>
              <a:rPr lang="nl-NL" dirty="0" err="1"/>
              <a:t>MedicalAction</a:t>
            </a:r>
            <a:endParaRPr lang="nl-NL" dirty="0"/>
          </a:p>
        </p:txBody>
      </p:sp>
      <p:sp>
        <p:nvSpPr>
          <p:cNvPr id="9" name="Rectangle 8">
            <a:extLst>
              <a:ext uri="{FF2B5EF4-FFF2-40B4-BE49-F238E27FC236}">
                <a16:creationId xmlns:a16="http://schemas.microsoft.com/office/drawing/2014/main" id="{A7A12793-3E7D-C6D4-2CD7-4C9D2D790EF5}"/>
              </a:ext>
            </a:extLst>
          </p:cNvPr>
          <p:cNvSpPr/>
          <p:nvPr/>
        </p:nvSpPr>
        <p:spPr>
          <a:xfrm>
            <a:off x="7727135" y="1992034"/>
            <a:ext cx="1773915" cy="142896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2400" b="1" dirty="0"/>
              <a:t>Superkat</a:t>
            </a:r>
          </a:p>
          <a:p>
            <a:r>
              <a:rPr lang="nl-NL" dirty="0"/>
              <a:t>Nummer</a:t>
            </a:r>
          </a:p>
          <a:p>
            <a:r>
              <a:rPr lang="nl-NL" dirty="0"/>
              <a:t>Naam</a:t>
            </a:r>
          </a:p>
          <a:p>
            <a:r>
              <a:rPr lang="nl-NL" dirty="0" err="1"/>
              <a:t>MedicalActions</a:t>
            </a:r>
            <a:endParaRPr lang="nl-NL" dirty="0"/>
          </a:p>
        </p:txBody>
      </p:sp>
      <p:sp>
        <p:nvSpPr>
          <p:cNvPr id="10" name="TextBox 9">
            <a:extLst>
              <a:ext uri="{FF2B5EF4-FFF2-40B4-BE49-F238E27FC236}">
                <a16:creationId xmlns:a16="http://schemas.microsoft.com/office/drawing/2014/main" id="{9C0E6587-ABFF-B687-11B6-8D71AC019FEE}"/>
              </a:ext>
            </a:extLst>
          </p:cNvPr>
          <p:cNvSpPr txBox="1"/>
          <p:nvPr/>
        </p:nvSpPr>
        <p:spPr>
          <a:xfrm>
            <a:off x="6077770" y="1649882"/>
            <a:ext cx="888274" cy="369332"/>
          </a:xfrm>
          <a:prstGeom prst="rect">
            <a:avLst/>
          </a:prstGeom>
          <a:noFill/>
        </p:spPr>
        <p:txBody>
          <a:bodyPr wrap="square" rtlCol="0">
            <a:spAutoFit/>
          </a:bodyPr>
          <a:lstStyle/>
          <a:p>
            <a:r>
              <a:rPr lang="nl-NL" dirty="0" err="1"/>
              <a:t>role</a:t>
            </a:r>
            <a:endParaRPr lang="nl-NL" dirty="0"/>
          </a:p>
        </p:txBody>
      </p:sp>
      <p:sp>
        <p:nvSpPr>
          <p:cNvPr id="11" name="TextBox 10">
            <a:extLst>
              <a:ext uri="{FF2B5EF4-FFF2-40B4-BE49-F238E27FC236}">
                <a16:creationId xmlns:a16="http://schemas.microsoft.com/office/drawing/2014/main" id="{90EB6525-B114-DA18-07B6-51837A23F74C}"/>
              </a:ext>
            </a:extLst>
          </p:cNvPr>
          <p:cNvSpPr txBox="1"/>
          <p:nvPr/>
        </p:nvSpPr>
        <p:spPr>
          <a:xfrm>
            <a:off x="2051774" y="1670285"/>
            <a:ext cx="888274" cy="369332"/>
          </a:xfrm>
          <a:prstGeom prst="rect">
            <a:avLst/>
          </a:prstGeom>
          <a:noFill/>
        </p:spPr>
        <p:txBody>
          <a:bodyPr wrap="square" rtlCol="0">
            <a:spAutoFit/>
          </a:bodyPr>
          <a:lstStyle/>
          <a:p>
            <a:r>
              <a:rPr lang="nl-NL" dirty="0" err="1"/>
              <a:t>role</a:t>
            </a:r>
            <a:endParaRPr lang="nl-NL" dirty="0"/>
          </a:p>
        </p:txBody>
      </p:sp>
      <p:sp>
        <p:nvSpPr>
          <p:cNvPr id="12" name="TextBox 11">
            <a:extLst>
              <a:ext uri="{FF2B5EF4-FFF2-40B4-BE49-F238E27FC236}">
                <a16:creationId xmlns:a16="http://schemas.microsoft.com/office/drawing/2014/main" id="{10E72CD5-8CBC-085A-9EE8-2C72194A7F92}"/>
              </a:ext>
            </a:extLst>
          </p:cNvPr>
          <p:cNvSpPr txBox="1"/>
          <p:nvPr/>
        </p:nvSpPr>
        <p:spPr>
          <a:xfrm>
            <a:off x="2029097" y="3996080"/>
            <a:ext cx="888274" cy="369332"/>
          </a:xfrm>
          <a:prstGeom prst="rect">
            <a:avLst/>
          </a:prstGeom>
          <a:noFill/>
        </p:spPr>
        <p:txBody>
          <a:bodyPr wrap="square" rtlCol="0">
            <a:spAutoFit/>
          </a:bodyPr>
          <a:lstStyle/>
          <a:p>
            <a:r>
              <a:rPr lang="nl-NL" dirty="0" err="1"/>
              <a:t>role</a:t>
            </a:r>
            <a:endParaRPr lang="nl-NL" dirty="0"/>
          </a:p>
        </p:txBody>
      </p:sp>
      <p:sp>
        <p:nvSpPr>
          <p:cNvPr id="13" name="TextBox 12">
            <a:extLst>
              <a:ext uri="{FF2B5EF4-FFF2-40B4-BE49-F238E27FC236}">
                <a16:creationId xmlns:a16="http://schemas.microsoft.com/office/drawing/2014/main" id="{DA5BB828-8EE4-BE06-20D7-3E71EA002EEE}"/>
              </a:ext>
            </a:extLst>
          </p:cNvPr>
          <p:cNvSpPr txBox="1"/>
          <p:nvPr/>
        </p:nvSpPr>
        <p:spPr>
          <a:xfrm>
            <a:off x="6048271" y="3996080"/>
            <a:ext cx="888274" cy="369332"/>
          </a:xfrm>
          <a:prstGeom prst="rect">
            <a:avLst/>
          </a:prstGeom>
          <a:noFill/>
        </p:spPr>
        <p:txBody>
          <a:bodyPr wrap="square" rtlCol="0">
            <a:spAutoFit/>
          </a:bodyPr>
          <a:lstStyle/>
          <a:p>
            <a:r>
              <a:rPr lang="nl-NL" dirty="0" err="1"/>
              <a:t>role</a:t>
            </a:r>
            <a:endParaRPr lang="nl-NL" dirty="0"/>
          </a:p>
        </p:txBody>
      </p:sp>
      <p:sp>
        <p:nvSpPr>
          <p:cNvPr id="15" name="Rectangle 14">
            <a:extLst>
              <a:ext uri="{FF2B5EF4-FFF2-40B4-BE49-F238E27FC236}">
                <a16:creationId xmlns:a16="http://schemas.microsoft.com/office/drawing/2014/main" id="{1A2ED2F4-23E4-DB9C-8A58-79C2825857D5}"/>
              </a:ext>
            </a:extLst>
          </p:cNvPr>
          <p:cNvSpPr/>
          <p:nvPr/>
        </p:nvSpPr>
        <p:spPr>
          <a:xfrm>
            <a:off x="435429" y="5187715"/>
            <a:ext cx="1784348" cy="132171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2400" b="1" dirty="0"/>
              <a:t>Superkat</a:t>
            </a:r>
          </a:p>
          <a:p>
            <a:r>
              <a:rPr lang="nl-NL" dirty="0"/>
              <a:t>Nummer</a:t>
            </a:r>
          </a:p>
          <a:p>
            <a:r>
              <a:rPr lang="nl-NL" dirty="0" err="1"/>
              <a:t>MedicalActions</a:t>
            </a:r>
            <a:endParaRPr lang="nl-NL" dirty="0"/>
          </a:p>
        </p:txBody>
      </p:sp>
    </p:spTree>
    <p:extLst>
      <p:ext uri="{BB962C8B-B14F-4D97-AF65-F5344CB8AC3E}">
        <p14:creationId xmlns:p14="http://schemas.microsoft.com/office/powerpoint/2010/main" val="177440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8663-C010-BB08-05E4-94A174C193BC}"/>
              </a:ext>
            </a:extLst>
          </p:cNvPr>
          <p:cNvSpPr>
            <a:spLocks noGrp="1"/>
          </p:cNvSpPr>
          <p:nvPr>
            <p:ph type="title"/>
          </p:nvPr>
        </p:nvSpPr>
        <p:spPr>
          <a:solidFill>
            <a:schemeClr val="accent2"/>
          </a:solidFill>
        </p:spPr>
        <p:txBody>
          <a:bodyPr/>
          <a:lstStyle/>
          <a:p>
            <a:r>
              <a:rPr lang="nl-NL" dirty="0"/>
              <a:t>Events</a:t>
            </a:r>
          </a:p>
        </p:txBody>
      </p:sp>
      <p:sp>
        <p:nvSpPr>
          <p:cNvPr id="3" name="Content Placeholder 2">
            <a:extLst>
              <a:ext uri="{FF2B5EF4-FFF2-40B4-BE49-F238E27FC236}">
                <a16:creationId xmlns:a16="http://schemas.microsoft.com/office/drawing/2014/main" id="{A5CC4A06-3A5C-0E25-C33A-3794B84CECE7}"/>
              </a:ext>
            </a:extLst>
          </p:cNvPr>
          <p:cNvSpPr>
            <a:spLocks noGrp="1"/>
          </p:cNvSpPr>
          <p:nvPr>
            <p:ph idx="1"/>
          </p:nvPr>
        </p:nvSpPr>
        <p:spPr/>
        <p:txBody>
          <a:bodyPr>
            <a:normAutofit lnSpcReduction="10000"/>
          </a:bodyPr>
          <a:lstStyle/>
          <a:p>
            <a:r>
              <a:rPr lang="nl-NL" dirty="0"/>
              <a:t>Cat has been </a:t>
            </a:r>
            <a:r>
              <a:rPr lang="nl-NL" dirty="0" err="1"/>
              <a:t>brought</a:t>
            </a:r>
            <a:r>
              <a:rPr lang="nl-NL" dirty="0"/>
              <a:t> in</a:t>
            </a:r>
          </a:p>
          <a:p>
            <a:r>
              <a:rPr lang="nl-NL" dirty="0"/>
              <a:t>Cat is </a:t>
            </a:r>
            <a:r>
              <a:rPr lang="nl-NL" dirty="0" err="1"/>
              <a:t>chipped</a:t>
            </a:r>
            <a:endParaRPr lang="nl-NL" dirty="0"/>
          </a:p>
          <a:p>
            <a:r>
              <a:rPr lang="nl-NL" dirty="0"/>
              <a:t>Cat is </a:t>
            </a:r>
            <a:r>
              <a:rPr lang="nl-NL" dirty="0" err="1"/>
              <a:t>neutralized</a:t>
            </a:r>
            <a:endParaRPr lang="nl-NL" dirty="0"/>
          </a:p>
          <a:p>
            <a:r>
              <a:rPr lang="nl-NL" dirty="0"/>
              <a:t>Cat is </a:t>
            </a:r>
            <a:r>
              <a:rPr lang="nl-NL" dirty="0" err="1"/>
              <a:t>replaced</a:t>
            </a:r>
            <a:endParaRPr lang="nl-NL" dirty="0"/>
          </a:p>
          <a:p>
            <a:r>
              <a:rPr lang="nl-NL" dirty="0"/>
              <a:t>Cat is </a:t>
            </a:r>
            <a:r>
              <a:rPr lang="nl-NL" dirty="0" err="1"/>
              <a:t>socialsized</a:t>
            </a:r>
            <a:r>
              <a:rPr lang="nl-NL" dirty="0"/>
              <a:t> </a:t>
            </a:r>
            <a:r>
              <a:rPr lang="nl-NL" dirty="0" err="1"/>
              <a:t>by</a:t>
            </a:r>
            <a:r>
              <a:rPr lang="nl-NL" dirty="0"/>
              <a:t> </a:t>
            </a:r>
            <a:r>
              <a:rPr lang="nl-NL" dirty="0" err="1"/>
              <a:t>hostfamily</a:t>
            </a:r>
            <a:endParaRPr lang="nl-NL" dirty="0"/>
          </a:p>
          <a:p>
            <a:r>
              <a:rPr lang="nl-NL" dirty="0"/>
              <a:t>Cat has had a treatment</a:t>
            </a:r>
          </a:p>
          <a:p>
            <a:r>
              <a:rPr lang="nl-NL" dirty="0"/>
              <a:t>Cat is </a:t>
            </a:r>
            <a:r>
              <a:rPr lang="nl-NL" dirty="0" err="1"/>
              <a:t>adopeted</a:t>
            </a:r>
            <a:endParaRPr lang="nl-NL" dirty="0"/>
          </a:p>
          <a:p>
            <a:r>
              <a:rPr lang="nl-NL" dirty="0" err="1"/>
              <a:t>Subdicy</a:t>
            </a:r>
            <a:r>
              <a:rPr lang="nl-NL" dirty="0"/>
              <a:t> has been </a:t>
            </a:r>
            <a:r>
              <a:rPr lang="nl-NL" dirty="0" err="1"/>
              <a:t>requested</a:t>
            </a:r>
            <a:endParaRPr lang="nl-NL" dirty="0"/>
          </a:p>
          <a:p>
            <a:r>
              <a:rPr lang="nl-NL" dirty="0"/>
              <a:t>List of TNR </a:t>
            </a:r>
            <a:r>
              <a:rPr lang="nl-NL" dirty="0" err="1"/>
              <a:t>cats</a:t>
            </a:r>
            <a:r>
              <a:rPr lang="nl-NL" dirty="0"/>
              <a:t> has been made</a:t>
            </a:r>
          </a:p>
        </p:txBody>
      </p:sp>
    </p:spTree>
    <p:extLst>
      <p:ext uri="{BB962C8B-B14F-4D97-AF65-F5344CB8AC3E}">
        <p14:creationId xmlns:p14="http://schemas.microsoft.com/office/powerpoint/2010/main" val="428358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C3C8-AAED-86D9-8F61-D69613420D95}"/>
              </a:ext>
            </a:extLst>
          </p:cNvPr>
          <p:cNvSpPr>
            <a:spLocks noGrp="1"/>
          </p:cNvSpPr>
          <p:nvPr>
            <p:ph type="title"/>
          </p:nvPr>
        </p:nvSpPr>
        <p:spPr/>
        <p:txBody>
          <a:bodyPr/>
          <a:lstStyle/>
          <a:p>
            <a:r>
              <a:rPr lang="nl-NL" dirty="0"/>
              <a:t>Context</a:t>
            </a:r>
          </a:p>
        </p:txBody>
      </p:sp>
      <p:sp>
        <p:nvSpPr>
          <p:cNvPr id="4" name="Rectangle 3">
            <a:extLst>
              <a:ext uri="{FF2B5EF4-FFF2-40B4-BE49-F238E27FC236}">
                <a16:creationId xmlns:a16="http://schemas.microsoft.com/office/drawing/2014/main" id="{68198581-57B4-934C-1FD5-2B626121F7D7}"/>
              </a:ext>
            </a:extLst>
          </p:cNvPr>
          <p:cNvSpPr/>
          <p:nvPr/>
        </p:nvSpPr>
        <p:spPr>
          <a:xfrm>
            <a:off x="735510" y="1886472"/>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Opvang</a:t>
            </a:r>
          </a:p>
        </p:txBody>
      </p:sp>
      <p:sp>
        <p:nvSpPr>
          <p:cNvPr id="5" name="Rectangle 4">
            <a:extLst>
              <a:ext uri="{FF2B5EF4-FFF2-40B4-BE49-F238E27FC236}">
                <a16:creationId xmlns:a16="http://schemas.microsoft.com/office/drawing/2014/main" id="{4F157A4E-079E-0EAF-9E1B-8421E04F536A}"/>
              </a:ext>
            </a:extLst>
          </p:cNvPr>
          <p:cNvSpPr/>
          <p:nvPr/>
        </p:nvSpPr>
        <p:spPr>
          <a:xfrm>
            <a:off x="9013372" y="972072"/>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Gastgezin</a:t>
            </a:r>
          </a:p>
        </p:txBody>
      </p:sp>
      <p:sp>
        <p:nvSpPr>
          <p:cNvPr id="6" name="Rectangle 5">
            <a:extLst>
              <a:ext uri="{FF2B5EF4-FFF2-40B4-BE49-F238E27FC236}">
                <a16:creationId xmlns:a16="http://schemas.microsoft.com/office/drawing/2014/main" id="{F1059F62-6508-2F20-7D22-CA02B18D51B3}"/>
              </a:ext>
            </a:extLst>
          </p:cNvPr>
          <p:cNvSpPr/>
          <p:nvPr/>
        </p:nvSpPr>
        <p:spPr>
          <a:xfrm>
            <a:off x="8926286" y="5074955"/>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Dierenarts</a:t>
            </a:r>
          </a:p>
        </p:txBody>
      </p:sp>
      <p:sp>
        <p:nvSpPr>
          <p:cNvPr id="7" name="Rectangle 6">
            <a:extLst>
              <a:ext uri="{FF2B5EF4-FFF2-40B4-BE49-F238E27FC236}">
                <a16:creationId xmlns:a16="http://schemas.microsoft.com/office/drawing/2014/main" id="{17ED1F1C-2730-56A3-04AF-D21F82FB94AF}"/>
              </a:ext>
            </a:extLst>
          </p:cNvPr>
          <p:cNvSpPr/>
          <p:nvPr/>
        </p:nvSpPr>
        <p:spPr>
          <a:xfrm>
            <a:off x="652484" y="5425815"/>
            <a:ext cx="186363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Administratie</a:t>
            </a:r>
          </a:p>
        </p:txBody>
      </p:sp>
      <p:sp>
        <p:nvSpPr>
          <p:cNvPr id="3" name="Rectangle 2">
            <a:extLst>
              <a:ext uri="{FF2B5EF4-FFF2-40B4-BE49-F238E27FC236}">
                <a16:creationId xmlns:a16="http://schemas.microsoft.com/office/drawing/2014/main" id="{3D4DDB05-20BA-F9AD-26C8-AD657711ED82}"/>
              </a:ext>
            </a:extLst>
          </p:cNvPr>
          <p:cNvSpPr/>
          <p:nvPr/>
        </p:nvSpPr>
        <p:spPr>
          <a:xfrm>
            <a:off x="77060" y="2412745"/>
            <a:ext cx="1150849" cy="68430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err="1"/>
              <a:t>OpvangLokatie</a:t>
            </a:r>
            <a:endParaRPr lang="nl-NL" sz="1100" dirty="0"/>
          </a:p>
        </p:txBody>
      </p:sp>
      <p:sp>
        <p:nvSpPr>
          <p:cNvPr id="8" name="Rectangle 7">
            <a:extLst>
              <a:ext uri="{FF2B5EF4-FFF2-40B4-BE49-F238E27FC236}">
                <a16:creationId xmlns:a16="http://schemas.microsoft.com/office/drawing/2014/main" id="{DC81A26E-FA43-8E9B-9943-6E3C609E332B}"/>
              </a:ext>
            </a:extLst>
          </p:cNvPr>
          <p:cNvSpPr/>
          <p:nvPr/>
        </p:nvSpPr>
        <p:spPr>
          <a:xfrm>
            <a:off x="10544357" y="5669693"/>
            <a:ext cx="1068522" cy="82318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a:t>Naam</a:t>
            </a:r>
          </a:p>
          <a:p>
            <a:r>
              <a:rPr lang="nl-NL" sz="1100" dirty="0" err="1"/>
              <a:t>MedicalAction</a:t>
            </a:r>
            <a:endParaRPr lang="nl-NL" dirty="0"/>
          </a:p>
        </p:txBody>
      </p:sp>
      <p:sp>
        <p:nvSpPr>
          <p:cNvPr id="9" name="Rectangle 8">
            <a:extLst>
              <a:ext uri="{FF2B5EF4-FFF2-40B4-BE49-F238E27FC236}">
                <a16:creationId xmlns:a16="http://schemas.microsoft.com/office/drawing/2014/main" id="{A7A12793-3E7D-C6D4-2CD7-4C9D2D790EF5}"/>
              </a:ext>
            </a:extLst>
          </p:cNvPr>
          <p:cNvSpPr/>
          <p:nvPr/>
        </p:nvSpPr>
        <p:spPr>
          <a:xfrm>
            <a:off x="10544357" y="473613"/>
            <a:ext cx="1229631" cy="78042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a:t>Naam</a:t>
            </a:r>
          </a:p>
          <a:p>
            <a:r>
              <a:rPr lang="nl-NL" sz="1100" dirty="0" err="1"/>
              <a:t>MedicalActions</a:t>
            </a:r>
            <a:endParaRPr lang="nl-NL" sz="1100" dirty="0"/>
          </a:p>
        </p:txBody>
      </p:sp>
      <p:sp>
        <p:nvSpPr>
          <p:cNvPr id="15" name="Rectangle 14">
            <a:extLst>
              <a:ext uri="{FF2B5EF4-FFF2-40B4-BE49-F238E27FC236}">
                <a16:creationId xmlns:a16="http://schemas.microsoft.com/office/drawing/2014/main" id="{1A2ED2F4-23E4-DB9C-8A58-79C2825857D5}"/>
              </a:ext>
            </a:extLst>
          </p:cNvPr>
          <p:cNvSpPr/>
          <p:nvPr/>
        </p:nvSpPr>
        <p:spPr>
          <a:xfrm>
            <a:off x="35288" y="5083663"/>
            <a:ext cx="1150849" cy="68430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err="1"/>
              <a:t>MedicalActions</a:t>
            </a:r>
            <a:endParaRPr lang="nl-NL" dirty="0"/>
          </a:p>
        </p:txBody>
      </p:sp>
      <p:sp>
        <p:nvSpPr>
          <p:cNvPr id="22" name="Oval 21">
            <a:extLst>
              <a:ext uri="{FF2B5EF4-FFF2-40B4-BE49-F238E27FC236}">
                <a16:creationId xmlns:a16="http://schemas.microsoft.com/office/drawing/2014/main" id="{34D2B103-C12C-C31F-CBF5-F28D6B55C6E3}"/>
              </a:ext>
            </a:extLst>
          </p:cNvPr>
          <p:cNvSpPr/>
          <p:nvPr/>
        </p:nvSpPr>
        <p:spPr>
          <a:xfrm>
            <a:off x="4236614" y="1980886"/>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Adoption Service</a:t>
            </a:r>
          </a:p>
        </p:txBody>
      </p:sp>
      <p:sp>
        <p:nvSpPr>
          <p:cNvPr id="23" name="Oval 22">
            <a:extLst>
              <a:ext uri="{FF2B5EF4-FFF2-40B4-BE49-F238E27FC236}">
                <a16:creationId xmlns:a16="http://schemas.microsoft.com/office/drawing/2014/main" id="{FB221E5C-B210-0CC1-3257-46CAAED5995F}"/>
              </a:ext>
            </a:extLst>
          </p:cNvPr>
          <p:cNvSpPr/>
          <p:nvPr/>
        </p:nvSpPr>
        <p:spPr>
          <a:xfrm>
            <a:off x="4236614" y="3409397"/>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Superkat Service</a:t>
            </a:r>
          </a:p>
        </p:txBody>
      </p:sp>
      <p:sp>
        <p:nvSpPr>
          <p:cNvPr id="24" name="Oval 23">
            <a:extLst>
              <a:ext uri="{FF2B5EF4-FFF2-40B4-BE49-F238E27FC236}">
                <a16:creationId xmlns:a16="http://schemas.microsoft.com/office/drawing/2014/main" id="{40A80167-9A93-A942-A11E-AE130326CE4B}"/>
              </a:ext>
            </a:extLst>
          </p:cNvPr>
          <p:cNvSpPr/>
          <p:nvPr/>
        </p:nvSpPr>
        <p:spPr>
          <a:xfrm>
            <a:off x="5754734" y="2841481"/>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Care Service</a:t>
            </a:r>
          </a:p>
        </p:txBody>
      </p:sp>
      <p:sp>
        <p:nvSpPr>
          <p:cNvPr id="25" name="Oval 24">
            <a:extLst>
              <a:ext uri="{FF2B5EF4-FFF2-40B4-BE49-F238E27FC236}">
                <a16:creationId xmlns:a16="http://schemas.microsoft.com/office/drawing/2014/main" id="{4C59E5F8-5E47-5692-E00B-2C8A67A278E1}"/>
              </a:ext>
            </a:extLst>
          </p:cNvPr>
          <p:cNvSpPr/>
          <p:nvPr/>
        </p:nvSpPr>
        <p:spPr>
          <a:xfrm>
            <a:off x="5208385" y="4625590"/>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Report Service</a:t>
            </a:r>
          </a:p>
        </p:txBody>
      </p:sp>
      <p:sp>
        <p:nvSpPr>
          <p:cNvPr id="27" name="Arrow: Left-Right 26">
            <a:extLst>
              <a:ext uri="{FF2B5EF4-FFF2-40B4-BE49-F238E27FC236}">
                <a16:creationId xmlns:a16="http://schemas.microsoft.com/office/drawing/2014/main" id="{758E2EAD-F590-178F-C4F2-395567805F55}"/>
              </a:ext>
            </a:extLst>
          </p:cNvPr>
          <p:cNvSpPr/>
          <p:nvPr/>
        </p:nvSpPr>
        <p:spPr>
          <a:xfrm rot="648578">
            <a:off x="2720351" y="2425767"/>
            <a:ext cx="973911" cy="28631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Arrow: Left-Right 27">
            <a:extLst>
              <a:ext uri="{FF2B5EF4-FFF2-40B4-BE49-F238E27FC236}">
                <a16:creationId xmlns:a16="http://schemas.microsoft.com/office/drawing/2014/main" id="{9E27C11B-0223-4353-BD82-81B417439D5C}"/>
              </a:ext>
            </a:extLst>
          </p:cNvPr>
          <p:cNvSpPr/>
          <p:nvPr/>
        </p:nvSpPr>
        <p:spPr>
          <a:xfrm rot="19260828">
            <a:off x="2720349" y="5254233"/>
            <a:ext cx="973911" cy="28631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Arrow: Left-Right 28">
            <a:extLst>
              <a:ext uri="{FF2B5EF4-FFF2-40B4-BE49-F238E27FC236}">
                <a16:creationId xmlns:a16="http://schemas.microsoft.com/office/drawing/2014/main" id="{AB4586B4-394C-A51A-BD72-F284F06B9A69}"/>
              </a:ext>
            </a:extLst>
          </p:cNvPr>
          <p:cNvSpPr/>
          <p:nvPr/>
        </p:nvSpPr>
        <p:spPr>
          <a:xfrm rot="19812369">
            <a:off x="7444769" y="1957590"/>
            <a:ext cx="973911" cy="28631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Arrow: Left-Right 29">
            <a:extLst>
              <a:ext uri="{FF2B5EF4-FFF2-40B4-BE49-F238E27FC236}">
                <a16:creationId xmlns:a16="http://schemas.microsoft.com/office/drawing/2014/main" id="{FFB575C1-E796-E532-EDF8-AD38F447CBB4}"/>
              </a:ext>
            </a:extLst>
          </p:cNvPr>
          <p:cNvSpPr/>
          <p:nvPr/>
        </p:nvSpPr>
        <p:spPr>
          <a:xfrm rot="1342098">
            <a:off x="7392501" y="4931796"/>
            <a:ext cx="973911" cy="28631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1823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93B1-7AF5-59DB-62F4-1127C0E83A03}"/>
              </a:ext>
            </a:extLst>
          </p:cNvPr>
          <p:cNvSpPr>
            <a:spLocks noGrp="1"/>
          </p:cNvSpPr>
          <p:nvPr>
            <p:ph type="title"/>
          </p:nvPr>
        </p:nvSpPr>
        <p:spPr/>
        <p:txBody>
          <a:bodyPr/>
          <a:lstStyle/>
          <a:p>
            <a:r>
              <a:rPr lang="nl-NL" dirty="0"/>
              <a:t>Services </a:t>
            </a:r>
            <a:r>
              <a:rPr lang="nl-NL" dirty="0" err="1"/>
              <a:t>explained</a:t>
            </a:r>
            <a:endParaRPr lang="nl-NL" dirty="0"/>
          </a:p>
        </p:txBody>
      </p:sp>
      <p:sp>
        <p:nvSpPr>
          <p:cNvPr id="3" name="Content Placeholder 2">
            <a:extLst>
              <a:ext uri="{FF2B5EF4-FFF2-40B4-BE49-F238E27FC236}">
                <a16:creationId xmlns:a16="http://schemas.microsoft.com/office/drawing/2014/main" id="{2383FB37-AAF3-EB65-4953-833C2FC5DDEA}"/>
              </a:ext>
            </a:extLst>
          </p:cNvPr>
          <p:cNvSpPr>
            <a:spLocks noGrp="1"/>
          </p:cNvSpPr>
          <p:nvPr>
            <p:ph idx="1"/>
          </p:nvPr>
        </p:nvSpPr>
        <p:spPr>
          <a:xfrm>
            <a:off x="838200" y="1825625"/>
            <a:ext cx="10515599" cy="4351338"/>
          </a:xfrm>
        </p:spPr>
        <p:txBody>
          <a:bodyPr>
            <a:normAutofit fontScale="77500" lnSpcReduction="20000"/>
          </a:bodyPr>
          <a:lstStyle/>
          <a:p>
            <a:r>
              <a:rPr lang="nl-NL" dirty="0"/>
              <a:t>Care Service</a:t>
            </a:r>
          </a:p>
          <a:p>
            <a:pPr lvl="1"/>
            <a:r>
              <a:rPr lang="nl-NL" dirty="0"/>
              <a:t>Alle medische en niet relevante medische handelingen worden door deze service afgehandeld. Bijvoorbeeld bezoeken aan een dierenarts, het toedienen van medicijnen of wellicht een observatie die je wilt bewaren. Ook is het mogelijk om via deze service een advies te krijgen over wanneer medicijnen moeten worden gegeven.</a:t>
            </a:r>
          </a:p>
          <a:p>
            <a:r>
              <a:rPr lang="nl-NL" dirty="0"/>
              <a:t>Superkat Service</a:t>
            </a:r>
          </a:p>
          <a:p>
            <a:pPr lvl="1"/>
            <a:r>
              <a:rPr lang="nl-NL" dirty="0"/>
              <a:t>Deze service zorgt ervoor dat als een nieuwe kat in de opvang komt deze kan worden ingevoerd. Ook later in de opvang, normaal gesproken de dag erna moet het mogelijk zijn om data aan te passen… behalve het katnummer. Deze service </a:t>
            </a:r>
            <a:r>
              <a:rPr lang="nl-NL"/>
              <a:t>geeft ook informatie </a:t>
            </a:r>
            <a:r>
              <a:rPr lang="nl-NL" dirty="0"/>
              <a:t>over de kattenpopulatie bij superkatten.</a:t>
            </a:r>
          </a:p>
          <a:p>
            <a:r>
              <a:rPr lang="nl-NL" dirty="0"/>
              <a:t>Adoption Service</a:t>
            </a:r>
          </a:p>
          <a:p>
            <a:pPr lvl="1"/>
            <a:r>
              <a:rPr lang="nl-NL" dirty="0"/>
              <a:t>Deze service ondersteund het adoptieproces. Het aanmaken van de papieren, informeren van de juiste personen en wellicht een proces die de adoptant kan gebruiken.</a:t>
            </a:r>
          </a:p>
          <a:p>
            <a:r>
              <a:rPr lang="nl-NL" dirty="0"/>
              <a:t>Report Service</a:t>
            </a:r>
          </a:p>
          <a:p>
            <a:pPr lvl="1"/>
            <a:r>
              <a:rPr lang="nl-NL" dirty="0"/>
              <a:t>Reporting wordt gedaan voor administratie. Deze service voorziet in het rapporteren van de data die beschikbaar is met de juiste filters. Dit kan dat ook weer worden gebruikt voor aanvragen van subsidie.</a:t>
            </a:r>
          </a:p>
        </p:txBody>
      </p:sp>
      <p:sp>
        <p:nvSpPr>
          <p:cNvPr id="4" name="Oval 3">
            <a:extLst>
              <a:ext uri="{FF2B5EF4-FFF2-40B4-BE49-F238E27FC236}">
                <a16:creationId xmlns:a16="http://schemas.microsoft.com/office/drawing/2014/main" id="{91F400D1-61E9-3993-D546-2A9B81728F94}"/>
              </a:ext>
            </a:extLst>
          </p:cNvPr>
          <p:cNvSpPr/>
          <p:nvPr/>
        </p:nvSpPr>
        <p:spPr>
          <a:xfrm>
            <a:off x="8492277" y="365125"/>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Adoption Service</a:t>
            </a:r>
          </a:p>
        </p:txBody>
      </p:sp>
      <p:sp>
        <p:nvSpPr>
          <p:cNvPr id="5" name="Oval 4">
            <a:extLst>
              <a:ext uri="{FF2B5EF4-FFF2-40B4-BE49-F238E27FC236}">
                <a16:creationId xmlns:a16="http://schemas.microsoft.com/office/drawing/2014/main" id="{B138C61D-3203-ACF0-C487-CA900665C9FA}"/>
              </a:ext>
            </a:extLst>
          </p:cNvPr>
          <p:cNvSpPr/>
          <p:nvPr/>
        </p:nvSpPr>
        <p:spPr>
          <a:xfrm>
            <a:off x="7058191" y="365125"/>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Intake Service</a:t>
            </a:r>
          </a:p>
        </p:txBody>
      </p:sp>
      <p:sp>
        <p:nvSpPr>
          <p:cNvPr id="6" name="Oval 5">
            <a:extLst>
              <a:ext uri="{FF2B5EF4-FFF2-40B4-BE49-F238E27FC236}">
                <a16:creationId xmlns:a16="http://schemas.microsoft.com/office/drawing/2014/main" id="{4C175AEC-51D4-94E9-2067-66EECF168C8C}"/>
              </a:ext>
            </a:extLst>
          </p:cNvPr>
          <p:cNvSpPr/>
          <p:nvPr/>
        </p:nvSpPr>
        <p:spPr>
          <a:xfrm>
            <a:off x="5624105" y="365125"/>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Care Service</a:t>
            </a:r>
          </a:p>
        </p:txBody>
      </p:sp>
      <p:sp>
        <p:nvSpPr>
          <p:cNvPr id="7" name="Oval 6">
            <a:extLst>
              <a:ext uri="{FF2B5EF4-FFF2-40B4-BE49-F238E27FC236}">
                <a16:creationId xmlns:a16="http://schemas.microsoft.com/office/drawing/2014/main" id="{EB69923B-48ED-EC52-0E55-E98B45161FB7}"/>
              </a:ext>
            </a:extLst>
          </p:cNvPr>
          <p:cNvSpPr/>
          <p:nvPr/>
        </p:nvSpPr>
        <p:spPr>
          <a:xfrm>
            <a:off x="9923038" y="365125"/>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Report Service</a:t>
            </a:r>
          </a:p>
        </p:txBody>
      </p:sp>
    </p:spTree>
    <p:extLst>
      <p:ext uri="{BB962C8B-B14F-4D97-AF65-F5344CB8AC3E}">
        <p14:creationId xmlns:p14="http://schemas.microsoft.com/office/powerpoint/2010/main" val="1144620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C3C8-AAED-86D9-8F61-D69613420D95}"/>
              </a:ext>
            </a:extLst>
          </p:cNvPr>
          <p:cNvSpPr>
            <a:spLocks noGrp="1"/>
          </p:cNvSpPr>
          <p:nvPr>
            <p:ph type="title"/>
          </p:nvPr>
        </p:nvSpPr>
        <p:spPr/>
        <p:txBody>
          <a:bodyPr/>
          <a:lstStyle/>
          <a:p>
            <a:r>
              <a:rPr lang="nl-NL" dirty="0"/>
              <a:t>Context</a:t>
            </a:r>
          </a:p>
        </p:txBody>
      </p:sp>
      <p:sp>
        <p:nvSpPr>
          <p:cNvPr id="4" name="Rectangle 3">
            <a:extLst>
              <a:ext uri="{FF2B5EF4-FFF2-40B4-BE49-F238E27FC236}">
                <a16:creationId xmlns:a16="http://schemas.microsoft.com/office/drawing/2014/main" id="{68198581-57B4-934C-1FD5-2B626121F7D7}"/>
              </a:ext>
            </a:extLst>
          </p:cNvPr>
          <p:cNvSpPr/>
          <p:nvPr/>
        </p:nvSpPr>
        <p:spPr>
          <a:xfrm>
            <a:off x="735510" y="1886472"/>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Opvang</a:t>
            </a:r>
          </a:p>
        </p:txBody>
      </p:sp>
      <p:sp>
        <p:nvSpPr>
          <p:cNvPr id="5" name="Rectangle 4">
            <a:extLst>
              <a:ext uri="{FF2B5EF4-FFF2-40B4-BE49-F238E27FC236}">
                <a16:creationId xmlns:a16="http://schemas.microsoft.com/office/drawing/2014/main" id="{4F157A4E-079E-0EAF-9E1B-8421E04F536A}"/>
              </a:ext>
            </a:extLst>
          </p:cNvPr>
          <p:cNvSpPr/>
          <p:nvPr/>
        </p:nvSpPr>
        <p:spPr>
          <a:xfrm>
            <a:off x="9013372" y="972072"/>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Gastgezin</a:t>
            </a:r>
          </a:p>
        </p:txBody>
      </p:sp>
      <p:sp>
        <p:nvSpPr>
          <p:cNvPr id="6" name="Rectangle 5">
            <a:extLst>
              <a:ext uri="{FF2B5EF4-FFF2-40B4-BE49-F238E27FC236}">
                <a16:creationId xmlns:a16="http://schemas.microsoft.com/office/drawing/2014/main" id="{F1059F62-6508-2F20-7D22-CA02B18D51B3}"/>
              </a:ext>
            </a:extLst>
          </p:cNvPr>
          <p:cNvSpPr/>
          <p:nvPr/>
        </p:nvSpPr>
        <p:spPr>
          <a:xfrm>
            <a:off x="8926286" y="5074955"/>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Dierenarts</a:t>
            </a:r>
          </a:p>
        </p:txBody>
      </p:sp>
      <p:sp>
        <p:nvSpPr>
          <p:cNvPr id="7" name="Rectangle 6">
            <a:extLst>
              <a:ext uri="{FF2B5EF4-FFF2-40B4-BE49-F238E27FC236}">
                <a16:creationId xmlns:a16="http://schemas.microsoft.com/office/drawing/2014/main" id="{17ED1F1C-2730-56A3-04AF-D21F82FB94AF}"/>
              </a:ext>
            </a:extLst>
          </p:cNvPr>
          <p:cNvSpPr/>
          <p:nvPr/>
        </p:nvSpPr>
        <p:spPr>
          <a:xfrm>
            <a:off x="652484" y="5425815"/>
            <a:ext cx="186363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Administratie</a:t>
            </a:r>
          </a:p>
        </p:txBody>
      </p:sp>
      <p:sp>
        <p:nvSpPr>
          <p:cNvPr id="3" name="Rectangle 2">
            <a:extLst>
              <a:ext uri="{FF2B5EF4-FFF2-40B4-BE49-F238E27FC236}">
                <a16:creationId xmlns:a16="http://schemas.microsoft.com/office/drawing/2014/main" id="{3D4DDB05-20BA-F9AD-26C8-AD657711ED82}"/>
              </a:ext>
            </a:extLst>
          </p:cNvPr>
          <p:cNvSpPr/>
          <p:nvPr/>
        </p:nvSpPr>
        <p:spPr>
          <a:xfrm>
            <a:off x="77060" y="2412745"/>
            <a:ext cx="1150849" cy="68430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err="1"/>
              <a:t>OpvangLokatie</a:t>
            </a:r>
            <a:endParaRPr lang="nl-NL" sz="1100" dirty="0"/>
          </a:p>
        </p:txBody>
      </p:sp>
      <p:sp>
        <p:nvSpPr>
          <p:cNvPr id="8" name="Rectangle 7">
            <a:extLst>
              <a:ext uri="{FF2B5EF4-FFF2-40B4-BE49-F238E27FC236}">
                <a16:creationId xmlns:a16="http://schemas.microsoft.com/office/drawing/2014/main" id="{DC81A26E-FA43-8E9B-9943-6E3C609E332B}"/>
              </a:ext>
            </a:extLst>
          </p:cNvPr>
          <p:cNvSpPr/>
          <p:nvPr/>
        </p:nvSpPr>
        <p:spPr>
          <a:xfrm>
            <a:off x="10544357" y="5669693"/>
            <a:ext cx="1068522" cy="82318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a:t>Naam</a:t>
            </a:r>
          </a:p>
          <a:p>
            <a:r>
              <a:rPr lang="nl-NL" sz="1100" dirty="0" err="1"/>
              <a:t>MedicalAction</a:t>
            </a:r>
            <a:endParaRPr lang="nl-NL" dirty="0"/>
          </a:p>
        </p:txBody>
      </p:sp>
      <p:sp>
        <p:nvSpPr>
          <p:cNvPr id="9" name="Rectangle 8">
            <a:extLst>
              <a:ext uri="{FF2B5EF4-FFF2-40B4-BE49-F238E27FC236}">
                <a16:creationId xmlns:a16="http://schemas.microsoft.com/office/drawing/2014/main" id="{A7A12793-3E7D-C6D4-2CD7-4C9D2D790EF5}"/>
              </a:ext>
            </a:extLst>
          </p:cNvPr>
          <p:cNvSpPr/>
          <p:nvPr/>
        </p:nvSpPr>
        <p:spPr>
          <a:xfrm>
            <a:off x="10544357" y="473613"/>
            <a:ext cx="1229631" cy="78042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a:t>Naam</a:t>
            </a:r>
          </a:p>
          <a:p>
            <a:r>
              <a:rPr lang="nl-NL" sz="1100" dirty="0" err="1"/>
              <a:t>MedicalActions</a:t>
            </a:r>
            <a:endParaRPr lang="nl-NL" sz="1100" dirty="0"/>
          </a:p>
        </p:txBody>
      </p:sp>
      <p:sp>
        <p:nvSpPr>
          <p:cNvPr id="15" name="Rectangle 14">
            <a:extLst>
              <a:ext uri="{FF2B5EF4-FFF2-40B4-BE49-F238E27FC236}">
                <a16:creationId xmlns:a16="http://schemas.microsoft.com/office/drawing/2014/main" id="{1A2ED2F4-23E4-DB9C-8A58-79C2825857D5}"/>
              </a:ext>
            </a:extLst>
          </p:cNvPr>
          <p:cNvSpPr/>
          <p:nvPr/>
        </p:nvSpPr>
        <p:spPr>
          <a:xfrm>
            <a:off x="35288" y="5083663"/>
            <a:ext cx="1150849" cy="68430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err="1"/>
              <a:t>MedicalActions</a:t>
            </a:r>
            <a:endParaRPr lang="nl-NL" dirty="0"/>
          </a:p>
        </p:txBody>
      </p:sp>
      <p:sp>
        <p:nvSpPr>
          <p:cNvPr id="23" name="Oval 22">
            <a:extLst>
              <a:ext uri="{FF2B5EF4-FFF2-40B4-BE49-F238E27FC236}">
                <a16:creationId xmlns:a16="http://schemas.microsoft.com/office/drawing/2014/main" id="{FB221E5C-B210-0CC1-3257-46CAAED5995F}"/>
              </a:ext>
            </a:extLst>
          </p:cNvPr>
          <p:cNvSpPr/>
          <p:nvPr/>
        </p:nvSpPr>
        <p:spPr>
          <a:xfrm>
            <a:off x="5098881" y="1367641"/>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Intake Service</a:t>
            </a:r>
          </a:p>
        </p:txBody>
      </p:sp>
      <p:cxnSp>
        <p:nvCxnSpPr>
          <p:cNvPr id="12" name="Straight Arrow Connector 11">
            <a:extLst>
              <a:ext uri="{FF2B5EF4-FFF2-40B4-BE49-F238E27FC236}">
                <a16:creationId xmlns:a16="http://schemas.microsoft.com/office/drawing/2014/main" id="{E3B0D8F2-1278-C2D7-9E25-1D49AC9D6AEF}"/>
              </a:ext>
            </a:extLst>
          </p:cNvPr>
          <p:cNvCxnSpPr>
            <a:cxnSpLocks/>
          </p:cNvCxnSpPr>
          <p:nvPr/>
        </p:nvCxnSpPr>
        <p:spPr>
          <a:xfrm flipV="1">
            <a:off x="2694723" y="1886472"/>
            <a:ext cx="2305231" cy="162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5C72ED-08E7-9C08-052F-B6BCC2B50043}"/>
              </a:ext>
            </a:extLst>
          </p:cNvPr>
          <p:cNvSpPr txBox="1"/>
          <p:nvPr/>
        </p:nvSpPr>
        <p:spPr>
          <a:xfrm rot="21269288">
            <a:off x="3473725" y="1627535"/>
            <a:ext cx="947311" cy="369332"/>
          </a:xfrm>
          <a:prstGeom prst="rect">
            <a:avLst/>
          </a:prstGeom>
          <a:noFill/>
        </p:spPr>
        <p:txBody>
          <a:bodyPr wrap="none" rtlCol="0">
            <a:spAutoFit/>
          </a:bodyPr>
          <a:lstStyle/>
          <a:p>
            <a:r>
              <a:rPr lang="nl-NL" dirty="0"/>
              <a:t>new </a:t>
            </a:r>
            <a:r>
              <a:rPr lang="nl-NL" dirty="0" err="1"/>
              <a:t>cat</a:t>
            </a:r>
            <a:endParaRPr lang="nl-NL" dirty="0"/>
          </a:p>
        </p:txBody>
      </p:sp>
      <p:cxnSp>
        <p:nvCxnSpPr>
          <p:cNvPr id="16" name="Straight Arrow Connector 15">
            <a:extLst>
              <a:ext uri="{FF2B5EF4-FFF2-40B4-BE49-F238E27FC236}">
                <a16:creationId xmlns:a16="http://schemas.microsoft.com/office/drawing/2014/main" id="{B201ECA3-3742-DB53-D820-C8D7FD6BA630}"/>
              </a:ext>
            </a:extLst>
          </p:cNvPr>
          <p:cNvCxnSpPr>
            <a:cxnSpLocks/>
          </p:cNvCxnSpPr>
          <p:nvPr/>
        </p:nvCxnSpPr>
        <p:spPr>
          <a:xfrm flipH="1">
            <a:off x="2516119" y="4627464"/>
            <a:ext cx="2443255" cy="114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0CF118-D4FB-BA1A-7C86-F2BDCB686957}"/>
              </a:ext>
            </a:extLst>
          </p:cNvPr>
          <p:cNvSpPr txBox="1"/>
          <p:nvPr/>
        </p:nvSpPr>
        <p:spPr>
          <a:xfrm rot="20067328">
            <a:off x="3001361" y="4874027"/>
            <a:ext cx="1377557" cy="369332"/>
          </a:xfrm>
          <a:prstGeom prst="rect">
            <a:avLst/>
          </a:prstGeom>
          <a:noFill/>
        </p:spPr>
        <p:txBody>
          <a:bodyPr wrap="none" rtlCol="0">
            <a:spAutoFit/>
          </a:bodyPr>
          <a:lstStyle/>
          <a:p>
            <a:r>
              <a:rPr lang="nl-NL" dirty="0"/>
              <a:t>List new </a:t>
            </a:r>
            <a:r>
              <a:rPr lang="nl-NL" dirty="0" err="1"/>
              <a:t>cats</a:t>
            </a:r>
            <a:endParaRPr lang="nl-NL" dirty="0"/>
          </a:p>
        </p:txBody>
      </p:sp>
      <p:cxnSp>
        <p:nvCxnSpPr>
          <p:cNvPr id="18" name="Straight Arrow Connector 17">
            <a:extLst>
              <a:ext uri="{FF2B5EF4-FFF2-40B4-BE49-F238E27FC236}">
                <a16:creationId xmlns:a16="http://schemas.microsoft.com/office/drawing/2014/main" id="{6E75ABA8-0013-4C55-1205-86E03866AA4A}"/>
              </a:ext>
            </a:extLst>
          </p:cNvPr>
          <p:cNvCxnSpPr>
            <a:cxnSpLocks/>
          </p:cNvCxnSpPr>
          <p:nvPr/>
        </p:nvCxnSpPr>
        <p:spPr>
          <a:xfrm flipH="1" flipV="1">
            <a:off x="2651628" y="2633941"/>
            <a:ext cx="2295842" cy="15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BD01AB5-8AD0-1522-832D-D77E77EEFBBB}"/>
              </a:ext>
            </a:extLst>
          </p:cNvPr>
          <p:cNvSpPr txBox="1"/>
          <p:nvPr/>
        </p:nvSpPr>
        <p:spPr>
          <a:xfrm rot="1977515">
            <a:off x="2675848" y="3115845"/>
            <a:ext cx="2694029" cy="369332"/>
          </a:xfrm>
          <a:prstGeom prst="rect">
            <a:avLst/>
          </a:prstGeom>
          <a:noFill/>
        </p:spPr>
        <p:txBody>
          <a:bodyPr wrap="square" rtlCol="0">
            <a:spAutoFit/>
          </a:bodyPr>
          <a:lstStyle/>
          <a:p>
            <a:r>
              <a:rPr lang="nl-NL" dirty="0"/>
              <a:t>List </a:t>
            </a:r>
            <a:r>
              <a:rPr lang="nl-NL" dirty="0" err="1"/>
              <a:t>cats</a:t>
            </a:r>
            <a:r>
              <a:rPr lang="nl-NL" dirty="0"/>
              <a:t> </a:t>
            </a:r>
            <a:r>
              <a:rPr lang="nl-NL" dirty="0" err="1"/>
              <a:t>to</a:t>
            </a:r>
            <a:r>
              <a:rPr lang="nl-NL" dirty="0"/>
              <a:t> </a:t>
            </a:r>
            <a:r>
              <a:rPr lang="nl-NL" dirty="0" err="1"/>
              <a:t>be</a:t>
            </a:r>
            <a:r>
              <a:rPr lang="nl-NL" dirty="0"/>
              <a:t> </a:t>
            </a:r>
            <a:r>
              <a:rPr lang="nl-NL" dirty="0" err="1"/>
              <a:t>neutralized</a:t>
            </a:r>
            <a:endParaRPr lang="nl-NL" dirty="0"/>
          </a:p>
        </p:txBody>
      </p:sp>
      <p:sp>
        <p:nvSpPr>
          <p:cNvPr id="35" name="Oval 34">
            <a:extLst>
              <a:ext uri="{FF2B5EF4-FFF2-40B4-BE49-F238E27FC236}">
                <a16:creationId xmlns:a16="http://schemas.microsoft.com/office/drawing/2014/main" id="{90996B68-E631-0444-9004-34B261747C2A}"/>
              </a:ext>
            </a:extLst>
          </p:cNvPr>
          <p:cNvSpPr/>
          <p:nvPr/>
        </p:nvSpPr>
        <p:spPr>
          <a:xfrm>
            <a:off x="5031998" y="3927384"/>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Report Service</a:t>
            </a:r>
          </a:p>
        </p:txBody>
      </p:sp>
      <p:cxnSp>
        <p:nvCxnSpPr>
          <p:cNvPr id="39" name="Straight Arrow Connector 38">
            <a:extLst>
              <a:ext uri="{FF2B5EF4-FFF2-40B4-BE49-F238E27FC236}">
                <a16:creationId xmlns:a16="http://schemas.microsoft.com/office/drawing/2014/main" id="{55D9F1C7-5A21-1EA7-1148-A36EDCC2DABD}"/>
              </a:ext>
            </a:extLst>
          </p:cNvPr>
          <p:cNvCxnSpPr>
            <a:cxnSpLocks/>
          </p:cNvCxnSpPr>
          <p:nvPr/>
        </p:nvCxnSpPr>
        <p:spPr>
          <a:xfrm>
            <a:off x="6209224" y="4627464"/>
            <a:ext cx="2656102" cy="60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2F1F7E3-DD28-69AD-CAE7-F88417399579}"/>
              </a:ext>
            </a:extLst>
          </p:cNvPr>
          <p:cNvSpPr txBox="1"/>
          <p:nvPr/>
        </p:nvSpPr>
        <p:spPr>
          <a:xfrm rot="806823">
            <a:off x="6265988" y="4550870"/>
            <a:ext cx="2694029" cy="369332"/>
          </a:xfrm>
          <a:prstGeom prst="rect">
            <a:avLst/>
          </a:prstGeom>
          <a:noFill/>
        </p:spPr>
        <p:txBody>
          <a:bodyPr wrap="square" rtlCol="0">
            <a:spAutoFit/>
          </a:bodyPr>
          <a:lstStyle/>
          <a:p>
            <a:r>
              <a:rPr lang="nl-NL" dirty="0"/>
              <a:t>List </a:t>
            </a:r>
            <a:r>
              <a:rPr lang="nl-NL" dirty="0" err="1"/>
              <a:t>cats</a:t>
            </a:r>
            <a:r>
              <a:rPr lang="nl-NL" dirty="0"/>
              <a:t> </a:t>
            </a:r>
            <a:r>
              <a:rPr lang="nl-NL" dirty="0" err="1"/>
              <a:t>to</a:t>
            </a:r>
            <a:r>
              <a:rPr lang="nl-NL" dirty="0"/>
              <a:t> </a:t>
            </a:r>
            <a:r>
              <a:rPr lang="nl-NL" dirty="0" err="1"/>
              <a:t>be</a:t>
            </a:r>
            <a:r>
              <a:rPr lang="nl-NL" dirty="0"/>
              <a:t> </a:t>
            </a:r>
            <a:r>
              <a:rPr lang="nl-NL" dirty="0" err="1"/>
              <a:t>neutralized</a:t>
            </a:r>
            <a:endParaRPr lang="nl-NL" dirty="0"/>
          </a:p>
        </p:txBody>
      </p:sp>
    </p:spTree>
    <p:extLst>
      <p:ext uri="{BB962C8B-B14F-4D97-AF65-F5344CB8AC3E}">
        <p14:creationId xmlns:p14="http://schemas.microsoft.com/office/powerpoint/2010/main" val="969731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C3C8-AAED-86D9-8F61-D69613420D95}"/>
              </a:ext>
            </a:extLst>
          </p:cNvPr>
          <p:cNvSpPr>
            <a:spLocks noGrp="1"/>
          </p:cNvSpPr>
          <p:nvPr>
            <p:ph type="title"/>
          </p:nvPr>
        </p:nvSpPr>
        <p:spPr/>
        <p:txBody>
          <a:bodyPr/>
          <a:lstStyle/>
          <a:p>
            <a:r>
              <a:rPr lang="nl-NL" dirty="0"/>
              <a:t>Context</a:t>
            </a:r>
          </a:p>
        </p:txBody>
      </p:sp>
      <p:sp>
        <p:nvSpPr>
          <p:cNvPr id="4" name="Rectangle 3">
            <a:extLst>
              <a:ext uri="{FF2B5EF4-FFF2-40B4-BE49-F238E27FC236}">
                <a16:creationId xmlns:a16="http://schemas.microsoft.com/office/drawing/2014/main" id="{68198581-57B4-934C-1FD5-2B626121F7D7}"/>
              </a:ext>
            </a:extLst>
          </p:cNvPr>
          <p:cNvSpPr/>
          <p:nvPr/>
        </p:nvSpPr>
        <p:spPr>
          <a:xfrm>
            <a:off x="735510" y="1886472"/>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Opvang</a:t>
            </a:r>
          </a:p>
        </p:txBody>
      </p:sp>
      <p:sp>
        <p:nvSpPr>
          <p:cNvPr id="5" name="Rectangle 4">
            <a:extLst>
              <a:ext uri="{FF2B5EF4-FFF2-40B4-BE49-F238E27FC236}">
                <a16:creationId xmlns:a16="http://schemas.microsoft.com/office/drawing/2014/main" id="{4F157A4E-079E-0EAF-9E1B-8421E04F536A}"/>
              </a:ext>
            </a:extLst>
          </p:cNvPr>
          <p:cNvSpPr/>
          <p:nvPr/>
        </p:nvSpPr>
        <p:spPr>
          <a:xfrm>
            <a:off x="9013372" y="972072"/>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Gastgezin</a:t>
            </a:r>
          </a:p>
        </p:txBody>
      </p:sp>
      <p:sp>
        <p:nvSpPr>
          <p:cNvPr id="6" name="Rectangle 5">
            <a:extLst>
              <a:ext uri="{FF2B5EF4-FFF2-40B4-BE49-F238E27FC236}">
                <a16:creationId xmlns:a16="http://schemas.microsoft.com/office/drawing/2014/main" id="{F1059F62-6508-2F20-7D22-CA02B18D51B3}"/>
              </a:ext>
            </a:extLst>
          </p:cNvPr>
          <p:cNvSpPr/>
          <p:nvPr/>
        </p:nvSpPr>
        <p:spPr>
          <a:xfrm>
            <a:off x="8926286" y="5074955"/>
            <a:ext cx="18636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Dierenarts</a:t>
            </a:r>
          </a:p>
        </p:txBody>
      </p:sp>
      <p:sp>
        <p:nvSpPr>
          <p:cNvPr id="7" name="Rectangle 6">
            <a:extLst>
              <a:ext uri="{FF2B5EF4-FFF2-40B4-BE49-F238E27FC236}">
                <a16:creationId xmlns:a16="http://schemas.microsoft.com/office/drawing/2014/main" id="{17ED1F1C-2730-56A3-04AF-D21F82FB94AF}"/>
              </a:ext>
            </a:extLst>
          </p:cNvPr>
          <p:cNvSpPr/>
          <p:nvPr/>
        </p:nvSpPr>
        <p:spPr>
          <a:xfrm>
            <a:off x="652484" y="5425815"/>
            <a:ext cx="186363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Administratie</a:t>
            </a:r>
          </a:p>
        </p:txBody>
      </p:sp>
      <p:sp>
        <p:nvSpPr>
          <p:cNvPr id="3" name="Rectangle 2">
            <a:extLst>
              <a:ext uri="{FF2B5EF4-FFF2-40B4-BE49-F238E27FC236}">
                <a16:creationId xmlns:a16="http://schemas.microsoft.com/office/drawing/2014/main" id="{3D4DDB05-20BA-F9AD-26C8-AD657711ED82}"/>
              </a:ext>
            </a:extLst>
          </p:cNvPr>
          <p:cNvSpPr/>
          <p:nvPr/>
        </p:nvSpPr>
        <p:spPr>
          <a:xfrm>
            <a:off x="77060" y="2412745"/>
            <a:ext cx="1150849" cy="68430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err="1"/>
              <a:t>OpvangLokatie</a:t>
            </a:r>
            <a:endParaRPr lang="nl-NL" sz="1100" dirty="0"/>
          </a:p>
        </p:txBody>
      </p:sp>
      <p:sp>
        <p:nvSpPr>
          <p:cNvPr id="8" name="Rectangle 7">
            <a:extLst>
              <a:ext uri="{FF2B5EF4-FFF2-40B4-BE49-F238E27FC236}">
                <a16:creationId xmlns:a16="http://schemas.microsoft.com/office/drawing/2014/main" id="{DC81A26E-FA43-8E9B-9943-6E3C609E332B}"/>
              </a:ext>
            </a:extLst>
          </p:cNvPr>
          <p:cNvSpPr/>
          <p:nvPr/>
        </p:nvSpPr>
        <p:spPr>
          <a:xfrm>
            <a:off x="10544357" y="5669693"/>
            <a:ext cx="1068522" cy="82318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a:t>Naam</a:t>
            </a:r>
          </a:p>
          <a:p>
            <a:r>
              <a:rPr lang="nl-NL" sz="1100" dirty="0" err="1"/>
              <a:t>MedicalAction</a:t>
            </a:r>
            <a:endParaRPr lang="nl-NL" dirty="0"/>
          </a:p>
        </p:txBody>
      </p:sp>
      <p:sp>
        <p:nvSpPr>
          <p:cNvPr id="9" name="Rectangle 8">
            <a:extLst>
              <a:ext uri="{FF2B5EF4-FFF2-40B4-BE49-F238E27FC236}">
                <a16:creationId xmlns:a16="http://schemas.microsoft.com/office/drawing/2014/main" id="{A7A12793-3E7D-C6D4-2CD7-4C9D2D790EF5}"/>
              </a:ext>
            </a:extLst>
          </p:cNvPr>
          <p:cNvSpPr/>
          <p:nvPr/>
        </p:nvSpPr>
        <p:spPr>
          <a:xfrm>
            <a:off x="10544357" y="473613"/>
            <a:ext cx="1229631" cy="78042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a:t>Naam</a:t>
            </a:r>
          </a:p>
          <a:p>
            <a:r>
              <a:rPr lang="nl-NL" sz="1100" dirty="0" err="1"/>
              <a:t>MedicalActions</a:t>
            </a:r>
            <a:endParaRPr lang="nl-NL" sz="1100" dirty="0"/>
          </a:p>
        </p:txBody>
      </p:sp>
      <p:sp>
        <p:nvSpPr>
          <p:cNvPr id="15" name="Rectangle 14">
            <a:extLst>
              <a:ext uri="{FF2B5EF4-FFF2-40B4-BE49-F238E27FC236}">
                <a16:creationId xmlns:a16="http://schemas.microsoft.com/office/drawing/2014/main" id="{1A2ED2F4-23E4-DB9C-8A58-79C2825857D5}"/>
              </a:ext>
            </a:extLst>
          </p:cNvPr>
          <p:cNvSpPr/>
          <p:nvPr/>
        </p:nvSpPr>
        <p:spPr>
          <a:xfrm>
            <a:off x="35288" y="5083663"/>
            <a:ext cx="1150849" cy="68430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l-NL" sz="1400" b="1" dirty="0"/>
              <a:t>Superkat</a:t>
            </a:r>
          </a:p>
          <a:p>
            <a:r>
              <a:rPr lang="nl-NL" sz="1100" dirty="0"/>
              <a:t>Nummer</a:t>
            </a:r>
          </a:p>
          <a:p>
            <a:r>
              <a:rPr lang="nl-NL" sz="1100" dirty="0" err="1"/>
              <a:t>MedicalActions</a:t>
            </a:r>
            <a:endParaRPr lang="nl-NL" dirty="0"/>
          </a:p>
        </p:txBody>
      </p:sp>
      <p:cxnSp>
        <p:nvCxnSpPr>
          <p:cNvPr id="16" name="Straight Arrow Connector 15">
            <a:extLst>
              <a:ext uri="{FF2B5EF4-FFF2-40B4-BE49-F238E27FC236}">
                <a16:creationId xmlns:a16="http://schemas.microsoft.com/office/drawing/2014/main" id="{B201ECA3-3742-DB53-D820-C8D7FD6BA630}"/>
              </a:ext>
            </a:extLst>
          </p:cNvPr>
          <p:cNvCxnSpPr>
            <a:cxnSpLocks/>
          </p:cNvCxnSpPr>
          <p:nvPr/>
        </p:nvCxnSpPr>
        <p:spPr>
          <a:xfrm flipH="1">
            <a:off x="2516119" y="4951100"/>
            <a:ext cx="2391604" cy="81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0CF118-D4FB-BA1A-7C86-F2BDCB686957}"/>
              </a:ext>
            </a:extLst>
          </p:cNvPr>
          <p:cNvSpPr txBox="1"/>
          <p:nvPr/>
        </p:nvSpPr>
        <p:spPr>
          <a:xfrm rot="20487171">
            <a:off x="2865375" y="5043717"/>
            <a:ext cx="1628203" cy="369332"/>
          </a:xfrm>
          <a:prstGeom prst="rect">
            <a:avLst/>
          </a:prstGeom>
          <a:noFill/>
        </p:spPr>
        <p:txBody>
          <a:bodyPr wrap="none" rtlCol="0">
            <a:spAutoFit/>
          </a:bodyPr>
          <a:lstStyle/>
          <a:p>
            <a:r>
              <a:rPr lang="nl-NL" dirty="0" err="1"/>
              <a:t>Medical</a:t>
            </a:r>
            <a:r>
              <a:rPr lang="nl-NL" dirty="0"/>
              <a:t> </a:t>
            </a:r>
            <a:r>
              <a:rPr lang="nl-NL" dirty="0" err="1"/>
              <a:t>history</a:t>
            </a:r>
            <a:endParaRPr lang="nl-NL" dirty="0"/>
          </a:p>
        </p:txBody>
      </p:sp>
      <p:cxnSp>
        <p:nvCxnSpPr>
          <p:cNvPr id="18" name="Straight Arrow Connector 17">
            <a:extLst>
              <a:ext uri="{FF2B5EF4-FFF2-40B4-BE49-F238E27FC236}">
                <a16:creationId xmlns:a16="http://schemas.microsoft.com/office/drawing/2014/main" id="{6E75ABA8-0013-4C55-1205-86E03866AA4A}"/>
              </a:ext>
            </a:extLst>
          </p:cNvPr>
          <p:cNvCxnSpPr>
            <a:cxnSpLocks/>
          </p:cNvCxnSpPr>
          <p:nvPr/>
        </p:nvCxnSpPr>
        <p:spPr>
          <a:xfrm flipH="1" flipV="1">
            <a:off x="2671115" y="2633941"/>
            <a:ext cx="2295842" cy="1868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0996B68-E631-0444-9004-34B261747C2A}"/>
              </a:ext>
            </a:extLst>
          </p:cNvPr>
          <p:cNvSpPr/>
          <p:nvPr/>
        </p:nvSpPr>
        <p:spPr>
          <a:xfrm>
            <a:off x="4998986" y="4261881"/>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Report Service</a:t>
            </a:r>
          </a:p>
        </p:txBody>
      </p:sp>
      <p:cxnSp>
        <p:nvCxnSpPr>
          <p:cNvPr id="39" name="Straight Arrow Connector 38">
            <a:extLst>
              <a:ext uri="{FF2B5EF4-FFF2-40B4-BE49-F238E27FC236}">
                <a16:creationId xmlns:a16="http://schemas.microsoft.com/office/drawing/2014/main" id="{55D9F1C7-5A21-1EA7-1148-A36EDCC2DABD}"/>
              </a:ext>
            </a:extLst>
          </p:cNvPr>
          <p:cNvCxnSpPr>
            <a:cxnSpLocks/>
          </p:cNvCxnSpPr>
          <p:nvPr/>
        </p:nvCxnSpPr>
        <p:spPr>
          <a:xfrm flipH="1" flipV="1">
            <a:off x="6020021" y="2633941"/>
            <a:ext cx="2906265" cy="244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2F1F7E3-DD28-69AD-CAE7-F88417399579}"/>
              </a:ext>
            </a:extLst>
          </p:cNvPr>
          <p:cNvSpPr txBox="1"/>
          <p:nvPr/>
        </p:nvSpPr>
        <p:spPr>
          <a:xfrm rot="2352473">
            <a:off x="6865825" y="2930779"/>
            <a:ext cx="2319753" cy="1200329"/>
          </a:xfrm>
          <a:prstGeom prst="rect">
            <a:avLst/>
          </a:prstGeom>
          <a:noFill/>
        </p:spPr>
        <p:txBody>
          <a:bodyPr wrap="square" rtlCol="0">
            <a:spAutoFit/>
          </a:bodyPr>
          <a:lstStyle/>
          <a:p>
            <a:r>
              <a:rPr lang="nl-NL" dirty="0"/>
              <a:t>Cat is </a:t>
            </a:r>
            <a:r>
              <a:rPr lang="nl-NL" dirty="0" err="1"/>
              <a:t>neutralized</a:t>
            </a:r>
            <a:endParaRPr lang="nl-NL" dirty="0"/>
          </a:p>
          <a:p>
            <a:r>
              <a:rPr lang="nl-NL" dirty="0"/>
              <a:t>Cat has been </a:t>
            </a:r>
            <a:r>
              <a:rPr lang="nl-NL" dirty="0" err="1"/>
              <a:t>checked</a:t>
            </a:r>
            <a:endParaRPr lang="nl-NL" dirty="0"/>
          </a:p>
          <a:p>
            <a:r>
              <a:rPr lang="nl-NL" dirty="0" err="1"/>
              <a:t>Medication</a:t>
            </a:r>
            <a:r>
              <a:rPr lang="nl-NL" dirty="0"/>
              <a:t> </a:t>
            </a:r>
            <a:r>
              <a:rPr lang="nl-NL" dirty="0" err="1"/>
              <a:t>given</a:t>
            </a:r>
            <a:endParaRPr lang="nl-NL" dirty="0"/>
          </a:p>
          <a:p>
            <a:r>
              <a:rPr lang="nl-NL" dirty="0"/>
              <a:t>Cat is </a:t>
            </a:r>
            <a:r>
              <a:rPr lang="nl-NL" dirty="0" err="1"/>
              <a:t>weighted</a:t>
            </a:r>
            <a:endParaRPr lang="nl-NL" dirty="0"/>
          </a:p>
        </p:txBody>
      </p:sp>
      <p:sp>
        <p:nvSpPr>
          <p:cNvPr id="10" name="Oval 9">
            <a:extLst>
              <a:ext uri="{FF2B5EF4-FFF2-40B4-BE49-F238E27FC236}">
                <a16:creationId xmlns:a16="http://schemas.microsoft.com/office/drawing/2014/main" id="{CFDAFC27-4AF1-B974-2B8A-0D8E924EB23B}"/>
              </a:ext>
            </a:extLst>
          </p:cNvPr>
          <p:cNvSpPr/>
          <p:nvPr/>
        </p:nvSpPr>
        <p:spPr>
          <a:xfrm>
            <a:off x="5004114" y="1746398"/>
            <a:ext cx="1092698" cy="1082680"/>
          </a:xfrm>
          <a:prstGeom prst="ellipse">
            <a:avLst/>
          </a:prstGeom>
          <a:solidFill>
            <a:schemeClr val="bg1"/>
          </a:solidFill>
          <a:ln w="76200">
            <a:solidFill>
              <a:schemeClr val="accent6">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200" dirty="0">
                <a:ln>
                  <a:solidFill>
                    <a:schemeClr val="tx1"/>
                  </a:solidFill>
                </a:ln>
                <a:solidFill>
                  <a:schemeClr val="tx1"/>
                </a:solidFill>
              </a:rPr>
              <a:t>Care Service</a:t>
            </a:r>
          </a:p>
        </p:txBody>
      </p:sp>
      <p:cxnSp>
        <p:nvCxnSpPr>
          <p:cNvPr id="20" name="Straight Arrow Connector 19">
            <a:extLst>
              <a:ext uri="{FF2B5EF4-FFF2-40B4-BE49-F238E27FC236}">
                <a16:creationId xmlns:a16="http://schemas.microsoft.com/office/drawing/2014/main" id="{E3EA8B03-0505-FCAE-B278-628D7ED0C5B7}"/>
              </a:ext>
            </a:extLst>
          </p:cNvPr>
          <p:cNvCxnSpPr>
            <a:cxnSpLocks/>
          </p:cNvCxnSpPr>
          <p:nvPr/>
        </p:nvCxnSpPr>
        <p:spPr>
          <a:xfrm flipH="1">
            <a:off x="6143200" y="1384663"/>
            <a:ext cx="2783086"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C8E4E8B-9C0A-FB59-B268-3C87B4DD6170}"/>
              </a:ext>
            </a:extLst>
          </p:cNvPr>
          <p:cNvSpPr txBox="1"/>
          <p:nvPr/>
        </p:nvSpPr>
        <p:spPr>
          <a:xfrm rot="20800939">
            <a:off x="6334626" y="1120546"/>
            <a:ext cx="2400235" cy="646331"/>
          </a:xfrm>
          <a:prstGeom prst="rect">
            <a:avLst/>
          </a:prstGeom>
          <a:noFill/>
        </p:spPr>
        <p:txBody>
          <a:bodyPr wrap="square" rtlCol="0">
            <a:spAutoFit/>
          </a:bodyPr>
          <a:lstStyle/>
          <a:p>
            <a:r>
              <a:rPr lang="nl-NL" dirty="0" err="1"/>
              <a:t>Medication</a:t>
            </a:r>
            <a:r>
              <a:rPr lang="nl-NL" dirty="0"/>
              <a:t> </a:t>
            </a:r>
            <a:r>
              <a:rPr lang="nl-NL" dirty="0" err="1"/>
              <a:t>given</a:t>
            </a:r>
            <a:endParaRPr lang="nl-NL" dirty="0"/>
          </a:p>
          <a:p>
            <a:r>
              <a:rPr lang="nl-NL" dirty="0"/>
              <a:t>Cat is </a:t>
            </a:r>
            <a:r>
              <a:rPr lang="nl-NL" dirty="0" err="1"/>
              <a:t>weighted</a:t>
            </a:r>
            <a:endParaRPr lang="nl-NL" dirty="0"/>
          </a:p>
        </p:txBody>
      </p:sp>
      <p:sp>
        <p:nvSpPr>
          <p:cNvPr id="25" name="TextBox 24">
            <a:extLst>
              <a:ext uri="{FF2B5EF4-FFF2-40B4-BE49-F238E27FC236}">
                <a16:creationId xmlns:a16="http://schemas.microsoft.com/office/drawing/2014/main" id="{F70326A3-B89C-80A0-FACF-389AB611B4AE}"/>
              </a:ext>
            </a:extLst>
          </p:cNvPr>
          <p:cNvSpPr txBox="1"/>
          <p:nvPr/>
        </p:nvSpPr>
        <p:spPr>
          <a:xfrm rot="2340160">
            <a:off x="3151329" y="3278161"/>
            <a:ext cx="1628203" cy="369332"/>
          </a:xfrm>
          <a:prstGeom prst="rect">
            <a:avLst/>
          </a:prstGeom>
          <a:noFill/>
        </p:spPr>
        <p:txBody>
          <a:bodyPr wrap="none" rtlCol="0">
            <a:spAutoFit/>
          </a:bodyPr>
          <a:lstStyle/>
          <a:p>
            <a:r>
              <a:rPr lang="nl-NL" dirty="0" err="1"/>
              <a:t>Medical</a:t>
            </a:r>
            <a:r>
              <a:rPr lang="nl-NL" dirty="0"/>
              <a:t> </a:t>
            </a:r>
            <a:r>
              <a:rPr lang="nl-NL" dirty="0" err="1"/>
              <a:t>history</a:t>
            </a:r>
            <a:endParaRPr lang="nl-NL" dirty="0"/>
          </a:p>
        </p:txBody>
      </p:sp>
    </p:spTree>
    <p:extLst>
      <p:ext uri="{BB962C8B-B14F-4D97-AF65-F5344CB8AC3E}">
        <p14:creationId xmlns:p14="http://schemas.microsoft.com/office/powerpoint/2010/main" val="293941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7DE434-90AC-CC9C-4B8D-8BB125BE10B2}"/>
              </a:ext>
            </a:extLst>
          </p:cNvPr>
          <p:cNvPicPr>
            <a:picLocks noChangeAspect="1"/>
          </p:cNvPicPr>
          <p:nvPr/>
        </p:nvPicPr>
        <p:blipFill>
          <a:blip r:embed="rId2"/>
          <a:stretch>
            <a:fillRect/>
          </a:stretch>
        </p:blipFill>
        <p:spPr>
          <a:xfrm>
            <a:off x="3806289" y="253879"/>
            <a:ext cx="8836690" cy="7330107"/>
          </a:xfrm>
          <a:prstGeom prst="rect">
            <a:avLst/>
          </a:prstGeom>
          <a:effectLst>
            <a:softEdge rad="1104900"/>
          </a:effectLst>
        </p:spPr>
      </p:pic>
      <p:sp>
        <p:nvSpPr>
          <p:cNvPr id="2" name="Title 1">
            <a:extLst>
              <a:ext uri="{FF2B5EF4-FFF2-40B4-BE49-F238E27FC236}">
                <a16:creationId xmlns:a16="http://schemas.microsoft.com/office/drawing/2014/main" id="{8A909E05-BA05-9186-912F-22CAB23EEE94}"/>
              </a:ext>
            </a:extLst>
          </p:cNvPr>
          <p:cNvSpPr>
            <a:spLocks noGrp="1"/>
          </p:cNvSpPr>
          <p:nvPr>
            <p:ph type="title"/>
          </p:nvPr>
        </p:nvSpPr>
        <p:spPr/>
        <p:txBody>
          <a:bodyPr/>
          <a:lstStyle/>
          <a:p>
            <a:r>
              <a:rPr lang="nl-NL" dirty="0"/>
              <a:t>Focus</a:t>
            </a:r>
          </a:p>
        </p:txBody>
      </p:sp>
      <p:sp>
        <p:nvSpPr>
          <p:cNvPr id="3" name="Content Placeholder 2">
            <a:extLst>
              <a:ext uri="{FF2B5EF4-FFF2-40B4-BE49-F238E27FC236}">
                <a16:creationId xmlns:a16="http://schemas.microsoft.com/office/drawing/2014/main" id="{435669C8-A5E1-3091-0BD5-0D0C13E382FA}"/>
              </a:ext>
            </a:extLst>
          </p:cNvPr>
          <p:cNvSpPr>
            <a:spLocks noGrp="1"/>
          </p:cNvSpPr>
          <p:nvPr>
            <p:ph idx="1"/>
          </p:nvPr>
        </p:nvSpPr>
        <p:spPr>
          <a:xfrm>
            <a:off x="838200" y="1825625"/>
            <a:ext cx="10515600" cy="1404136"/>
          </a:xfrm>
        </p:spPr>
        <p:txBody>
          <a:bodyPr/>
          <a:lstStyle/>
          <a:p>
            <a:r>
              <a:rPr lang="nl-NL" dirty="0"/>
              <a:t>Domain </a:t>
            </a:r>
            <a:r>
              <a:rPr lang="nl-NL" dirty="0" err="1"/>
              <a:t>Driven</a:t>
            </a:r>
            <a:r>
              <a:rPr lang="nl-NL" dirty="0"/>
              <a:t> Design</a:t>
            </a:r>
          </a:p>
          <a:p>
            <a:r>
              <a:rPr lang="nl-NL" dirty="0"/>
              <a:t>Clean Architecture</a:t>
            </a:r>
          </a:p>
          <a:p>
            <a:endParaRPr lang="nl-NL" dirty="0"/>
          </a:p>
        </p:txBody>
      </p:sp>
      <p:sp useBgFill="1">
        <p:nvSpPr>
          <p:cNvPr id="4" name="TextBox 3">
            <a:extLst>
              <a:ext uri="{FF2B5EF4-FFF2-40B4-BE49-F238E27FC236}">
                <a16:creationId xmlns:a16="http://schemas.microsoft.com/office/drawing/2014/main" id="{6FE1CCAF-5ABB-DEC9-B9F4-B345DC5B754E}"/>
              </a:ext>
            </a:extLst>
          </p:cNvPr>
          <p:cNvSpPr txBox="1"/>
          <p:nvPr/>
        </p:nvSpPr>
        <p:spPr>
          <a:xfrm rot="20865244">
            <a:off x="956050" y="3048904"/>
            <a:ext cx="11014234" cy="1446550"/>
          </a:xfrm>
          <a:prstGeom prst="rect">
            <a:avLst/>
          </a:prstGeom>
          <a:effectLst>
            <a:glow rad="1905000">
              <a:schemeClr val="accent4">
                <a:lumMod val="20000"/>
                <a:lumOff val="80000"/>
                <a:alpha val="11000"/>
              </a:schemeClr>
            </a:glow>
            <a:softEdge rad="622300"/>
          </a:effectLst>
        </p:spPr>
        <p:txBody>
          <a:bodyPr wrap="none" rtlCol="0">
            <a:spAutoFit/>
          </a:bodyPr>
          <a:lstStyle/>
          <a:p>
            <a:r>
              <a:rPr lang="nl-NL" sz="8800" dirty="0"/>
              <a:t>Toegepast in de praktijk</a:t>
            </a:r>
          </a:p>
        </p:txBody>
      </p:sp>
    </p:spTree>
    <p:extLst>
      <p:ext uri="{BB962C8B-B14F-4D97-AF65-F5344CB8AC3E}">
        <p14:creationId xmlns:p14="http://schemas.microsoft.com/office/powerpoint/2010/main" val="2252692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5CBA-F3C6-7A34-F461-F85E5BEEC4DB}"/>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1283F6F0-DFB3-7FEF-4666-9F3C3961F0BB}"/>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9230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D877-BA11-EF0D-C524-D3BBDD6F325B}"/>
              </a:ext>
            </a:extLst>
          </p:cNvPr>
          <p:cNvSpPr>
            <a:spLocks noGrp="1"/>
          </p:cNvSpPr>
          <p:nvPr>
            <p:ph type="title"/>
          </p:nvPr>
        </p:nvSpPr>
        <p:spPr/>
        <p:txBody>
          <a:bodyPr/>
          <a:lstStyle/>
          <a:p>
            <a:r>
              <a:rPr lang="nl-NL" dirty="0"/>
              <a:t>Domain </a:t>
            </a:r>
            <a:r>
              <a:rPr lang="nl-NL" dirty="0" err="1"/>
              <a:t>Driven</a:t>
            </a:r>
            <a:r>
              <a:rPr lang="nl-NL" dirty="0"/>
              <a:t> Design</a:t>
            </a:r>
          </a:p>
        </p:txBody>
      </p:sp>
      <p:sp>
        <p:nvSpPr>
          <p:cNvPr id="3" name="Content Placeholder 2">
            <a:extLst>
              <a:ext uri="{FF2B5EF4-FFF2-40B4-BE49-F238E27FC236}">
                <a16:creationId xmlns:a16="http://schemas.microsoft.com/office/drawing/2014/main" id="{1E550C87-7E34-7B52-983D-326B0F1D53BC}"/>
              </a:ext>
            </a:extLst>
          </p:cNvPr>
          <p:cNvSpPr>
            <a:spLocks noGrp="1"/>
          </p:cNvSpPr>
          <p:nvPr>
            <p:ph idx="1"/>
          </p:nvPr>
        </p:nvSpPr>
        <p:spPr/>
        <p:txBody>
          <a:bodyPr/>
          <a:lstStyle/>
          <a:p>
            <a:pPr algn="l"/>
            <a:r>
              <a:rPr lang="en-US" b="1" i="0" dirty="0">
                <a:solidFill>
                  <a:srgbClr val="202122"/>
                </a:solidFill>
                <a:effectLst/>
                <a:latin typeface="Arial" panose="020B0604020202020204" pitchFamily="34" charset="0"/>
              </a:rPr>
              <a:t>Domain-driven design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DDD</a:t>
            </a:r>
            <a:r>
              <a:rPr lang="en-US" b="0" i="0" dirty="0">
                <a:solidFill>
                  <a:srgbClr val="202122"/>
                </a:solidFill>
                <a:effectLst/>
                <a:latin typeface="Arial" panose="020B0604020202020204" pitchFamily="34" charset="0"/>
              </a:rPr>
              <a:t>) is a major software design </a:t>
            </a:r>
            <a:r>
              <a:rPr lang="en-US" b="0" i="0" dirty="0" err="1">
                <a:solidFill>
                  <a:srgbClr val="202122"/>
                </a:solidFill>
                <a:effectLst/>
                <a:latin typeface="Arial" panose="020B0604020202020204" pitchFamily="34" charset="0"/>
              </a:rPr>
              <a:t>approach,focusing</a:t>
            </a:r>
            <a:r>
              <a:rPr lang="en-US" b="0" i="0" dirty="0">
                <a:solidFill>
                  <a:srgbClr val="202122"/>
                </a:solidFill>
                <a:effectLst/>
                <a:latin typeface="Arial" panose="020B0604020202020204" pitchFamily="34" charset="0"/>
              </a:rPr>
              <a:t> on modeling software to match a domain according to input from that domain's experts.</a:t>
            </a:r>
          </a:p>
          <a:p>
            <a:pPr algn="l"/>
            <a:endParaRPr lang="en-US" b="0" i="0" dirty="0">
              <a:solidFill>
                <a:srgbClr val="202122"/>
              </a:solidFill>
              <a:effectLst/>
              <a:latin typeface="Arial" panose="020B0604020202020204" pitchFamily="34" charset="0"/>
            </a:endParaRPr>
          </a:p>
          <a:p>
            <a:pPr algn="l"/>
            <a:r>
              <a:rPr lang="en-US" dirty="0">
                <a:solidFill>
                  <a:srgbClr val="202122"/>
                </a:solidFill>
                <a:latin typeface="Arial" panose="020B0604020202020204" pitchFamily="34" charset="0"/>
              </a:rPr>
              <a:t>Dus </a:t>
            </a:r>
            <a:r>
              <a:rPr lang="en-US" dirty="0" err="1">
                <a:solidFill>
                  <a:srgbClr val="202122"/>
                </a:solidFill>
                <a:latin typeface="Arial" panose="020B0604020202020204" pitchFamily="34" charset="0"/>
              </a:rPr>
              <a:t>structuur</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en</a:t>
            </a:r>
            <a:r>
              <a:rPr lang="en-US" dirty="0">
                <a:solidFill>
                  <a:srgbClr val="202122"/>
                </a:solidFill>
                <a:latin typeface="Arial" panose="020B0604020202020204" pitchFamily="34" charset="0"/>
              </a:rPr>
              <a:t> taal </a:t>
            </a:r>
            <a:r>
              <a:rPr lang="en-US" dirty="0" err="1">
                <a:solidFill>
                  <a:srgbClr val="202122"/>
                </a:solidFill>
                <a:latin typeface="Arial" panose="020B0604020202020204" pitchFamily="34" charset="0"/>
              </a:rPr>
              <a:t>moet</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bekend</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zijn</a:t>
            </a:r>
            <a:r>
              <a:rPr lang="en-US" dirty="0">
                <a:solidFill>
                  <a:srgbClr val="202122"/>
                </a:solidFill>
                <a:latin typeface="Arial" panose="020B0604020202020204" pitchFamily="34" charset="0"/>
              </a:rPr>
              <a:t> in het domain. In het </a:t>
            </a:r>
            <a:r>
              <a:rPr lang="en-US" dirty="0" err="1">
                <a:solidFill>
                  <a:srgbClr val="202122"/>
                </a:solidFill>
                <a:latin typeface="Arial" panose="020B0604020202020204" pitchFamily="34" charset="0"/>
              </a:rPr>
              <a:t>geval</a:t>
            </a:r>
            <a:r>
              <a:rPr lang="en-US" dirty="0">
                <a:solidFill>
                  <a:srgbClr val="202122"/>
                </a:solidFill>
                <a:latin typeface="Arial" panose="020B0604020202020204" pitchFamily="34" charset="0"/>
              </a:rPr>
              <a:t> van de </a:t>
            </a:r>
            <a:r>
              <a:rPr lang="en-US" dirty="0" err="1">
                <a:solidFill>
                  <a:srgbClr val="202122"/>
                </a:solidFill>
                <a:latin typeface="Arial" panose="020B0604020202020204" pitchFamily="34" charset="0"/>
              </a:rPr>
              <a:t>katministratie</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en</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superkatten</a:t>
            </a:r>
            <a:r>
              <a:rPr lang="en-US" dirty="0">
                <a:solidFill>
                  <a:srgbClr val="202122"/>
                </a:solidFill>
                <a:latin typeface="Arial" panose="020B0604020202020204" pitchFamily="34" charset="0"/>
              </a:rPr>
              <a:t> is </a:t>
            </a:r>
            <a:r>
              <a:rPr lang="en-US" dirty="0" err="1">
                <a:solidFill>
                  <a:srgbClr val="202122"/>
                </a:solidFill>
                <a:latin typeface="Arial" panose="020B0604020202020204" pitchFamily="34" charset="0"/>
              </a:rPr>
              <a:t>dit</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bijvoorbeeld</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Superkat</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Gastgezin</a:t>
            </a:r>
            <a:r>
              <a:rPr lang="en-US" dirty="0">
                <a:solidFill>
                  <a:srgbClr val="202122"/>
                </a:solidFill>
                <a:latin typeface="Arial" panose="020B0604020202020204" pitchFamily="34" charset="0"/>
              </a:rPr>
              <a:t>, TNR (Trap, Neuter, Return), Adoption.</a:t>
            </a:r>
            <a:endParaRPr lang="en-US" b="0" i="0" dirty="0">
              <a:solidFill>
                <a:srgbClr val="202122"/>
              </a:solidFill>
              <a:effectLst/>
              <a:latin typeface="Arial" panose="020B0604020202020204" pitchFamily="34" charset="0"/>
            </a:endParaRPr>
          </a:p>
          <a:p>
            <a:endParaRPr lang="nl-NL" dirty="0"/>
          </a:p>
        </p:txBody>
      </p:sp>
    </p:spTree>
    <p:extLst>
      <p:ext uri="{BB962C8B-B14F-4D97-AF65-F5344CB8AC3E}">
        <p14:creationId xmlns:p14="http://schemas.microsoft.com/office/powerpoint/2010/main" val="117284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45EB-8C56-ECE9-D662-3D5FE4A5AA18}"/>
              </a:ext>
            </a:extLst>
          </p:cNvPr>
          <p:cNvSpPr>
            <a:spLocks noGrp="1"/>
          </p:cNvSpPr>
          <p:nvPr>
            <p:ph type="title"/>
          </p:nvPr>
        </p:nvSpPr>
        <p:spPr/>
        <p:txBody>
          <a:bodyPr/>
          <a:lstStyle/>
          <a:p>
            <a:r>
              <a:rPr lang="nl-NL" dirty="0"/>
              <a:t>Clean Architecture</a:t>
            </a:r>
          </a:p>
        </p:txBody>
      </p:sp>
      <p:sp>
        <p:nvSpPr>
          <p:cNvPr id="3" name="Content Placeholder 2">
            <a:extLst>
              <a:ext uri="{FF2B5EF4-FFF2-40B4-BE49-F238E27FC236}">
                <a16:creationId xmlns:a16="http://schemas.microsoft.com/office/drawing/2014/main" id="{1EF3D997-B70B-3864-7743-A67A974A90D7}"/>
              </a:ext>
            </a:extLst>
          </p:cNvPr>
          <p:cNvSpPr>
            <a:spLocks noGrp="1"/>
          </p:cNvSpPr>
          <p:nvPr>
            <p:ph idx="1"/>
          </p:nvPr>
        </p:nvSpPr>
        <p:spPr/>
        <p:txBody>
          <a:bodyPr/>
          <a:lstStyle/>
          <a:p>
            <a:pPr marL="0" indent="0">
              <a:buNone/>
            </a:pPr>
            <a:r>
              <a:rPr lang="nl-NL" dirty="0"/>
              <a:t>Projecten onderverdelen in volgende lagen</a:t>
            </a:r>
          </a:p>
          <a:p>
            <a:pPr lvl="1"/>
            <a:r>
              <a:rPr lang="nl-NL" dirty="0"/>
              <a:t>Applicatie laag</a:t>
            </a:r>
          </a:p>
          <a:p>
            <a:pPr lvl="1"/>
            <a:r>
              <a:rPr lang="nl-NL" dirty="0"/>
              <a:t>Domein laag</a:t>
            </a:r>
          </a:p>
          <a:p>
            <a:pPr lvl="1"/>
            <a:r>
              <a:rPr lang="nl-NL" dirty="0"/>
              <a:t>Presentatie laag</a:t>
            </a:r>
          </a:p>
          <a:p>
            <a:pPr lvl="1"/>
            <a:r>
              <a:rPr lang="nl-NL" dirty="0"/>
              <a:t>Infrastructuur laag</a:t>
            </a:r>
          </a:p>
          <a:p>
            <a:pPr lvl="1"/>
            <a:endParaRPr lang="nl-NL" dirty="0"/>
          </a:p>
        </p:txBody>
      </p:sp>
      <p:pic>
        <p:nvPicPr>
          <p:cNvPr id="5" name="Picture 4">
            <a:extLst>
              <a:ext uri="{FF2B5EF4-FFF2-40B4-BE49-F238E27FC236}">
                <a16:creationId xmlns:a16="http://schemas.microsoft.com/office/drawing/2014/main" id="{7ED2A105-73D9-EF2A-0E18-601A046AA604}"/>
              </a:ext>
            </a:extLst>
          </p:cNvPr>
          <p:cNvPicPr>
            <a:picLocks noChangeAspect="1"/>
          </p:cNvPicPr>
          <p:nvPr/>
        </p:nvPicPr>
        <p:blipFill>
          <a:blip r:embed="rId2"/>
          <a:stretch>
            <a:fillRect/>
          </a:stretch>
        </p:blipFill>
        <p:spPr>
          <a:xfrm>
            <a:off x="5162550" y="2519398"/>
            <a:ext cx="6887544" cy="4196565"/>
          </a:xfrm>
          <a:prstGeom prst="rect">
            <a:avLst/>
          </a:prstGeom>
        </p:spPr>
      </p:pic>
    </p:spTree>
    <p:extLst>
      <p:ext uri="{BB962C8B-B14F-4D97-AF65-F5344CB8AC3E}">
        <p14:creationId xmlns:p14="http://schemas.microsoft.com/office/powerpoint/2010/main" val="378922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10A9-C988-3139-2507-A60F625486C2}"/>
              </a:ext>
            </a:extLst>
          </p:cNvPr>
          <p:cNvSpPr>
            <a:spLocks noGrp="1"/>
          </p:cNvSpPr>
          <p:nvPr>
            <p:ph type="title"/>
          </p:nvPr>
        </p:nvSpPr>
        <p:spPr/>
        <p:txBody>
          <a:bodyPr/>
          <a:lstStyle/>
          <a:p>
            <a:r>
              <a:rPr lang="nl-NL" dirty="0"/>
              <a:t>Projecten structuur</a:t>
            </a:r>
          </a:p>
        </p:txBody>
      </p:sp>
      <p:sp>
        <p:nvSpPr>
          <p:cNvPr id="3" name="Content Placeholder 2">
            <a:extLst>
              <a:ext uri="{FF2B5EF4-FFF2-40B4-BE49-F238E27FC236}">
                <a16:creationId xmlns:a16="http://schemas.microsoft.com/office/drawing/2014/main" id="{40F56DA3-F719-74A7-6C32-83AFF0B63791}"/>
              </a:ext>
            </a:extLst>
          </p:cNvPr>
          <p:cNvSpPr>
            <a:spLocks noGrp="1"/>
          </p:cNvSpPr>
          <p:nvPr>
            <p:ph idx="1"/>
          </p:nvPr>
        </p:nvSpPr>
        <p:spPr/>
        <p:txBody>
          <a:bodyPr>
            <a:normAutofit/>
          </a:bodyPr>
          <a:lstStyle/>
          <a:p>
            <a:pPr marL="0" indent="0">
              <a:buNone/>
            </a:pPr>
            <a:r>
              <a:rPr lang="nl-NL" sz="2400" b="1" dirty="0" err="1"/>
              <a:t>Applicatielaag</a:t>
            </a:r>
            <a:r>
              <a:rPr lang="nl-NL" sz="2400" b="1" dirty="0"/>
              <a:t>:</a:t>
            </a:r>
          </a:p>
          <a:p>
            <a:pPr marL="0" indent="0">
              <a:buNone/>
            </a:pPr>
            <a:r>
              <a:rPr lang="nl-NL" sz="1800" dirty="0"/>
              <a:t>Deze is gesplitst in twee lagen.</a:t>
            </a:r>
          </a:p>
          <a:p>
            <a:pPr marL="0" indent="0">
              <a:buNone/>
            </a:pPr>
            <a:r>
              <a:rPr lang="nl-NL" sz="1800" i="1" dirty="0" err="1">
                <a:solidFill>
                  <a:srgbClr val="0099CC"/>
                </a:solidFill>
              </a:rPr>
              <a:t>Superkatten.Katministratie.Application.Contracts</a:t>
            </a:r>
            <a:r>
              <a:rPr lang="nl-NL" sz="1800" dirty="0">
                <a:solidFill>
                  <a:srgbClr val="0099CC"/>
                </a:solidFill>
              </a:rPr>
              <a:t> </a:t>
            </a:r>
            <a:r>
              <a:rPr lang="nl-NL" sz="1800" dirty="0"/>
              <a:t>bevat de applicatie service laag en de </a:t>
            </a:r>
            <a:r>
              <a:rPr lang="nl-NL" sz="1800" dirty="0" err="1"/>
              <a:t>DTO’s</a:t>
            </a:r>
            <a:r>
              <a:rPr lang="nl-NL" sz="1800" dirty="0"/>
              <a:t> gebruikt door de verschillende lagen. Dit is eigenlijk een “dun” project die geen implementatie bevat waarvan ook de GUI gebruik van kan en mag maken.</a:t>
            </a:r>
          </a:p>
          <a:p>
            <a:pPr marL="0" indent="0">
              <a:buNone/>
            </a:pPr>
            <a:r>
              <a:rPr lang="nl-NL" sz="1800" i="1" dirty="0" err="1">
                <a:solidFill>
                  <a:srgbClr val="0099CC"/>
                </a:solidFill>
              </a:rPr>
              <a:t>Superkatten.Katministratie.Application</a:t>
            </a:r>
            <a:r>
              <a:rPr lang="nl-NL" sz="1800" dirty="0">
                <a:solidFill>
                  <a:srgbClr val="0099CC"/>
                </a:solidFill>
              </a:rPr>
              <a:t> </a:t>
            </a:r>
            <a:r>
              <a:rPr lang="nl-NL" sz="1800" dirty="0"/>
              <a:t>is de eigenlijke </a:t>
            </a:r>
            <a:r>
              <a:rPr lang="nl-NL" sz="1800" dirty="0" err="1"/>
              <a:t>applicatielaag</a:t>
            </a:r>
            <a:r>
              <a:rPr lang="nl-NL" sz="1800" dirty="0"/>
              <a:t>, deze laag </a:t>
            </a:r>
            <a:r>
              <a:rPr lang="nl-NL" sz="1800" dirty="0" err="1"/>
              <a:t>implementeerd</a:t>
            </a:r>
            <a:r>
              <a:rPr lang="nl-NL" sz="1800" dirty="0"/>
              <a:t> de interfaces welke in de </a:t>
            </a:r>
            <a:r>
              <a:rPr lang="nl-NL" sz="1800" dirty="0" err="1"/>
              <a:t>contracts</a:t>
            </a:r>
            <a:r>
              <a:rPr lang="nl-NL" sz="1800" dirty="0"/>
              <a:t> laag zijn gedefinieerd.</a:t>
            </a:r>
          </a:p>
          <a:p>
            <a:pPr marL="0" indent="0">
              <a:buNone/>
            </a:pPr>
            <a:endParaRPr lang="nl-NL" sz="1800" dirty="0"/>
          </a:p>
          <a:p>
            <a:pPr marL="0" indent="0">
              <a:buNone/>
            </a:pPr>
            <a:endParaRPr lang="nl-NL" sz="1800" dirty="0"/>
          </a:p>
        </p:txBody>
      </p:sp>
      <p:pic>
        <p:nvPicPr>
          <p:cNvPr id="5" name="Picture 4">
            <a:extLst>
              <a:ext uri="{FF2B5EF4-FFF2-40B4-BE49-F238E27FC236}">
                <a16:creationId xmlns:a16="http://schemas.microsoft.com/office/drawing/2014/main" id="{141066CB-F1DF-9CCB-3964-C3C42DC6EB86}"/>
              </a:ext>
            </a:extLst>
          </p:cNvPr>
          <p:cNvPicPr>
            <a:picLocks noChangeAspect="1"/>
          </p:cNvPicPr>
          <p:nvPr/>
        </p:nvPicPr>
        <p:blipFill>
          <a:blip r:embed="rId2"/>
          <a:stretch>
            <a:fillRect/>
          </a:stretch>
        </p:blipFill>
        <p:spPr>
          <a:xfrm>
            <a:off x="8710792" y="184051"/>
            <a:ext cx="3177815" cy="2286198"/>
          </a:xfrm>
          <a:prstGeom prst="rect">
            <a:avLst/>
          </a:prstGeom>
        </p:spPr>
      </p:pic>
    </p:spTree>
    <p:extLst>
      <p:ext uri="{BB962C8B-B14F-4D97-AF65-F5344CB8AC3E}">
        <p14:creationId xmlns:p14="http://schemas.microsoft.com/office/powerpoint/2010/main" val="20106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10A9-C988-3139-2507-A60F625486C2}"/>
              </a:ext>
            </a:extLst>
          </p:cNvPr>
          <p:cNvSpPr>
            <a:spLocks noGrp="1"/>
          </p:cNvSpPr>
          <p:nvPr>
            <p:ph type="title"/>
          </p:nvPr>
        </p:nvSpPr>
        <p:spPr/>
        <p:txBody>
          <a:bodyPr/>
          <a:lstStyle/>
          <a:p>
            <a:r>
              <a:rPr lang="nl-NL" dirty="0"/>
              <a:t>Projecten structuur</a:t>
            </a:r>
          </a:p>
        </p:txBody>
      </p:sp>
      <p:sp>
        <p:nvSpPr>
          <p:cNvPr id="3" name="Content Placeholder 2">
            <a:extLst>
              <a:ext uri="{FF2B5EF4-FFF2-40B4-BE49-F238E27FC236}">
                <a16:creationId xmlns:a16="http://schemas.microsoft.com/office/drawing/2014/main" id="{40F56DA3-F719-74A7-6C32-83AFF0B63791}"/>
              </a:ext>
            </a:extLst>
          </p:cNvPr>
          <p:cNvSpPr>
            <a:spLocks noGrp="1"/>
          </p:cNvSpPr>
          <p:nvPr>
            <p:ph idx="1"/>
          </p:nvPr>
        </p:nvSpPr>
        <p:spPr/>
        <p:txBody>
          <a:bodyPr>
            <a:normAutofit/>
          </a:bodyPr>
          <a:lstStyle/>
          <a:p>
            <a:pPr marL="0" indent="0">
              <a:buNone/>
            </a:pPr>
            <a:r>
              <a:rPr lang="nl-NL" sz="2400" b="1" dirty="0" err="1"/>
              <a:t>Domeinlaag</a:t>
            </a:r>
            <a:r>
              <a:rPr lang="nl-NL" sz="2400" b="1" dirty="0"/>
              <a:t>:</a:t>
            </a:r>
          </a:p>
          <a:p>
            <a:pPr marL="0" indent="0">
              <a:buNone/>
            </a:pPr>
            <a:r>
              <a:rPr lang="nl-NL" sz="1800" dirty="0"/>
              <a:t>Deze is gesplitst in twee lagen.</a:t>
            </a:r>
          </a:p>
          <a:p>
            <a:pPr marL="0" indent="0">
              <a:buNone/>
            </a:pPr>
            <a:r>
              <a:rPr lang="nl-NL" sz="1800" i="1" dirty="0" err="1">
                <a:solidFill>
                  <a:srgbClr val="0099CC"/>
                </a:solidFill>
              </a:rPr>
              <a:t>Superkatten.Katministratie.Domain</a:t>
            </a:r>
            <a:r>
              <a:rPr lang="nl-NL" sz="1800" dirty="0"/>
              <a:t> is de laag die alle </a:t>
            </a:r>
            <a:r>
              <a:rPr lang="nl-NL" sz="1800" dirty="0" err="1"/>
              <a:t>essentiele</a:t>
            </a:r>
            <a:r>
              <a:rPr lang="nl-NL" sz="1800" dirty="0"/>
              <a:t> bouwblokken bevat.</a:t>
            </a:r>
          </a:p>
          <a:p>
            <a:pPr marL="0" indent="0">
              <a:buNone/>
            </a:pPr>
            <a:r>
              <a:rPr lang="nl-NL" sz="1800" i="1" dirty="0" err="1">
                <a:solidFill>
                  <a:srgbClr val="0099CC"/>
                </a:solidFill>
              </a:rPr>
              <a:t>Superkatten.Katministratie.Domain.Shared</a:t>
            </a:r>
            <a:r>
              <a:rPr lang="nl-NL" sz="1800" dirty="0">
                <a:solidFill>
                  <a:srgbClr val="0099CC"/>
                </a:solidFill>
              </a:rPr>
              <a:t> </a:t>
            </a:r>
            <a:r>
              <a:rPr lang="nl-NL" sz="1800" dirty="0"/>
              <a:t>is een “dun” project dat onderdeel is van de domain laag maar door alle andere lagen kan worden gebruikt. Bijvoorbeeld constanten en of </a:t>
            </a:r>
            <a:r>
              <a:rPr lang="nl-NL" sz="1800" dirty="0" err="1"/>
              <a:t>enums</a:t>
            </a:r>
            <a:r>
              <a:rPr lang="nl-NL" sz="1800" dirty="0"/>
              <a:t> gerelateerd aan de domain objecten die worden hergebruikt door de andere lagen.</a:t>
            </a:r>
          </a:p>
          <a:p>
            <a:pPr marL="0" indent="0">
              <a:buNone/>
            </a:pPr>
            <a:endParaRPr lang="nl-NL" sz="1800" dirty="0"/>
          </a:p>
          <a:p>
            <a:pPr marL="0" indent="0">
              <a:buNone/>
            </a:pPr>
            <a:endParaRPr lang="nl-NL" sz="1800" dirty="0"/>
          </a:p>
        </p:txBody>
      </p:sp>
      <p:pic>
        <p:nvPicPr>
          <p:cNvPr id="5" name="Picture 4">
            <a:extLst>
              <a:ext uri="{FF2B5EF4-FFF2-40B4-BE49-F238E27FC236}">
                <a16:creationId xmlns:a16="http://schemas.microsoft.com/office/drawing/2014/main" id="{141066CB-F1DF-9CCB-3964-C3C42DC6EB86}"/>
              </a:ext>
            </a:extLst>
          </p:cNvPr>
          <p:cNvPicPr>
            <a:picLocks noChangeAspect="1"/>
          </p:cNvPicPr>
          <p:nvPr/>
        </p:nvPicPr>
        <p:blipFill>
          <a:blip r:embed="rId2"/>
          <a:stretch>
            <a:fillRect/>
          </a:stretch>
        </p:blipFill>
        <p:spPr>
          <a:xfrm>
            <a:off x="8710792" y="184051"/>
            <a:ext cx="3177815" cy="2286198"/>
          </a:xfrm>
          <a:prstGeom prst="rect">
            <a:avLst/>
          </a:prstGeom>
        </p:spPr>
      </p:pic>
    </p:spTree>
    <p:extLst>
      <p:ext uri="{BB962C8B-B14F-4D97-AF65-F5344CB8AC3E}">
        <p14:creationId xmlns:p14="http://schemas.microsoft.com/office/powerpoint/2010/main" val="157625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10A9-C988-3139-2507-A60F625486C2}"/>
              </a:ext>
            </a:extLst>
          </p:cNvPr>
          <p:cNvSpPr>
            <a:spLocks noGrp="1"/>
          </p:cNvSpPr>
          <p:nvPr>
            <p:ph type="title"/>
          </p:nvPr>
        </p:nvSpPr>
        <p:spPr/>
        <p:txBody>
          <a:bodyPr/>
          <a:lstStyle/>
          <a:p>
            <a:r>
              <a:rPr lang="nl-NL" dirty="0"/>
              <a:t>Projecten structuur</a:t>
            </a:r>
          </a:p>
        </p:txBody>
      </p:sp>
      <p:sp>
        <p:nvSpPr>
          <p:cNvPr id="3" name="Content Placeholder 2">
            <a:extLst>
              <a:ext uri="{FF2B5EF4-FFF2-40B4-BE49-F238E27FC236}">
                <a16:creationId xmlns:a16="http://schemas.microsoft.com/office/drawing/2014/main" id="{40F56DA3-F719-74A7-6C32-83AFF0B63791}"/>
              </a:ext>
            </a:extLst>
          </p:cNvPr>
          <p:cNvSpPr>
            <a:spLocks noGrp="1"/>
          </p:cNvSpPr>
          <p:nvPr>
            <p:ph idx="1"/>
          </p:nvPr>
        </p:nvSpPr>
        <p:spPr/>
        <p:txBody>
          <a:bodyPr>
            <a:normAutofit/>
          </a:bodyPr>
          <a:lstStyle/>
          <a:p>
            <a:pPr marL="0" indent="0">
              <a:buNone/>
            </a:pPr>
            <a:r>
              <a:rPr lang="nl-NL" sz="2400" b="1" dirty="0" err="1"/>
              <a:t>Presentatielaag</a:t>
            </a:r>
            <a:r>
              <a:rPr lang="nl-NL" sz="2400" b="1" dirty="0"/>
              <a:t>:</a:t>
            </a:r>
          </a:p>
          <a:p>
            <a:pPr marL="0" indent="0">
              <a:buNone/>
            </a:pPr>
            <a:r>
              <a:rPr lang="nl-NL" sz="1800" dirty="0"/>
              <a:t>Deze bestaat uit twee lagen.</a:t>
            </a:r>
          </a:p>
          <a:p>
            <a:pPr marL="0" indent="0">
              <a:buNone/>
            </a:pPr>
            <a:r>
              <a:rPr lang="nl-NL" sz="1800" i="1" dirty="0" err="1">
                <a:solidFill>
                  <a:srgbClr val="0099CC"/>
                </a:solidFill>
              </a:rPr>
              <a:t>Superkatten.Katministratie.HttpApi</a:t>
            </a:r>
            <a:r>
              <a:rPr lang="nl-NL" sz="1800" dirty="0"/>
              <a:t> project bevat de HTTP </a:t>
            </a:r>
            <a:r>
              <a:rPr lang="nl-NL" sz="1800" dirty="0" err="1"/>
              <a:t>APIs</a:t>
            </a:r>
            <a:r>
              <a:rPr lang="nl-NL" sz="1800" dirty="0"/>
              <a:t> </a:t>
            </a:r>
            <a:r>
              <a:rPr lang="nl-NL" sz="1800" dirty="0" err="1"/>
              <a:t>defined</a:t>
            </a:r>
            <a:r>
              <a:rPr lang="nl-NL" sz="1800" dirty="0"/>
              <a:t> in de solution. Hiermee ontsluiten we de backend met de </a:t>
            </a:r>
            <a:r>
              <a:rPr lang="nl-NL" sz="1800" dirty="0" err="1"/>
              <a:t>frontend</a:t>
            </a:r>
            <a:r>
              <a:rPr lang="nl-NL" sz="1800" dirty="0"/>
              <a:t>. De backend kan dan op de server draaien en we kunnen dan meerdere </a:t>
            </a:r>
            <a:r>
              <a:rPr lang="nl-NL" sz="1800" dirty="0" err="1"/>
              <a:t>frontend</a:t>
            </a:r>
            <a:r>
              <a:rPr lang="nl-NL" sz="1800" dirty="0"/>
              <a:t> hebben. De bedoeling is om de </a:t>
            </a:r>
            <a:r>
              <a:rPr lang="nl-NL" sz="1800" dirty="0" err="1"/>
              <a:t>frontend</a:t>
            </a:r>
            <a:r>
              <a:rPr lang="nl-NL" sz="1800" dirty="0"/>
              <a:t> ook op een mobiele telefoon te kunnen draaien.</a:t>
            </a:r>
          </a:p>
          <a:p>
            <a:pPr marL="0" indent="0">
              <a:buNone/>
            </a:pPr>
            <a:r>
              <a:rPr lang="nl-NL" sz="1800" i="1" dirty="0" err="1">
                <a:solidFill>
                  <a:srgbClr val="0099CC"/>
                </a:solidFill>
              </a:rPr>
              <a:t>Superkatten.Katministratie.HttaApi.Client</a:t>
            </a:r>
            <a:r>
              <a:rPr lang="nl-NL" sz="1800" dirty="0">
                <a:solidFill>
                  <a:srgbClr val="0099CC"/>
                </a:solidFill>
              </a:rPr>
              <a:t> </a:t>
            </a:r>
            <a:r>
              <a:rPr lang="nl-NL" sz="1800" dirty="0"/>
              <a:t>is de user interface die calls maakt naar de API om data weer te geven of oom acties uit te voeren. </a:t>
            </a:r>
          </a:p>
          <a:p>
            <a:pPr marL="0" indent="0">
              <a:buNone/>
            </a:pPr>
            <a:endParaRPr lang="nl-NL" sz="1800" dirty="0"/>
          </a:p>
          <a:p>
            <a:pPr marL="0" indent="0">
              <a:buNone/>
            </a:pPr>
            <a:endParaRPr lang="nl-NL" sz="1800" dirty="0"/>
          </a:p>
        </p:txBody>
      </p:sp>
      <p:pic>
        <p:nvPicPr>
          <p:cNvPr id="5" name="Picture 4">
            <a:extLst>
              <a:ext uri="{FF2B5EF4-FFF2-40B4-BE49-F238E27FC236}">
                <a16:creationId xmlns:a16="http://schemas.microsoft.com/office/drawing/2014/main" id="{141066CB-F1DF-9CCB-3964-C3C42DC6EB86}"/>
              </a:ext>
            </a:extLst>
          </p:cNvPr>
          <p:cNvPicPr>
            <a:picLocks noChangeAspect="1"/>
          </p:cNvPicPr>
          <p:nvPr/>
        </p:nvPicPr>
        <p:blipFill>
          <a:blip r:embed="rId2"/>
          <a:stretch>
            <a:fillRect/>
          </a:stretch>
        </p:blipFill>
        <p:spPr>
          <a:xfrm>
            <a:off x="8710792" y="184051"/>
            <a:ext cx="3177815" cy="2286198"/>
          </a:xfrm>
          <a:prstGeom prst="rect">
            <a:avLst/>
          </a:prstGeom>
        </p:spPr>
      </p:pic>
    </p:spTree>
    <p:extLst>
      <p:ext uri="{BB962C8B-B14F-4D97-AF65-F5344CB8AC3E}">
        <p14:creationId xmlns:p14="http://schemas.microsoft.com/office/powerpoint/2010/main" val="183860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10A9-C988-3139-2507-A60F625486C2}"/>
              </a:ext>
            </a:extLst>
          </p:cNvPr>
          <p:cNvSpPr>
            <a:spLocks noGrp="1"/>
          </p:cNvSpPr>
          <p:nvPr>
            <p:ph type="title"/>
          </p:nvPr>
        </p:nvSpPr>
        <p:spPr/>
        <p:txBody>
          <a:bodyPr/>
          <a:lstStyle/>
          <a:p>
            <a:r>
              <a:rPr lang="nl-NL" dirty="0"/>
              <a:t>Projecten structuur</a:t>
            </a:r>
          </a:p>
        </p:txBody>
      </p:sp>
      <p:sp>
        <p:nvSpPr>
          <p:cNvPr id="3" name="Content Placeholder 2">
            <a:extLst>
              <a:ext uri="{FF2B5EF4-FFF2-40B4-BE49-F238E27FC236}">
                <a16:creationId xmlns:a16="http://schemas.microsoft.com/office/drawing/2014/main" id="{40F56DA3-F719-74A7-6C32-83AFF0B63791}"/>
              </a:ext>
            </a:extLst>
          </p:cNvPr>
          <p:cNvSpPr>
            <a:spLocks noGrp="1"/>
          </p:cNvSpPr>
          <p:nvPr>
            <p:ph idx="1"/>
          </p:nvPr>
        </p:nvSpPr>
        <p:spPr/>
        <p:txBody>
          <a:bodyPr>
            <a:normAutofit/>
          </a:bodyPr>
          <a:lstStyle/>
          <a:p>
            <a:pPr marL="0" indent="0">
              <a:buNone/>
            </a:pPr>
            <a:r>
              <a:rPr lang="nl-NL" sz="2400" b="1" dirty="0" err="1"/>
              <a:t>Infrastructuuurlaag</a:t>
            </a:r>
            <a:r>
              <a:rPr lang="nl-NL" sz="2400" b="1" dirty="0"/>
              <a:t>:</a:t>
            </a:r>
          </a:p>
          <a:p>
            <a:pPr marL="0" indent="0">
              <a:buNone/>
            </a:pPr>
            <a:r>
              <a:rPr lang="nl-NL" sz="1800" dirty="0"/>
              <a:t>Deze bestaat uit twee lagen.</a:t>
            </a:r>
          </a:p>
          <a:p>
            <a:pPr marL="0" indent="0">
              <a:buNone/>
            </a:pPr>
            <a:r>
              <a:rPr lang="nl-NL" sz="1800" i="1" dirty="0" err="1">
                <a:solidFill>
                  <a:srgbClr val="0099CC"/>
                </a:solidFill>
              </a:rPr>
              <a:t>Superkatten.Katministratie.Infrastructure</a:t>
            </a:r>
            <a:r>
              <a:rPr lang="nl-NL" sz="1800" dirty="0"/>
              <a:t> is de laag waar we de data opslaan en ophalen. Dit kan een database zijn maar het is ook mogelijk om het in-memory uit te voeren of in een file.</a:t>
            </a:r>
          </a:p>
          <a:p>
            <a:pPr marL="0" indent="0">
              <a:buNone/>
            </a:pPr>
            <a:endParaRPr lang="nl-NL" sz="1800" dirty="0"/>
          </a:p>
          <a:p>
            <a:pPr marL="0" indent="0">
              <a:buNone/>
            </a:pPr>
            <a:endParaRPr lang="nl-NL" sz="1800" dirty="0"/>
          </a:p>
        </p:txBody>
      </p:sp>
      <p:pic>
        <p:nvPicPr>
          <p:cNvPr id="5" name="Picture 4">
            <a:extLst>
              <a:ext uri="{FF2B5EF4-FFF2-40B4-BE49-F238E27FC236}">
                <a16:creationId xmlns:a16="http://schemas.microsoft.com/office/drawing/2014/main" id="{141066CB-F1DF-9CCB-3964-C3C42DC6EB86}"/>
              </a:ext>
            </a:extLst>
          </p:cNvPr>
          <p:cNvPicPr>
            <a:picLocks noChangeAspect="1"/>
          </p:cNvPicPr>
          <p:nvPr/>
        </p:nvPicPr>
        <p:blipFill>
          <a:blip r:embed="rId2"/>
          <a:stretch>
            <a:fillRect/>
          </a:stretch>
        </p:blipFill>
        <p:spPr>
          <a:xfrm>
            <a:off x="8710792" y="184051"/>
            <a:ext cx="3177815" cy="2286198"/>
          </a:xfrm>
          <a:prstGeom prst="rect">
            <a:avLst/>
          </a:prstGeom>
        </p:spPr>
      </p:pic>
    </p:spTree>
    <p:extLst>
      <p:ext uri="{BB962C8B-B14F-4D97-AF65-F5344CB8AC3E}">
        <p14:creationId xmlns:p14="http://schemas.microsoft.com/office/powerpoint/2010/main" val="364063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19A6-262E-7F3B-F445-F383A82D9A76}"/>
              </a:ext>
            </a:extLst>
          </p:cNvPr>
          <p:cNvSpPr>
            <a:spLocks noGrp="1"/>
          </p:cNvSpPr>
          <p:nvPr>
            <p:ph type="title"/>
          </p:nvPr>
        </p:nvSpPr>
        <p:spPr/>
        <p:txBody>
          <a:bodyPr/>
          <a:lstStyle/>
          <a:p>
            <a:r>
              <a:rPr lang="nl-NL" dirty="0"/>
              <a:t>Afhankelijkheden van de projecten</a:t>
            </a:r>
          </a:p>
        </p:txBody>
      </p:sp>
      <p:sp>
        <p:nvSpPr>
          <p:cNvPr id="4" name="Rectangle 3">
            <a:extLst>
              <a:ext uri="{FF2B5EF4-FFF2-40B4-BE49-F238E27FC236}">
                <a16:creationId xmlns:a16="http://schemas.microsoft.com/office/drawing/2014/main" id="{E2A9A7E8-4DA0-D840-725C-0CD7A73298BC}"/>
              </a:ext>
            </a:extLst>
          </p:cNvPr>
          <p:cNvSpPr/>
          <p:nvPr/>
        </p:nvSpPr>
        <p:spPr>
          <a:xfrm>
            <a:off x="2032000" y="2489200"/>
            <a:ext cx="1651000" cy="41275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nl-NL" dirty="0" err="1"/>
              <a:t>Domain.Shared</a:t>
            </a:r>
            <a:endParaRPr lang="nl-NL" dirty="0"/>
          </a:p>
        </p:txBody>
      </p:sp>
      <p:sp>
        <p:nvSpPr>
          <p:cNvPr id="5" name="Rectangle 4">
            <a:extLst>
              <a:ext uri="{FF2B5EF4-FFF2-40B4-BE49-F238E27FC236}">
                <a16:creationId xmlns:a16="http://schemas.microsoft.com/office/drawing/2014/main" id="{EB8BF240-382B-1E84-059F-B09C080D1305}"/>
              </a:ext>
            </a:extLst>
          </p:cNvPr>
          <p:cNvSpPr/>
          <p:nvPr/>
        </p:nvSpPr>
        <p:spPr>
          <a:xfrm>
            <a:off x="5314950" y="2489200"/>
            <a:ext cx="984250" cy="41275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nl-NL" dirty="0"/>
              <a:t>Domain</a:t>
            </a:r>
          </a:p>
        </p:txBody>
      </p:sp>
      <p:sp>
        <p:nvSpPr>
          <p:cNvPr id="6" name="Rectangle 5">
            <a:extLst>
              <a:ext uri="{FF2B5EF4-FFF2-40B4-BE49-F238E27FC236}">
                <a16:creationId xmlns:a16="http://schemas.microsoft.com/office/drawing/2014/main" id="{2BA48288-C5B1-84BC-03E3-B622CEB7F52A}"/>
              </a:ext>
            </a:extLst>
          </p:cNvPr>
          <p:cNvSpPr/>
          <p:nvPr/>
        </p:nvSpPr>
        <p:spPr>
          <a:xfrm>
            <a:off x="7588250" y="2489200"/>
            <a:ext cx="1739900" cy="41275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nl-NL" dirty="0" err="1"/>
              <a:t>Infrastructure</a:t>
            </a:r>
            <a:endParaRPr lang="nl-NL" dirty="0"/>
          </a:p>
        </p:txBody>
      </p:sp>
      <p:cxnSp>
        <p:nvCxnSpPr>
          <p:cNvPr id="8" name="Straight Arrow Connector 7">
            <a:extLst>
              <a:ext uri="{FF2B5EF4-FFF2-40B4-BE49-F238E27FC236}">
                <a16:creationId xmlns:a16="http://schemas.microsoft.com/office/drawing/2014/main" id="{258134FC-ACC3-A7A2-B85E-AEFD24DD5441}"/>
              </a:ext>
            </a:extLst>
          </p:cNvPr>
          <p:cNvCxnSpPr>
            <a:stCxn id="6" idx="1"/>
            <a:endCxn id="5" idx="3"/>
          </p:cNvCxnSpPr>
          <p:nvPr/>
        </p:nvCxnSpPr>
        <p:spPr>
          <a:xfrm flipH="1">
            <a:off x="6299200" y="2695575"/>
            <a:ext cx="1289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CDC135-C8AE-6E3A-1357-6F0C9FFE14F9}"/>
              </a:ext>
            </a:extLst>
          </p:cNvPr>
          <p:cNvCxnSpPr>
            <a:stCxn id="5" idx="1"/>
            <a:endCxn id="4" idx="3"/>
          </p:cNvCxnSpPr>
          <p:nvPr/>
        </p:nvCxnSpPr>
        <p:spPr>
          <a:xfrm flipH="1">
            <a:off x="3683000" y="2695575"/>
            <a:ext cx="163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E8D843-3619-615E-B2FB-EA82934AEFB1}"/>
              </a:ext>
            </a:extLst>
          </p:cNvPr>
          <p:cNvSpPr/>
          <p:nvPr/>
        </p:nvSpPr>
        <p:spPr>
          <a:xfrm>
            <a:off x="1543050" y="3404393"/>
            <a:ext cx="2628900" cy="473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Application.Contracts</a:t>
            </a:r>
            <a:endParaRPr lang="nl-NL" dirty="0"/>
          </a:p>
        </p:txBody>
      </p:sp>
      <p:cxnSp>
        <p:nvCxnSpPr>
          <p:cNvPr id="13" name="Straight Arrow Connector 12">
            <a:extLst>
              <a:ext uri="{FF2B5EF4-FFF2-40B4-BE49-F238E27FC236}">
                <a16:creationId xmlns:a16="http://schemas.microsoft.com/office/drawing/2014/main" id="{A05628BC-0763-ABF3-FBDA-27EC2492FFE6}"/>
              </a:ext>
            </a:extLst>
          </p:cNvPr>
          <p:cNvCxnSpPr>
            <a:stCxn id="11" idx="0"/>
            <a:endCxn id="4" idx="2"/>
          </p:cNvCxnSpPr>
          <p:nvPr/>
        </p:nvCxnSpPr>
        <p:spPr>
          <a:xfrm flipV="1">
            <a:off x="2857500" y="2901950"/>
            <a:ext cx="0" cy="50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DF6602D-17E8-EA13-CE2B-8507FD4E0A8B}"/>
              </a:ext>
            </a:extLst>
          </p:cNvPr>
          <p:cNvSpPr/>
          <p:nvPr/>
        </p:nvSpPr>
        <p:spPr>
          <a:xfrm>
            <a:off x="5095874" y="3404392"/>
            <a:ext cx="1441450" cy="473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Application</a:t>
            </a:r>
          </a:p>
        </p:txBody>
      </p:sp>
      <p:cxnSp>
        <p:nvCxnSpPr>
          <p:cNvPr id="19" name="Straight Arrow Connector 18">
            <a:extLst>
              <a:ext uri="{FF2B5EF4-FFF2-40B4-BE49-F238E27FC236}">
                <a16:creationId xmlns:a16="http://schemas.microsoft.com/office/drawing/2014/main" id="{6F2F6FEB-FDA0-05C5-8142-742A16EB1B79}"/>
              </a:ext>
            </a:extLst>
          </p:cNvPr>
          <p:cNvCxnSpPr>
            <a:stCxn id="15" idx="0"/>
            <a:endCxn id="5" idx="2"/>
          </p:cNvCxnSpPr>
          <p:nvPr/>
        </p:nvCxnSpPr>
        <p:spPr>
          <a:xfrm flipH="1" flipV="1">
            <a:off x="5807075" y="2901950"/>
            <a:ext cx="9524" cy="502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B29E34-5556-CF49-5B9A-BA61EF0BB93E}"/>
              </a:ext>
            </a:extLst>
          </p:cNvPr>
          <p:cNvCxnSpPr>
            <a:stCxn id="15" idx="1"/>
            <a:endCxn id="11" idx="3"/>
          </p:cNvCxnSpPr>
          <p:nvPr/>
        </p:nvCxnSpPr>
        <p:spPr>
          <a:xfrm flipH="1">
            <a:off x="4171950" y="3640926"/>
            <a:ext cx="9239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4E3DA4D-244A-A84A-18DB-CA2BCA1CDF06}"/>
              </a:ext>
            </a:extLst>
          </p:cNvPr>
          <p:cNvSpPr/>
          <p:nvPr/>
        </p:nvSpPr>
        <p:spPr>
          <a:xfrm>
            <a:off x="2249169" y="4379903"/>
            <a:ext cx="1216660" cy="46195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l-NL" dirty="0" err="1"/>
              <a:t>HttpApi</a:t>
            </a:r>
            <a:endParaRPr lang="nl-NL" dirty="0"/>
          </a:p>
        </p:txBody>
      </p:sp>
      <p:sp>
        <p:nvSpPr>
          <p:cNvPr id="25" name="Rectangle 24">
            <a:extLst>
              <a:ext uri="{FF2B5EF4-FFF2-40B4-BE49-F238E27FC236}">
                <a16:creationId xmlns:a16="http://schemas.microsoft.com/office/drawing/2014/main" id="{906F959E-FB4D-5973-E760-68A6C3B84A3C}"/>
              </a:ext>
            </a:extLst>
          </p:cNvPr>
          <p:cNvSpPr/>
          <p:nvPr/>
        </p:nvSpPr>
        <p:spPr>
          <a:xfrm>
            <a:off x="1998980" y="5344301"/>
            <a:ext cx="1684020" cy="46195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err="1"/>
              <a:t>HttpApi.Client</a:t>
            </a:r>
            <a:endParaRPr lang="nl-NL" dirty="0"/>
          </a:p>
        </p:txBody>
      </p:sp>
      <p:cxnSp>
        <p:nvCxnSpPr>
          <p:cNvPr id="27" name="Straight Arrow Connector 26">
            <a:extLst>
              <a:ext uri="{FF2B5EF4-FFF2-40B4-BE49-F238E27FC236}">
                <a16:creationId xmlns:a16="http://schemas.microsoft.com/office/drawing/2014/main" id="{1CAF6F43-5E63-41E1-82EC-67991FF3571D}"/>
              </a:ext>
            </a:extLst>
          </p:cNvPr>
          <p:cNvCxnSpPr>
            <a:cxnSpLocks/>
            <a:stCxn id="24" idx="0"/>
            <a:endCxn id="11" idx="2"/>
          </p:cNvCxnSpPr>
          <p:nvPr/>
        </p:nvCxnSpPr>
        <p:spPr>
          <a:xfrm flipV="1">
            <a:off x="2857499" y="3877460"/>
            <a:ext cx="1" cy="50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269A2E8-1BA7-EA79-D888-6F4BF63848FB}"/>
              </a:ext>
            </a:extLst>
          </p:cNvPr>
          <p:cNvCxnSpPr>
            <a:cxnSpLocks/>
            <a:stCxn id="24" idx="3"/>
            <a:endCxn id="15" idx="2"/>
          </p:cNvCxnSpPr>
          <p:nvPr/>
        </p:nvCxnSpPr>
        <p:spPr>
          <a:xfrm flipV="1">
            <a:off x="3465829" y="3877459"/>
            <a:ext cx="2350770" cy="733422"/>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47AD27C-8D0E-2282-FD4E-EBE41655E715}"/>
              </a:ext>
            </a:extLst>
          </p:cNvPr>
          <p:cNvCxnSpPr>
            <a:cxnSpLocks/>
            <a:stCxn id="25" idx="0"/>
            <a:endCxn id="24" idx="2"/>
          </p:cNvCxnSpPr>
          <p:nvPr/>
        </p:nvCxnSpPr>
        <p:spPr>
          <a:xfrm flipV="1">
            <a:off x="2840990" y="4841858"/>
            <a:ext cx="16509" cy="50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0F3F55C-0F6D-8E69-D6EB-65AC71957710}"/>
              </a:ext>
            </a:extLst>
          </p:cNvPr>
          <p:cNvCxnSpPr>
            <a:stCxn id="15" idx="3"/>
            <a:endCxn id="6" idx="2"/>
          </p:cNvCxnSpPr>
          <p:nvPr/>
        </p:nvCxnSpPr>
        <p:spPr>
          <a:xfrm flipV="1">
            <a:off x="6537324" y="2901950"/>
            <a:ext cx="1920876" cy="7389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327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1074</Words>
  <Application>Microsoft Office PowerPoint</Application>
  <PresentationFormat>Widescreen</PresentationFormat>
  <Paragraphs>220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Katministratie</vt:lpstr>
      <vt:lpstr>Focus</vt:lpstr>
      <vt:lpstr>Domain Driven Design</vt:lpstr>
      <vt:lpstr>Clean Architecture</vt:lpstr>
      <vt:lpstr>Projecten structuur</vt:lpstr>
      <vt:lpstr>Projecten structuur</vt:lpstr>
      <vt:lpstr>Projecten structuur</vt:lpstr>
      <vt:lpstr>Projecten structuur</vt:lpstr>
      <vt:lpstr>Afhankelijkheden van de projecten</vt:lpstr>
      <vt:lpstr>Afhankelijkheden van de projecten</vt:lpstr>
      <vt:lpstr>Execution flow</vt:lpstr>
      <vt:lpstr>Hosten van de applicatie</vt:lpstr>
      <vt:lpstr>DDD: Context</vt:lpstr>
      <vt:lpstr>Context relevante informatie</vt:lpstr>
      <vt:lpstr>Events</vt:lpstr>
      <vt:lpstr>Context</vt:lpstr>
      <vt:lpstr>Services explained</vt:lpstr>
      <vt:lpstr>Context</vt:lpstr>
      <vt:lpstr>Context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Kroon J de (Johan)</dc:creator>
  <cp:lastModifiedBy>Kroon J de (Johan)</cp:lastModifiedBy>
  <cp:revision>2</cp:revision>
  <dcterms:created xsi:type="dcterms:W3CDTF">2023-08-30T10:12:31Z</dcterms:created>
  <dcterms:modified xsi:type="dcterms:W3CDTF">2023-10-03T18:24:51Z</dcterms:modified>
</cp:coreProperties>
</file>