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7" r:id="rId4"/>
    <p:sldId id="265" r:id="rId5"/>
    <p:sldId id="267" r:id="rId6"/>
    <p:sldId id="264" r:id="rId7"/>
    <p:sldId id="266" r:id="rId8"/>
    <p:sldId id="261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60" autoAdjust="0"/>
  </p:normalViewPr>
  <p:slideViewPr>
    <p:cSldViewPr>
      <p:cViewPr>
        <p:scale>
          <a:sx n="66" d="100"/>
          <a:sy n="66" d="100"/>
        </p:scale>
        <p:origin x="816" y="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tten-qb.hatenablog.com/entry/2017/10/22/232016" TargetMode="External"/><Relationship Id="rId2" Type="http://schemas.openxmlformats.org/officeDocument/2006/relationships/hyperlink" Target="https://www.youtube.com/watch?v=KIP2N5HZRW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Feature </a:t>
            </a:r>
            <a:r>
              <a:rPr kumimoji="1" lang="en-US" altLang="ja-JP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Tweaking</a:t>
            </a:r>
            <a:r>
              <a:rPr kumimoji="1"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133600"/>
            <a:ext cx="8477250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7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56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Classification via </a:t>
            </a:r>
            <a:r>
              <a:rPr kumimoji="1" lang="en-US" altLang="ja-JP" dirty="0" err="1"/>
              <a:t>blackbox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0625"/>
            <a:ext cx="84963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96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121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sz="4000" dirty="0"/>
              <a:t>The research question </a:t>
            </a:r>
          </a:p>
          <a:p>
            <a:r>
              <a:rPr lang="en-US" altLang="ja-JP" dirty="0"/>
              <a:t>How can we understand what can be changed in the feature vector in order to modify the prediction accordingly?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756" y="1447800"/>
            <a:ext cx="436033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3302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756" y="4419600"/>
            <a:ext cx="4377175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800600" y="4070554"/>
            <a:ext cx="2009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random forest prediction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657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The concept</a:t>
            </a:r>
            <a:endParaRPr kumimoji="1" lang="ja-JP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857" y="5220398"/>
            <a:ext cx="3372596" cy="61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19" y="5704432"/>
            <a:ext cx="3387776" cy="54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グループ化 13"/>
          <p:cNvGrpSpPr/>
          <p:nvPr/>
        </p:nvGrpSpPr>
        <p:grpSpPr>
          <a:xfrm>
            <a:off x="5383857" y="1733230"/>
            <a:ext cx="3136435" cy="3349075"/>
            <a:chOff x="4343400" y="1600200"/>
            <a:chExt cx="4379837" cy="467677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1600200"/>
              <a:ext cx="4379837" cy="467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772400" y="5257800"/>
              <a:ext cx="381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934200" y="5891448"/>
              <a:ext cx="381000" cy="381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152318" y="5891448"/>
              <a:ext cx="381000" cy="381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029200" y="5895975"/>
              <a:ext cx="381000" cy="381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5218922" y="3739082"/>
              <a:ext cx="1544017" cy="2156894"/>
            </a:xfrm>
            <a:custGeom>
              <a:avLst/>
              <a:gdLst>
                <a:gd name="connsiteX0" fmla="*/ 1544017 w 1544017"/>
                <a:gd name="connsiteY0" fmla="*/ 0 h 2290527"/>
                <a:gd name="connsiteX1" fmla="*/ 837846 w 1544017"/>
                <a:gd name="connsiteY1" fmla="*/ 226337 h 2290527"/>
                <a:gd name="connsiteX2" fmla="*/ 185997 w 1544017"/>
                <a:gd name="connsiteY2" fmla="*/ 516048 h 2290527"/>
                <a:gd name="connsiteX3" fmla="*/ 23034 w 1544017"/>
                <a:gd name="connsiteY3" fmla="*/ 1122630 h 2290527"/>
                <a:gd name="connsiteX4" fmla="*/ 4928 w 1544017"/>
                <a:gd name="connsiteY4" fmla="*/ 2290527 h 229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017" h="2290527">
                  <a:moveTo>
                    <a:pt x="1544017" y="0"/>
                  </a:moveTo>
                  <a:cubicBezTo>
                    <a:pt x="1304099" y="70164"/>
                    <a:pt x="1064182" y="140329"/>
                    <a:pt x="837846" y="226337"/>
                  </a:cubicBezTo>
                  <a:cubicBezTo>
                    <a:pt x="611510" y="312345"/>
                    <a:pt x="321799" y="366666"/>
                    <a:pt x="185997" y="516048"/>
                  </a:cubicBezTo>
                  <a:cubicBezTo>
                    <a:pt x="50195" y="665430"/>
                    <a:pt x="53212" y="826884"/>
                    <a:pt x="23034" y="1122630"/>
                  </a:cubicBezTo>
                  <a:cubicBezTo>
                    <a:pt x="-7144" y="1418377"/>
                    <a:pt x="-1108" y="1854452"/>
                    <a:pt x="4928" y="2290527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 12"/>
            <p:cNvSpPr/>
            <p:nvPr/>
          </p:nvSpPr>
          <p:spPr>
            <a:xfrm>
              <a:off x="6828280" y="3639493"/>
              <a:ext cx="1114962" cy="1618307"/>
            </a:xfrm>
            <a:custGeom>
              <a:avLst/>
              <a:gdLst>
                <a:gd name="connsiteX0" fmla="*/ 7086 w 1114962"/>
                <a:gd name="connsiteY0" fmla="*/ 0 h 1837854"/>
                <a:gd name="connsiteX1" fmla="*/ 88568 w 1114962"/>
                <a:gd name="connsiteY1" fmla="*/ 217283 h 1837854"/>
                <a:gd name="connsiteX2" fmla="*/ 631775 w 1114962"/>
                <a:gd name="connsiteY2" fmla="*/ 416459 h 1837854"/>
                <a:gd name="connsiteX3" fmla="*/ 794738 w 1114962"/>
                <a:gd name="connsiteY3" fmla="*/ 615636 h 1837854"/>
                <a:gd name="connsiteX4" fmla="*/ 803791 w 1114962"/>
                <a:gd name="connsiteY4" fmla="*/ 778598 h 1837854"/>
                <a:gd name="connsiteX5" fmla="*/ 984861 w 1114962"/>
                <a:gd name="connsiteY5" fmla="*/ 932507 h 1837854"/>
                <a:gd name="connsiteX6" fmla="*/ 1066342 w 1114962"/>
                <a:gd name="connsiteY6" fmla="*/ 1013988 h 1837854"/>
                <a:gd name="connsiteX7" fmla="*/ 1111609 w 1114962"/>
                <a:gd name="connsiteY7" fmla="*/ 1176951 h 1837854"/>
                <a:gd name="connsiteX8" fmla="*/ 1111609 w 1114962"/>
                <a:gd name="connsiteY8" fmla="*/ 1493822 h 1837854"/>
                <a:gd name="connsiteX9" fmla="*/ 1111609 w 1114962"/>
                <a:gd name="connsiteY9" fmla="*/ 1837854 h 183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962" h="1837854">
                  <a:moveTo>
                    <a:pt x="7086" y="0"/>
                  </a:moveTo>
                  <a:cubicBezTo>
                    <a:pt x="-4231" y="73936"/>
                    <a:pt x="-15547" y="147873"/>
                    <a:pt x="88568" y="217283"/>
                  </a:cubicBezTo>
                  <a:cubicBezTo>
                    <a:pt x="192683" y="286693"/>
                    <a:pt x="514080" y="350067"/>
                    <a:pt x="631775" y="416459"/>
                  </a:cubicBezTo>
                  <a:cubicBezTo>
                    <a:pt x="749470" y="482851"/>
                    <a:pt x="766069" y="555280"/>
                    <a:pt x="794738" y="615636"/>
                  </a:cubicBezTo>
                  <a:cubicBezTo>
                    <a:pt x="823407" y="675992"/>
                    <a:pt x="772104" y="725786"/>
                    <a:pt x="803791" y="778598"/>
                  </a:cubicBezTo>
                  <a:cubicBezTo>
                    <a:pt x="835478" y="831410"/>
                    <a:pt x="941103" y="893275"/>
                    <a:pt x="984861" y="932507"/>
                  </a:cubicBezTo>
                  <a:cubicBezTo>
                    <a:pt x="1028619" y="971739"/>
                    <a:pt x="1045217" y="973247"/>
                    <a:pt x="1066342" y="1013988"/>
                  </a:cubicBezTo>
                  <a:cubicBezTo>
                    <a:pt x="1087467" y="1054729"/>
                    <a:pt x="1104065" y="1096979"/>
                    <a:pt x="1111609" y="1176951"/>
                  </a:cubicBezTo>
                  <a:cubicBezTo>
                    <a:pt x="1119154" y="1256923"/>
                    <a:pt x="1111609" y="1493822"/>
                    <a:pt x="1111609" y="1493822"/>
                  </a:cubicBezTo>
                  <a:cubicBezTo>
                    <a:pt x="1111609" y="1603972"/>
                    <a:pt x="1108591" y="1779007"/>
                    <a:pt x="1111609" y="183785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485308"/>
            <a:ext cx="4702320" cy="415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57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F805A80-0900-41EA-A0C8-3C55B1979534}"/>
              </a:ext>
            </a:extLst>
          </p:cNvPr>
          <p:cNvCxnSpPr>
            <a:cxnSpLocks/>
            <a:stCxn id="32" idx="5"/>
            <a:endCxn id="59" idx="1"/>
          </p:cNvCxnSpPr>
          <p:nvPr/>
        </p:nvCxnSpPr>
        <p:spPr>
          <a:xfrm>
            <a:off x="4225089" y="2351742"/>
            <a:ext cx="1944001" cy="2215639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8087F09-682B-4EEB-8475-09CBD779EE55}"/>
              </a:ext>
            </a:extLst>
          </p:cNvPr>
          <p:cNvCxnSpPr>
            <a:stCxn id="32" idx="3"/>
            <a:endCxn id="46" idx="7"/>
          </p:cNvCxnSpPr>
          <p:nvPr/>
        </p:nvCxnSpPr>
        <p:spPr>
          <a:xfrm flipH="1">
            <a:off x="3182833" y="2351742"/>
            <a:ext cx="880616" cy="130123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AD51DA4B-5021-40FD-A054-7E6DB2D40F20}"/>
              </a:ext>
            </a:extLst>
          </p:cNvPr>
          <p:cNvSpPr/>
          <p:nvPr/>
        </p:nvSpPr>
        <p:spPr>
          <a:xfrm>
            <a:off x="6135613" y="4533904"/>
            <a:ext cx="228594" cy="22859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B090E0AD-19B7-4004-8C0A-D81BF519DB3A}"/>
              </a:ext>
            </a:extLst>
          </p:cNvPr>
          <p:cNvSpPr/>
          <p:nvPr/>
        </p:nvSpPr>
        <p:spPr>
          <a:xfrm>
            <a:off x="2987716" y="3619503"/>
            <a:ext cx="228594" cy="22859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053CCA-03F5-40B9-91E1-21C81880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466"/>
          </a:xfrm>
        </p:spPr>
        <p:txBody>
          <a:bodyPr/>
          <a:lstStyle/>
          <a:p>
            <a:r>
              <a:rPr kumimoji="1" lang="en-US" altLang="ja-JP" dirty="0"/>
              <a:t>Basic concept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C6D0D9-A25E-4A37-B6AC-45FC3993335E}"/>
              </a:ext>
            </a:extLst>
          </p:cNvPr>
          <p:cNvCxnSpPr>
            <a:cxnSpLocks/>
          </p:cNvCxnSpPr>
          <p:nvPr/>
        </p:nvCxnSpPr>
        <p:spPr>
          <a:xfrm flipV="1">
            <a:off x="1458626" y="1181104"/>
            <a:ext cx="0" cy="5219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5AA4873-6162-4A34-B9D4-07F46760B9AA}"/>
              </a:ext>
            </a:extLst>
          </p:cNvPr>
          <p:cNvCxnSpPr/>
          <p:nvPr/>
        </p:nvCxnSpPr>
        <p:spPr>
          <a:xfrm>
            <a:off x="1458626" y="6400800"/>
            <a:ext cx="6477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2F3C0FD-C268-48B2-AD72-4C4ACABA2C30}"/>
              </a:ext>
            </a:extLst>
          </p:cNvPr>
          <p:cNvSpPr txBox="1"/>
          <p:nvPr/>
        </p:nvSpPr>
        <p:spPr>
          <a:xfrm>
            <a:off x="468026" y="1447800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Feature 1</a:t>
            </a:r>
            <a:r>
              <a:rPr kumimoji="1" lang="ja-JP" altLang="en-US" b="1" baseline="-25000" dirty="0"/>
              <a:t>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300956-A324-46E6-A118-2E82BA3CB832}"/>
              </a:ext>
            </a:extLst>
          </p:cNvPr>
          <p:cNvSpPr txBox="1"/>
          <p:nvPr/>
        </p:nvSpPr>
        <p:spPr>
          <a:xfrm>
            <a:off x="7315200" y="6432592"/>
            <a:ext cx="113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Feature 2</a:t>
            </a:r>
            <a:endParaRPr kumimoji="1" lang="ja-JP" altLang="en-US" b="1" baseline="-25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9FA556-F48D-45CA-8902-2FE4476A1898}"/>
              </a:ext>
            </a:extLst>
          </p:cNvPr>
          <p:cNvSpPr txBox="1"/>
          <p:nvPr/>
        </p:nvSpPr>
        <p:spPr>
          <a:xfrm>
            <a:off x="1611028" y="5562600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00B050"/>
                </a:solidFill>
              </a:rPr>
              <a:t>Class: Positive</a:t>
            </a:r>
            <a:endParaRPr kumimoji="1" lang="ja-JP" alt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13B253-B6AD-44B5-A7E7-953ACDD59995}"/>
              </a:ext>
            </a:extLst>
          </p:cNvPr>
          <p:cNvSpPr txBox="1"/>
          <p:nvPr/>
        </p:nvSpPr>
        <p:spPr>
          <a:xfrm>
            <a:off x="1611025" y="1447800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Class: Negative</a:t>
            </a:r>
            <a:endParaRPr kumimoji="1" lang="ja-JP" alt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BCD221E-D5F2-42D8-AB32-DFE681E00493}"/>
              </a:ext>
            </a:extLst>
          </p:cNvPr>
          <p:cNvCxnSpPr>
            <a:cxnSpLocks/>
          </p:cNvCxnSpPr>
          <p:nvPr/>
        </p:nvCxnSpPr>
        <p:spPr>
          <a:xfrm>
            <a:off x="1458627" y="3124200"/>
            <a:ext cx="2285999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8F283B7-3F54-4D39-A9EF-E17D0B87D495}"/>
              </a:ext>
            </a:extLst>
          </p:cNvPr>
          <p:cNvCxnSpPr>
            <a:cxnSpLocks/>
          </p:cNvCxnSpPr>
          <p:nvPr/>
        </p:nvCxnSpPr>
        <p:spPr>
          <a:xfrm>
            <a:off x="3744627" y="3124200"/>
            <a:ext cx="0" cy="205740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F12F56E-8D11-4006-B32C-F6D68DAB7ABA}"/>
              </a:ext>
            </a:extLst>
          </p:cNvPr>
          <p:cNvCxnSpPr>
            <a:cxnSpLocks/>
          </p:cNvCxnSpPr>
          <p:nvPr/>
        </p:nvCxnSpPr>
        <p:spPr>
          <a:xfrm>
            <a:off x="3744626" y="5181600"/>
            <a:ext cx="190500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11109DD-3EA1-4364-8F95-ED4C0B366D84}"/>
              </a:ext>
            </a:extLst>
          </p:cNvPr>
          <p:cNvCxnSpPr>
            <a:cxnSpLocks/>
          </p:cNvCxnSpPr>
          <p:nvPr/>
        </p:nvCxnSpPr>
        <p:spPr>
          <a:xfrm>
            <a:off x="5649626" y="3962400"/>
            <a:ext cx="0" cy="121920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76E75358-E3E0-4495-838B-7289F09CEAEA}"/>
              </a:ext>
            </a:extLst>
          </p:cNvPr>
          <p:cNvSpPr/>
          <p:nvPr/>
        </p:nvSpPr>
        <p:spPr>
          <a:xfrm>
            <a:off x="4029972" y="2156625"/>
            <a:ext cx="228594" cy="22859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75F8E10-3C77-4C70-8A6C-C6B951C40B1D}"/>
              </a:ext>
            </a:extLst>
          </p:cNvPr>
          <p:cNvCxnSpPr/>
          <p:nvPr/>
        </p:nvCxnSpPr>
        <p:spPr>
          <a:xfrm>
            <a:off x="3211227" y="3124200"/>
            <a:ext cx="0" cy="533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DCF11E5-4920-4C29-8AFA-4D56FE42CA44}"/>
              </a:ext>
            </a:extLst>
          </p:cNvPr>
          <p:cNvCxnSpPr>
            <a:cxnSpLocks/>
          </p:cNvCxnSpPr>
          <p:nvPr/>
        </p:nvCxnSpPr>
        <p:spPr>
          <a:xfrm flipH="1">
            <a:off x="3211228" y="3657600"/>
            <a:ext cx="53339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7DE775-5C09-4846-A71B-C3A166922E9B}"/>
              </a:ext>
            </a:extLst>
          </p:cNvPr>
          <p:cNvSpPr txBox="1"/>
          <p:nvPr/>
        </p:nvSpPr>
        <p:spPr>
          <a:xfrm>
            <a:off x="2982626" y="2310455"/>
            <a:ext cx="127593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kumimoji="1" lang="en-US" altLang="ja-JP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  <a:endParaRPr kumimoji="1" lang="ja-JP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F7B3909-1096-4FD2-AF0D-60B5CC741DCC}"/>
              </a:ext>
            </a:extLst>
          </p:cNvPr>
          <p:cNvSpPr txBox="1"/>
          <p:nvPr/>
        </p:nvSpPr>
        <p:spPr>
          <a:xfrm>
            <a:off x="2947072" y="3187186"/>
            <a:ext cx="15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A9B1D0-BB1C-452D-87CB-7BF839360FA7}"/>
              </a:ext>
            </a:extLst>
          </p:cNvPr>
          <p:cNvSpPr txBox="1"/>
          <p:nvPr/>
        </p:nvSpPr>
        <p:spPr>
          <a:xfrm>
            <a:off x="3391577" y="3560803"/>
            <a:ext cx="15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730011F-6F8E-4386-A2DE-C9200E560000}"/>
              </a:ext>
            </a:extLst>
          </p:cNvPr>
          <p:cNvCxnSpPr>
            <a:cxnSpLocks/>
          </p:cNvCxnSpPr>
          <p:nvPr/>
        </p:nvCxnSpPr>
        <p:spPr>
          <a:xfrm>
            <a:off x="5649626" y="3962400"/>
            <a:ext cx="243840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7AA7AE6-5337-46F3-994F-BD424B7D5284}"/>
              </a:ext>
            </a:extLst>
          </p:cNvPr>
          <p:cNvCxnSpPr/>
          <p:nvPr/>
        </p:nvCxnSpPr>
        <p:spPr>
          <a:xfrm>
            <a:off x="4042650" y="5181600"/>
            <a:ext cx="0" cy="533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E769363-28A8-4559-8483-982FE1A4C941}"/>
              </a:ext>
            </a:extLst>
          </p:cNvPr>
          <p:cNvCxnSpPr>
            <a:cxnSpLocks/>
          </p:cNvCxnSpPr>
          <p:nvPr/>
        </p:nvCxnSpPr>
        <p:spPr>
          <a:xfrm flipH="1">
            <a:off x="5649627" y="4493764"/>
            <a:ext cx="49968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9EEF230-7D17-4C70-BD47-53F8AD08634F}"/>
              </a:ext>
            </a:extLst>
          </p:cNvPr>
          <p:cNvSpPr txBox="1"/>
          <p:nvPr/>
        </p:nvSpPr>
        <p:spPr>
          <a:xfrm>
            <a:off x="3778495" y="5244586"/>
            <a:ext cx="15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170F27D-A9E0-4E3E-BA2B-2F473843D463}"/>
              </a:ext>
            </a:extLst>
          </p:cNvPr>
          <p:cNvSpPr txBox="1"/>
          <p:nvPr/>
        </p:nvSpPr>
        <p:spPr>
          <a:xfrm>
            <a:off x="5725826" y="4336846"/>
            <a:ext cx="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02C3242-45AF-41A8-AAD9-6692F95CE206}"/>
              </a:ext>
            </a:extLst>
          </p:cNvPr>
          <p:cNvSpPr txBox="1"/>
          <p:nvPr/>
        </p:nvSpPr>
        <p:spPr>
          <a:xfrm>
            <a:off x="4983292" y="3031749"/>
            <a:ext cx="51393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δ'</a:t>
            </a:r>
            <a:endParaRPr kumimoji="1" lang="ja-JP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D49F138-46C5-4793-9650-7ECE52D70E2E}"/>
              </a:ext>
            </a:extLst>
          </p:cNvPr>
          <p:cNvSpPr/>
          <p:nvPr/>
        </p:nvSpPr>
        <p:spPr>
          <a:xfrm>
            <a:off x="6718569" y="3602603"/>
            <a:ext cx="1968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Decision boundary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FBE3EA8-1A81-4B13-90BF-BD1DBC9E2807}"/>
              </a:ext>
            </a:extLst>
          </p:cNvPr>
          <p:cNvCxnSpPr/>
          <p:nvPr/>
        </p:nvCxnSpPr>
        <p:spPr>
          <a:xfrm>
            <a:off x="6195039" y="3971935"/>
            <a:ext cx="0" cy="533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6F2BD4A-E373-48D4-984E-31588AB36907}"/>
              </a:ext>
            </a:extLst>
          </p:cNvPr>
          <p:cNvSpPr txBox="1"/>
          <p:nvPr/>
        </p:nvSpPr>
        <p:spPr>
          <a:xfrm>
            <a:off x="5930884" y="4034921"/>
            <a:ext cx="15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799EAE3-FA03-4D71-9238-2C182084E6DA}"/>
              </a:ext>
            </a:extLst>
          </p:cNvPr>
          <p:cNvCxnSpPr>
            <a:cxnSpLocks/>
          </p:cNvCxnSpPr>
          <p:nvPr/>
        </p:nvCxnSpPr>
        <p:spPr>
          <a:xfrm flipH="1">
            <a:off x="4139648" y="2385219"/>
            <a:ext cx="0" cy="3401361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28B8E963-BC60-466C-B920-57D1A53B4839}"/>
              </a:ext>
            </a:extLst>
          </p:cNvPr>
          <p:cNvSpPr/>
          <p:nvPr/>
        </p:nvSpPr>
        <p:spPr>
          <a:xfrm>
            <a:off x="3998273" y="5745168"/>
            <a:ext cx="228594" cy="22859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596EEBB-EEEE-45E4-BF61-4B0904D29A60}"/>
              </a:ext>
            </a:extLst>
          </p:cNvPr>
          <p:cNvSpPr txBox="1"/>
          <p:nvPr/>
        </p:nvSpPr>
        <p:spPr>
          <a:xfrm>
            <a:off x="4112570" y="4292156"/>
            <a:ext cx="51393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δ'</a:t>
            </a:r>
            <a:endParaRPr kumimoji="1" lang="ja-JP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E1C0975-B041-4F84-9654-4BF1D4A1D6C9}"/>
              </a:ext>
            </a:extLst>
          </p:cNvPr>
          <p:cNvSpPr/>
          <p:nvPr/>
        </p:nvSpPr>
        <p:spPr>
          <a:xfrm>
            <a:off x="4882197" y="1487269"/>
            <a:ext cx="4033203" cy="83099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目標クラスへの変更候補のうち変更量が最小になる</a:t>
            </a:r>
            <a:r>
              <a:rPr lang="en-US" altLang="ja-JP" sz="1600" dirty="0"/>
              <a:t>leaf</a:t>
            </a:r>
            <a:r>
              <a:rPr lang="ja-JP" altLang="en-US" sz="1600" dirty="0"/>
              <a:t>を選ぶ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全体の予測が変わる変更は採用しない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91420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E2E5CB-3C2D-44FC-A889-2D2642B4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276" y="1066800"/>
            <a:ext cx="5357324" cy="561642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F74317D-88C4-4A16-A53F-B835D0C5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2800" dirty="0"/>
              <a:t>アルゴリズムの動作検証は完了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50789C-AEF8-4FAE-832A-DE088543E77E}"/>
              </a:ext>
            </a:extLst>
          </p:cNvPr>
          <p:cNvSpPr txBox="1"/>
          <p:nvPr/>
        </p:nvSpPr>
        <p:spPr>
          <a:xfrm>
            <a:off x="152400" y="1905000"/>
            <a:ext cx="3098947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実用上、実現不可能値を推薦する</a:t>
            </a:r>
            <a:r>
              <a:rPr kumimoji="1" lang="en-US" altLang="ja-JP" dirty="0"/>
              <a:t>leaf</a:t>
            </a:r>
            <a:r>
              <a:rPr kumimoji="1" lang="ja-JP" altLang="en-US" dirty="0"/>
              <a:t>を選ばないような工夫を追加する必要がある。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E4F56DC-0A07-47AC-B855-7F8B7165C876}"/>
              </a:ext>
            </a:extLst>
          </p:cNvPr>
          <p:cNvCxnSpPr>
            <a:stCxn id="5" idx="3"/>
          </p:cNvCxnSpPr>
          <p:nvPr/>
        </p:nvCxnSpPr>
        <p:spPr>
          <a:xfrm>
            <a:off x="3251347" y="2366665"/>
            <a:ext cx="863453" cy="122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43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7ACD9-7577-4D65-AEFE-0F2E6652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Personalized preventive care</a:t>
            </a:r>
            <a:r>
              <a:rPr lang="ja-JP" altLang="en-US" sz="2800" dirty="0"/>
              <a:t>の可能性</a:t>
            </a:r>
            <a:br>
              <a:rPr lang="en-US" altLang="ja-JP" sz="2800" dirty="0"/>
            </a:br>
            <a:r>
              <a:rPr lang="ja-JP" altLang="en-US" sz="2800" dirty="0"/>
              <a:t>実装上の方針</a:t>
            </a:r>
            <a:endParaRPr kumimoji="1" lang="ja-JP" altLang="en-US" sz="2800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F0221DC-F67A-43F4-A047-4040E58E2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209367"/>
              </p:ext>
            </p:extLst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03068363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71920182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551404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連続変数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カテゴリカル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27085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操作できる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LDL-Cho</a:t>
                      </a:r>
                      <a:r>
                        <a:rPr kumimoji="1" lang="ja-JP" altLang="en-US" dirty="0" err="1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血圧、体重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現在の喫煙習慣、投薬の有無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1933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操作できない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年齢、身長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性別、入院理由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07620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E46F49-FD98-4687-922D-5CC54989CA7D}"/>
              </a:ext>
            </a:extLst>
          </p:cNvPr>
          <p:cNvSpPr txBox="1"/>
          <p:nvPr/>
        </p:nvSpPr>
        <p:spPr>
          <a:xfrm>
            <a:off x="457200" y="4191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操作できる連続変数　→　提案手法通り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操作できるカテゴリカル変数　→　二値化して連続変数扱いできないか？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操作できない連続変数　→　カテゴリカルに変換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操作できないカテゴリカル変数　→　層別化してモデリング</a:t>
            </a:r>
          </a:p>
        </p:txBody>
      </p:sp>
    </p:spTree>
    <p:extLst>
      <p:ext uri="{BB962C8B-B14F-4D97-AF65-F5344CB8AC3E}">
        <p14:creationId xmlns:p14="http://schemas.microsoft.com/office/powerpoint/2010/main" val="118974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09600" y="2286000"/>
            <a:ext cx="670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Yahoo Research</a:t>
            </a:r>
            <a:r>
              <a:rPr lang="ja-JP" altLang="ja-JP" dirty="0"/>
              <a:t>と</a:t>
            </a:r>
            <a:r>
              <a:rPr lang="ja-JP" altLang="en-US" dirty="0"/>
              <a:t>元</a:t>
            </a:r>
            <a:r>
              <a:rPr lang="en-US" altLang="ja-JP" dirty="0"/>
              <a:t>Facebook</a:t>
            </a:r>
            <a:r>
              <a:rPr lang="ja-JP" altLang="ja-JP" dirty="0"/>
              <a:t>の研究者に</a:t>
            </a:r>
            <a:r>
              <a:rPr lang="ja-JP" altLang="ja-JP"/>
              <a:t>よる論文</a:t>
            </a:r>
            <a:r>
              <a:rPr lang="ja-JP" altLang="en-US"/>
              <a:t>紹介の</a:t>
            </a:r>
            <a:r>
              <a:rPr lang="ja-JP" altLang="en-US" dirty="0"/>
              <a:t>動画</a:t>
            </a:r>
            <a:endParaRPr lang="ja-JP" altLang="ja-JP" dirty="0"/>
          </a:p>
          <a:p>
            <a:r>
              <a:rPr lang="en-US" altLang="ja-JP" u="sng" dirty="0">
                <a:hlinkClick r:id="rId2"/>
              </a:rPr>
              <a:t>https://www.youtube.com/watch?v=KIP2N5HZRW8</a:t>
            </a:r>
            <a:endParaRPr lang="ja-JP" altLang="ja-JP" dirty="0"/>
          </a:p>
          <a:p>
            <a:r>
              <a:rPr lang="en-US" altLang="ja-JP" dirty="0"/>
              <a:t> </a:t>
            </a:r>
            <a:endParaRPr lang="ja-JP" altLang="ja-JP" dirty="0"/>
          </a:p>
          <a:p>
            <a:r>
              <a:rPr lang="ja-JP" altLang="ja-JP" dirty="0"/>
              <a:t>日本人</a:t>
            </a:r>
            <a:r>
              <a:rPr lang="ja-JP" altLang="en-US" dirty="0"/>
              <a:t>による</a:t>
            </a:r>
            <a:r>
              <a:rPr lang="ja-JP" altLang="ja-JP" dirty="0"/>
              <a:t>紹介記事</a:t>
            </a:r>
          </a:p>
          <a:p>
            <a:r>
              <a:rPr lang="en-US" altLang="ja-JP" u="sng" dirty="0">
                <a:hlinkClick r:id="rId3"/>
              </a:rPr>
              <a:t>http://setten-qb.hatenablog.com/entry/2017/10/22/232016</a:t>
            </a:r>
            <a:endParaRPr lang="ja-JP" altLang="ja-JP" dirty="0"/>
          </a:p>
          <a:p>
            <a:r>
              <a:rPr lang="en-US" altLang="ja-JP" dirty="0"/>
              <a:t> </a:t>
            </a:r>
            <a:endParaRPr lang="ja-JP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222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実際の適用例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216025"/>
            <a:ext cx="84772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08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174</Words>
  <Application>Microsoft Office PowerPoint</Application>
  <PresentationFormat>画面に合わせる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HGP創英角ﾎﾟｯﾌﾟ体</vt:lpstr>
      <vt:lpstr>ＭＳ Ｐゴシック</vt:lpstr>
      <vt:lpstr>Arial</vt:lpstr>
      <vt:lpstr>Calibri</vt:lpstr>
      <vt:lpstr>Times New Roman</vt:lpstr>
      <vt:lpstr>Office Theme</vt:lpstr>
      <vt:lpstr>Feature Tweaking！</vt:lpstr>
      <vt:lpstr>Classification via blackbox</vt:lpstr>
      <vt:lpstr>PowerPoint プレゼンテーション</vt:lpstr>
      <vt:lpstr>The concept</vt:lpstr>
      <vt:lpstr>Basic concept</vt:lpstr>
      <vt:lpstr>アルゴリズムの動作検証は完了</vt:lpstr>
      <vt:lpstr>Personalized preventive careの可能性 実装上の方針</vt:lpstr>
      <vt:lpstr>参考</vt:lpstr>
      <vt:lpstr>実際の適用例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加藤 聡史(Satoshi Kato)</dc:creator>
  <cp:lastModifiedBy>Satoshi KATO</cp:lastModifiedBy>
  <cp:revision>29</cp:revision>
  <dcterms:created xsi:type="dcterms:W3CDTF">2006-08-16T00:00:00Z</dcterms:created>
  <dcterms:modified xsi:type="dcterms:W3CDTF">2017-11-24T23:38:39Z</dcterms:modified>
</cp:coreProperties>
</file>