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27"/>
  </p:notesMasterIdLst>
  <p:sldIdLst>
    <p:sldId id="256" r:id="rId4"/>
    <p:sldId id="268" r:id="rId5"/>
    <p:sldId id="262" r:id="rId6"/>
    <p:sldId id="284" r:id="rId7"/>
    <p:sldId id="272" r:id="rId8"/>
    <p:sldId id="260" r:id="rId9"/>
    <p:sldId id="271" r:id="rId10"/>
    <p:sldId id="257" r:id="rId11"/>
    <p:sldId id="263" r:id="rId12"/>
    <p:sldId id="266" r:id="rId13"/>
    <p:sldId id="267" r:id="rId14"/>
    <p:sldId id="285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83" r:id="rId24"/>
    <p:sldId id="276" r:id="rId25"/>
    <p:sldId id="259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EE3B-0F08-4AD8-9A07-7050573C3D45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62E1B-4254-4BD0-9852-5906F70CA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70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04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5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67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74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970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15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6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5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1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6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68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73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52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106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57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08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63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65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8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8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6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62E1B-4254-4BD0-9852-5906F70CA9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F0D81-2AF9-4094-B1B3-0232A143C02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7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918D4E-891A-4842-B1D7-A90C9B9F5BD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2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230C82-F6E3-43D7-833E-EB27DD0F8C8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C661A5-7DF3-4ADF-ADA4-861774A54BE2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2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40E815-16D0-4541-8476-DB664D9C05F4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188659-10CD-4644-A106-9A22B1F181E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6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702C6-AAC0-4072-BFC7-59E61B28275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1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57C30F-B1CE-4653-89ED-D53A723B2D9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1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4D7CA-C3A7-4064-BBBF-C212734A6B4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95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05D5C9-CFB3-4186-BFBD-0C259638656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71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DFBACE-F602-46C8-819F-2904AE24A79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60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400800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60C40D-094A-4619-8A3C-66A52DA969FC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0" y="0"/>
          <a:ext cx="15478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hoto Editor Photo" r:id="rId14" imgW="6392167" imgH="4323810" progId="MSPhotoEd.3">
                  <p:embed/>
                </p:oleObj>
              </mc:Choice>
              <mc:Fallback>
                <p:oleObj name="Photo Editor Photo" r:id="rId14" imgW="6392167" imgH="43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478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9" name="Group 4"/>
            <p:cNvGrpSpPr>
              <a:grpSpLocks/>
            </p:cNvGrpSpPr>
            <p:nvPr/>
          </p:nvGrpSpPr>
          <p:grpSpPr bwMode="auto">
            <a:xfrm>
              <a:off x="4992" y="0"/>
              <a:ext cx="768" cy="144"/>
              <a:chOff x="4992" y="0"/>
              <a:chExt cx="768" cy="144"/>
            </a:xfrm>
          </p:grpSpPr>
          <p:sp>
            <p:nvSpPr>
              <p:cNvPr id="6150" name="Rectangle 5"/>
              <p:cNvSpPr>
                <a:spLocks noChangeArrowheads="1"/>
              </p:cNvSpPr>
              <p:nvPr/>
            </p:nvSpPr>
            <p:spPr bwMode="auto">
              <a:xfrm flipH="1" flipV="1">
                <a:off x="5427" y="36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rgbClr val="FFFF99"/>
                  </a:gs>
                  <a:gs pos="100000">
                    <a:srgbClr val="FFF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1" name="Rectangle 6"/>
              <p:cNvSpPr>
                <a:spLocks noChangeArrowheads="1"/>
              </p:cNvSpPr>
              <p:nvPr/>
            </p:nvSpPr>
            <p:spPr bwMode="auto">
              <a:xfrm flipH="1" flipV="1">
                <a:off x="5325" y="0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9966"/>
                  </a:gs>
                  <a:gs pos="50000">
                    <a:srgbClr val="FF6600"/>
                  </a:gs>
                  <a:gs pos="100000">
                    <a:srgbClr val="FF9966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2" name="Rectangle 7"/>
              <p:cNvSpPr>
                <a:spLocks noChangeArrowheads="1"/>
              </p:cNvSpPr>
              <p:nvPr/>
            </p:nvSpPr>
            <p:spPr bwMode="auto">
              <a:xfrm flipH="1" flipV="1">
                <a:off x="5126" y="36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50000">
                    <a:srgbClr val="0066FF"/>
                  </a:gs>
                  <a:gs pos="100000">
                    <a:srgbClr val="3399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3" name="Rectangle 8"/>
              <p:cNvSpPr>
                <a:spLocks noChangeArrowheads="1"/>
              </p:cNvSpPr>
              <p:nvPr/>
            </p:nvSpPr>
            <p:spPr bwMode="auto">
              <a:xfrm flipH="1" flipV="1">
                <a:off x="4992" y="72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7C80"/>
                  </a:gs>
                  <a:gs pos="50000">
                    <a:srgbClr val="CC0000"/>
                  </a:gs>
                  <a:gs pos="100000">
                    <a:srgbClr val="FF7C8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 flipH="1" flipV="1">
              <a:off x="0" y="4176"/>
              <a:ext cx="768" cy="144"/>
              <a:chOff x="4992" y="0"/>
              <a:chExt cx="768" cy="144"/>
            </a:xfrm>
          </p:grpSpPr>
          <p:sp>
            <p:nvSpPr>
              <p:cNvPr id="6155" name="Rectangle 10"/>
              <p:cNvSpPr>
                <a:spLocks noChangeArrowheads="1"/>
              </p:cNvSpPr>
              <p:nvPr/>
            </p:nvSpPr>
            <p:spPr bwMode="auto">
              <a:xfrm flipH="1" flipV="1">
                <a:off x="5427" y="36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rgbClr val="FFFF99"/>
                  </a:gs>
                  <a:gs pos="100000">
                    <a:srgbClr val="FFF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6" name="Rectangle 11"/>
              <p:cNvSpPr>
                <a:spLocks noChangeArrowheads="1"/>
              </p:cNvSpPr>
              <p:nvPr/>
            </p:nvSpPr>
            <p:spPr bwMode="auto">
              <a:xfrm flipH="1" flipV="1">
                <a:off x="5325" y="0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9966"/>
                  </a:gs>
                  <a:gs pos="50000">
                    <a:srgbClr val="FF6600"/>
                  </a:gs>
                  <a:gs pos="100000">
                    <a:srgbClr val="FF9966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7" name="Rectangle 12"/>
              <p:cNvSpPr>
                <a:spLocks noChangeArrowheads="1"/>
              </p:cNvSpPr>
              <p:nvPr/>
            </p:nvSpPr>
            <p:spPr bwMode="auto">
              <a:xfrm flipH="1" flipV="1">
                <a:off x="5126" y="36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50000">
                    <a:srgbClr val="0066FF"/>
                  </a:gs>
                  <a:gs pos="100000">
                    <a:srgbClr val="3399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58" name="Rectangle 13"/>
              <p:cNvSpPr>
                <a:spLocks noChangeArrowheads="1"/>
              </p:cNvSpPr>
              <p:nvPr/>
            </p:nvSpPr>
            <p:spPr bwMode="auto">
              <a:xfrm flipH="1" flipV="1">
                <a:off x="4992" y="72"/>
                <a:ext cx="333" cy="72"/>
              </a:xfrm>
              <a:prstGeom prst="rect">
                <a:avLst/>
              </a:prstGeom>
              <a:gradFill rotWithShape="1">
                <a:gsLst>
                  <a:gs pos="0">
                    <a:srgbClr val="FF7C80"/>
                  </a:gs>
                  <a:gs pos="50000">
                    <a:srgbClr val="CC0000"/>
                  </a:gs>
                  <a:gs pos="100000">
                    <a:srgbClr val="FF7C8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59" name="Group 14"/>
            <p:cNvGrpSpPr>
              <a:grpSpLocks/>
            </p:cNvGrpSpPr>
            <p:nvPr/>
          </p:nvGrpSpPr>
          <p:grpSpPr bwMode="auto">
            <a:xfrm>
              <a:off x="3696" y="4224"/>
              <a:ext cx="2064" cy="96"/>
              <a:chOff x="3696" y="4224"/>
              <a:chExt cx="2064" cy="96"/>
            </a:xfrm>
          </p:grpSpPr>
          <p:sp>
            <p:nvSpPr>
              <p:cNvPr id="6160" name="Rectangle 15"/>
              <p:cNvSpPr>
                <a:spLocks noChangeArrowheads="1"/>
              </p:cNvSpPr>
              <p:nvPr/>
            </p:nvSpPr>
            <p:spPr bwMode="auto">
              <a:xfrm>
                <a:off x="4656" y="4224"/>
                <a:ext cx="1104" cy="96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50000">
                    <a:srgbClr val="FFFF99"/>
                  </a:gs>
                  <a:gs pos="100000">
                    <a:srgbClr val="FFF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61" name="Rectangle 16"/>
              <p:cNvSpPr>
                <a:spLocks noChangeArrowheads="1"/>
              </p:cNvSpPr>
              <p:nvPr/>
            </p:nvSpPr>
            <p:spPr bwMode="auto">
              <a:xfrm>
                <a:off x="3696" y="4272"/>
                <a:ext cx="1920" cy="48"/>
              </a:xfrm>
              <a:prstGeom prst="rect">
                <a:avLst/>
              </a:prstGeom>
              <a:gradFill rotWithShape="1">
                <a:gsLst>
                  <a:gs pos="0">
                    <a:srgbClr val="FF7C80"/>
                  </a:gs>
                  <a:gs pos="50000">
                    <a:srgbClr val="CC0000"/>
                  </a:gs>
                  <a:gs pos="100000">
                    <a:srgbClr val="FF7C8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algn="l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ja-JP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2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inTrees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stackoverflow.com/questions/14996619/random-forest-output-interpret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ub.ub.uni-muenchen.de/9387/1/techreport.pdf" TargetMode="External"/><Relationship Id="rId7" Type="http://schemas.openxmlformats.org/officeDocument/2006/relationships/hyperlink" Target="https://sites.google.com/site/houtaodeng/intre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stackoverflow.com/questions/14996619/random-forest-output-interpretation" TargetMode="External"/><Relationship Id="rId5" Type="http://schemas.openxmlformats.org/officeDocument/2006/relationships/hyperlink" Target="http://r.789695.n4.nabble.com/Re-Fwd-Re-Party-extract-BinaryTree-from-cforest-td3878100.html" TargetMode="External"/><Relationship Id="rId4" Type="http://schemas.openxmlformats.org/officeDocument/2006/relationships/hyperlink" Target="http://stats.stackexchange.com/questions/41443/how-to-actually-plot-a-sample-tree-from-randomforestgettre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285112" cy="1598017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森が見たい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nterpreting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ja-JP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ja-JP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nsembles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ja-JP" altLang="en-US" sz="2800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ja-JP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28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rees</a:t>
            </a:r>
            <a:r>
              <a:rPr lang="en-US" altLang="ja-JP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005064"/>
            <a:ext cx="6910536" cy="1252736"/>
          </a:xfrm>
        </p:spPr>
        <p:txBody>
          <a:bodyPr>
            <a:normAutofit/>
          </a:bodyPr>
          <a:lstStyle/>
          <a:p>
            <a:r>
              <a:rPr kumimoji="1" lang="en-US" altLang="ja-JP" sz="2000" dirty="0" err="1" smtClean="0"/>
              <a:t>inTrees</a:t>
            </a:r>
            <a:r>
              <a:rPr kumimoji="1" lang="en-US" altLang="ja-JP" sz="2000" dirty="0" smtClean="0"/>
              <a:t> package (by </a:t>
            </a:r>
            <a:r>
              <a:rPr lang="en-US" altLang="ja-JP" sz="2000" dirty="0" err="1" smtClean="0"/>
              <a:t>Houtao</a:t>
            </a:r>
            <a:r>
              <a:rPr lang="en-US" altLang="ja-JP" sz="2000" dirty="0" smtClean="0"/>
              <a:t> Deng) </a:t>
            </a:r>
            <a:r>
              <a:rPr lang="ja-JP" altLang="en-US" sz="2000" dirty="0" err="1" smtClean="0"/>
              <a:t>を紹</a:t>
            </a:r>
            <a:r>
              <a:rPr lang="ja-JP" altLang="en-US" sz="2000" dirty="0" smtClean="0"/>
              <a:t>介します</a:t>
            </a:r>
            <a:endParaRPr lang="en-US" altLang="ja-JP" sz="2000" dirty="0" smtClean="0"/>
          </a:p>
          <a:p>
            <a:r>
              <a:rPr lang="zh-TW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lang="en-US" altLang="zh-TW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51</a:t>
            </a:r>
            <a:r>
              <a:rPr lang="zh-TW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</a:t>
            </a:r>
            <a:r>
              <a:rPr lang="en-US" altLang="zh-TW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</a:t>
            </a:r>
            <a:r>
              <a:rPr lang="zh-TW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勉強会＠東京（</a:t>
            </a:r>
            <a:r>
              <a:rPr lang="en-US" altLang="zh-TW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#</a:t>
            </a:r>
            <a:r>
              <a:rPr lang="en-US" altLang="zh-TW" sz="2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TokyoR</a:t>
            </a:r>
            <a:r>
              <a:rPr lang="zh-TW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24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弱学習器は決定木　</a:t>
            </a:r>
            <a:r>
              <a:rPr lang="en-US" altLang="ja-JP" sz="3600" dirty="0"/>
              <a:t>{party}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979296" cy="576064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“</a:t>
            </a:r>
            <a:r>
              <a:rPr lang="en-US" altLang="ja-JP" sz="1800" dirty="0" err="1" smtClean="0"/>
              <a:t>BinaryTree</a:t>
            </a:r>
            <a:r>
              <a:rPr lang="en-US" altLang="ja-JP" sz="1800" dirty="0" smtClean="0"/>
              <a:t>”</a:t>
            </a:r>
            <a:r>
              <a:rPr lang="ja-JP" altLang="en-US" sz="1800" dirty="0" smtClean="0"/>
              <a:t>オブジェクト（</a:t>
            </a:r>
            <a:r>
              <a:rPr lang="en-US" altLang="ja-JP" sz="1800" dirty="0" smtClean="0"/>
              <a:t>S4</a:t>
            </a:r>
            <a:r>
              <a:rPr lang="ja-JP" altLang="en-US" sz="1800" dirty="0" smtClean="0"/>
              <a:t>クラス）に変換して可視化</a:t>
            </a:r>
            <a:endParaRPr lang="en-US" altLang="ja-JP" sz="1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9632" y="2276872"/>
            <a:ext cx="7776864" cy="28623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iris.cf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~., data=iris, controls=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cforest_control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=3))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getTreeCF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function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, k=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&lt;-</a:t>
            </a:r>
            <a:r>
              <a:rPr lang="ja-JP" altLang="en-US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new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BinaryTree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nt@data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cf@data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nt@responses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cf@responses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nt@tree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party:::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prettytree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cf@ensemble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[[k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]], names(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cf@data@get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"input"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return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}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tree.cf &lt;-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getTreeCF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(iris.cf, 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17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plot(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tree.cf,type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“simple"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Picture 4" descr="C:\Users\130182\Desktop\c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93096"/>
            <a:ext cx="3380538" cy="2535404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You can't see</a:t>
            </a:r>
            <a:r>
              <a:rPr lang="en-US" altLang="ja-JP" b="1" dirty="0"/>
              <a:t> </a:t>
            </a:r>
            <a:r>
              <a:rPr lang="en-US" altLang="ja-JP" sz="4400" b="1" i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altLang="ja-JP" sz="4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forest </a:t>
            </a:r>
            <a:r>
              <a:rPr lang="en-US" altLang="ja-JP" dirty="0" smtClean="0"/>
              <a:t>for </a:t>
            </a:r>
            <a:r>
              <a:rPr lang="en-US" altLang="ja-JP" dirty="0"/>
              <a:t>the trees.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Autofit/>
          </a:bodyPr>
          <a:lstStyle/>
          <a:p>
            <a:r>
              <a:rPr kumimoji="1" lang="ja-JP" altLang="en-US" sz="1800" dirty="0" smtClean="0"/>
              <a:t>学習後</a:t>
            </a:r>
            <a:r>
              <a:rPr lang="ja-JP" altLang="en-US" sz="1800" dirty="0"/>
              <a:t>の決定木</a:t>
            </a:r>
            <a:r>
              <a:rPr lang="ja-JP" altLang="en-US" sz="1800" dirty="0" smtClean="0"/>
              <a:t>は</a:t>
            </a:r>
            <a:r>
              <a:rPr kumimoji="1" lang="ja-JP" altLang="en-US" sz="1800" dirty="0" smtClean="0"/>
              <a:t>確認できるが、結構形が違う。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木をひとつずつ眺めて全体の分析するのは、まず無理。</a:t>
            </a:r>
            <a:endParaRPr kumimoji="1" lang="en-US" altLang="ja-JP" sz="1800" dirty="0" smtClean="0"/>
          </a:p>
        </p:txBody>
      </p:sp>
      <p:pic>
        <p:nvPicPr>
          <p:cNvPr id="6146" name="Picture 2" descr="C:\Users\130182\Desktop\ctre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2"/>
            <a:ext cx="4283967" cy="3212974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130182\Desktop\ctree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708920"/>
            <a:ext cx="4283966" cy="321297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ja-JP" sz="4400" b="1" dirty="0"/>
              <a:t>Q.</a:t>
            </a:r>
            <a:r>
              <a:rPr lang="ja-JP" altLang="en-US" sz="2700" i="1" dirty="0"/>
              <a:t>“ </a:t>
            </a:r>
            <a:r>
              <a:rPr lang="en-US" altLang="ja-JP" sz="2700" i="1" dirty="0"/>
              <a:t>How can I interpret the results from a random forest?</a:t>
            </a:r>
            <a:r>
              <a:rPr lang="ja-JP" altLang="en-US" sz="2700" i="1" dirty="0"/>
              <a:t> </a:t>
            </a:r>
            <a:r>
              <a:rPr lang="en-US" altLang="ja-JP" sz="2700" i="1" dirty="0"/>
              <a:t>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rgbClr val="FF0000"/>
                </a:solidFill>
              </a:rPr>
              <a:t>どういう識別をしているのか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？</a:t>
            </a:r>
            <a:r>
              <a:rPr lang="ja-JP" altLang="en-US" dirty="0" smtClean="0"/>
              <a:t>と</a:t>
            </a:r>
            <a:r>
              <a:rPr lang="ja-JP" altLang="en-US" dirty="0"/>
              <a:t>いう情報を評価</a:t>
            </a:r>
            <a:r>
              <a:rPr lang="ja-JP" altLang="en-US" dirty="0" smtClean="0"/>
              <a:t>したい。</a:t>
            </a:r>
            <a:endParaRPr lang="en-US" altLang="ja-JP" sz="16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ja-JP" altLang="en-US" sz="1600" dirty="0" smtClean="0"/>
              <a:t>学習後のアンサンブル（</a:t>
            </a:r>
            <a:r>
              <a:rPr kumimoji="1" lang="ja-JP" altLang="en-US" sz="1600" dirty="0" smtClean="0"/>
              <a:t>森）の構造を</a:t>
            </a:r>
            <a:r>
              <a:rPr lang="ja-JP" altLang="en-US" sz="1600" dirty="0" smtClean="0"/>
              <a:t>要約</a:t>
            </a:r>
            <a:r>
              <a:rPr lang="ja-JP" altLang="en-US" sz="1600" dirty="0"/>
              <a:t>でき</a:t>
            </a:r>
            <a:r>
              <a:rPr kumimoji="1" lang="ja-JP" altLang="en-US" sz="1600" dirty="0" smtClean="0"/>
              <a:t>ないか？</a:t>
            </a:r>
            <a:endParaRPr kumimoji="1" lang="en-US" altLang="ja-JP" sz="1600" dirty="0" smtClean="0"/>
          </a:p>
          <a:p>
            <a:pPr marL="617220" lvl="1" indent="-342900">
              <a:buFont typeface="+mj-lt"/>
              <a:buAutoNum type="arabicPeriod"/>
            </a:pPr>
            <a:r>
              <a:rPr lang="ja-JP" altLang="en-US" sz="1600" dirty="0" smtClean="0"/>
              <a:t>特徴変数が</a:t>
            </a:r>
            <a:r>
              <a:rPr lang="en-US" altLang="ja-JP" sz="1600" dirty="0" smtClean="0"/>
              <a:t>【</a:t>
            </a:r>
            <a:r>
              <a:rPr lang="ja-JP" altLang="en-US" sz="1600" dirty="0" smtClean="0"/>
              <a:t>どのように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重要なのか見れないか？</a:t>
            </a:r>
            <a:endParaRPr lang="en-US" altLang="ja-JP" sz="1600" dirty="0" smtClean="0"/>
          </a:p>
          <a:p>
            <a:pPr marL="0" indent="0" algn="ctr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3200" b="1" dirty="0" smtClean="0"/>
              <a:t>A.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The </a:t>
            </a:r>
            <a:r>
              <a:rPr lang="en-US" altLang="ja-JP" i="1" dirty="0"/>
              <a:t>"</a:t>
            </a:r>
            <a:r>
              <a:rPr lang="en-US" altLang="ja-JP" i="1" dirty="0" err="1">
                <a:hlinkClick r:id="rId3"/>
              </a:rPr>
              <a:t>inTrees</a:t>
            </a:r>
            <a:r>
              <a:rPr lang="en-US" altLang="ja-JP" i="1" dirty="0"/>
              <a:t>" R package might be useful</a:t>
            </a:r>
            <a:r>
              <a:rPr lang="en-US" altLang="ja-JP" i="1" dirty="0" smtClean="0"/>
              <a:t>.”</a:t>
            </a:r>
          </a:p>
          <a:p>
            <a:pPr lvl="1"/>
            <a:r>
              <a:rPr lang="en-US" altLang="ja-JP" sz="1200" dirty="0">
                <a:hlinkClick r:id="rId4"/>
              </a:rPr>
              <a:t>http://</a:t>
            </a:r>
            <a:r>
              <a:rPr lang="en-US" altLang="ja-JP" sz="1200" dirty="0" smtClean="0">
                <a:hlinkClick r:id="rId4"/>
              </a:rPr>
              <a:t>stackoverflow.com/questions/14996619/random-forest-output-interpretation</a:t>
            </a:r>
            <a:endParaRPr lang="en-US" altLang="ja-JP" sz="1200" dirty="0"/>
          </a:p>
          <a:p>
            <a:pPr lvl="1"/>
            <a:r>
              <a:rPr lang="ja-JP" altLang="en-US" sz="1200" dirty="0" smtClean="0"/>
              <a:t>この人、この</a:t>
            </a:r>
            <a:r>
              <a:rPr lang="ja-JP" altLang="en-US" sz="1200" dirty="0"/>
              <a:t>質問にしか答えて</a:t>
            </a:r>
            <a:r>
              <a:rPr lang="ja-JP" altLang="en-US" sz="1200" dirty="0" smtClean="0"/>
              <a:t>ない</a:t>
            </a:r>
            <a:endParaRPr lang="en-US" altLang="ja-JP" sz="1200" dirty="0"/>
          </a:p>
          <a:p>
            <a:pPr marL="27432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707244" y="4463241"/>
            <a:ext cx="5729512" cy="206210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 smtClean="0">
                <a:solidFill>
                  <a:schemeClr val="bg1"/>
                </a:solidFill>
              </a:rPr>
              <a:t>具体的には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r>
              <a:rPr lang="ja-JP" altLang="en-US" sz="2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１．森全体の要約</a:t>
            </a:r>
            <a:endParaRPr lang="en-US" altLang="ja-JP" sz="2800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　　　　枝の集計と刈込により全体像を把握</a:t>
            </a:r>
            <a:endParaRPr lang="en-US" altLang="ja-JP" sz="1600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２</a:t>
            </a:r>
            <a:r>
              <a:rPr lang="ja-JP" altLang="en-US" sz="2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．仮説抽出</a:t>
            </a:r>
            <a:endParaRPr lang="en-US" altLang="ja-JP" sz="2800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ja-JP" altLang="en-US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　</a:t>
            </a:r>
            <a:r>
              <a:rPr lang="ja-JP" altLang="en-US" sz="16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　　　枝をトランザクションとみなしてアソシエーション分析</a:t>
            </a:r>
            <a:endParaRPr lang="en-US" altLang="ja-JP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3600" dirty="0" err="1" smtClean="0"/>
              <a:t>inTree</a:t>
            </a:r>
            <a:r>
              <a:rPr lang="ja-JP" altLang="en-US" sz="3600" dirty="0"/>
              <a:t>を使って</a:t>
            </a:r>
            <a:r>
              <a:rPr lang="ja-JP" altLang="en-US" sz="3600" dirty="0" smtClean="0"/>
              <a:t>みる</a:t>
            </a:r>
            <a:endParaRPr kumimoji="1" lang="ja-JP" altLang="en-US" sz="3600" dirty="0"/>
          </a:p>
        </p:txBody>
      </p:sp>
      <p:grpSp>
        <p:nvGrpSpPr>
          <p:cNvPr id="3085" name="グループ化 3084"/>
          <p:cNvGrpSpPr/>
          <p:nvPr/>
        </p:nvGrpSpPr>
        <p:grpSpPr>
          <a:xfrm>
            <a:off x="209070" y="3068960"/>
            <a:ext cx="4371188" cy="3397832"/>
            <a:chOff x="32832" y="3181324"/>
            <a:chExt cx="4371188" cy="3397832"/>
          </a:xfrm>
        </p:grpSpPr>
        <p:pic>
          <p:nvPicPr>
            <p:cNvPr id="17" name="Picture 2" descr="C:\Users\130182\Desktop\ctree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3" y="3699776"/>
              <a:ext cx="3575404" cy="268155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直線矢印コネクタ 22"/>
            <p:cNvCxnSpPr/>
            <p:nvPr/>
          </p:nvCxnSpPr>
          <p:spPr>
            <a:xfrm flipH="1">
              <a:off x="539552" y="4005064"/>
              <a:ext cx="393380" cy="4320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" name="フリーフォーム 3072"/>
            <p:cNvSpPr/>
            <p:nvPr/>
          </p:nvSpPr>
          <p:spPr>
            <a:xfrm>
              <a:off x="1264920" y="4084320"/>
              <a:ext cx="1719684" cy="1386840"/>
            </a:xfrm>
            <a:custGeom>
              <a:avLst/>
              <a:gdLst>
                <a:gd name="connsiteX0" fmla="*/ 0 w 1719684"/>
                <a:gd name="connsiteY0" fmla="*/ 0 h 1386840"/>
                <a:gd name="connsiteX1" fmla="*/ 1691640 w 1719684"/>
                <a:gd name="connsiteY1" fmla="*/ 457200 h 1386840"/>
                <a:gd name="connsiteX2" fmla="*/ 1082040 w 1719684"/>
                <a:gd name="connsiteY2" fmla="*/ 975360 h 1386840"/>
                <a:gd name="connsiteX3" fmla="*/ 1432560 w 1719684"/>
                <a:gd name="connsiteY3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9684" h="1386840">
                  <a:moveTo>
                    <a:pt x="0" y="0"/>
                  </a:moveTo>
                  <a:cubicBezTo>
                    <a:pt x="755650" y="147320"/>
                    <a:pt x="1511300" y="294640"/>
                    <a:pt x="1691640" y="457200"/>
                  </a:cubicBezTo>
                  <a:cubicBezTo>
                    <a:pt x="1871980" y="619760"/>
                    <a:pt x="1125220" y="820420"/>
                    <a:pt x="1082040" y="975360"/>
                  </a:cubicBezTo>
                  <a:cubicBezTo>
                    <a:pt x="1038860" y="1130300"/>
                    <a:pt x="1235710" y="1258570"/>
                    <a:pt x="1432560" y="138684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5" name="フリーフォーム 3074"/>
            <p:cNvSpPr/>
            <p:nvPr/>
          </p:nvSpPr>
          <p:spPr>
            <a:xfrm>
              <a:off x="1203960" y="4053840"/>
              <a:ext cx="1854851" cy="1950720"/>
            </a:xfrm>
            <a:custGeom>
              <a:avLst/>
              <a:gdLst>
                <a:gd name="connsiteX0" fmla="*/ 0 w 1854851"/>
                <a:gd name="connsiteY0" fmla="*/ 0 h 1950720"/>
                <a:gd name="connsiteX1" fmla="*/ 1828800 w 1854851"/>
                <a:gd name="connsiteY1" fmla="*/ 472440 h 1950720"/>
                <a:gd name="connsiteX2" fmla="*/ 1036320 w 1854851"/>
                <a:gd name="connsiteY2" fmla="*/ 960120 h 1950720"/>
                <a:gd name="connsiteX3" fmla="*/ 441960 w 1854851"/>
                <a:gd name="connsiteY3" fmla="*/ 1478280 h 1950720"/>
                <a:gd name="connsiteX4" fmla="*/ 60960 w 1854851"/>
                <a:gd name="connsiteY4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851" h="1950720">
                  <a:moveTo>
                    <a:pt x="0" y="0"/>
                  </a:moveTo>
                  <a:cubicBezTo>
                    <a:pt x="828040" y="156210"/>
                    <a:pt x="1656080" y="312420"/>
                    <a:pt x="1828800" y="472440"/>
                  </a:cubicBezTo>
                  <a:cubicBezTo>
                    <a:pt x="2001520" y="632460"/>
                    <a:pt x="1267460" y="792480"/>
                    <a:pt x="1036320" y="960120"/>
                  </a:cubicBezTo>
                  <a:cubicBezTo>
                    <a:pt x="805180" y="1127760"/>
                    <a:pt x="604520" y="1313180"/>
                    <a:pt x="441960" y="1478280"/>
                  </a:cubicBezTo>
                  <a:cubicBezTo>
                    <a:pt x="279400" y="1643380"/>
                    <a:pt x="114300" y="1902460"/>
                    <a:pt x="60960" y="195072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6" name="フリーフォーム 3075"/>
            <p:cNvSpPr/>
            <p:nvPr/>
          </p:nvSpPr>
          <p:spPr>
            <a:xfrm>
              <a:off x="1219200" y="4038600"/>
              <a:ext cx="1844871" cy="1950720"/>
            </a:xfrm>
            <a:custGeom>
              <a:avLst/>
              <a:gdLst>
                <a:gd name="connsiteX0" fmla="*/ 0 w 1844871"/>
                <a:gd name="connsiteY0" fmla="*/ 0 h 1950720"/>
                <a:gd name="connsiteX1" fmla="*/ 1813560 w 1844871"/>
                <a:gd name="connsiteY1" fmla="*/ 426720 h 1950720"/>
                <a:gd name="connsiteX2" fmla="*/ 1097280 w 1844871"/>
                <a:gd name="connsiteY2" fmla="*/ 944880 h 1950720"/>
                <a:gd name="connsiteX3" fmla="*/ 426720 w 1844871"/>
                <a:gd name="connsiteY3" fmla="*/ 1493520 h 1950720"/>
                <a:gd name="connsiteX4" fmla="*/ 838200 w 1844871"/>
                <a:gd name="connsiteY4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871" h="1950720">
                  <a:moveTo>
                    <a:pt x="0" y="0"/>
                  </a:moveTo>
                  <a:cubicBezTo>
                    <a:pt x="815340" y="134620"/>
                    <a:pt x="1630680" y="269240"/>
                    <a:pt x="1813560" y="426720"/>
                  </a:cubicBezTo>
                  <a:cubicBezTo>
                    <a:pt x="1996440" y="584200"/>
                    <a:pt x="1328420" y="767080"/>
                    <a:pt x="1097280" y="944880"/>
                  </a:cubicBezTo>
                  <a:cubicBezTo>
                    <a:pt x="866140" y="1122680"/>
                    <a:pt x="469900" y="1325880"/>
                    <a:pt x="426720" y="1493520"/>
                  </a:cubicBezTo>
                  <a:cubicBezTo>
                    <a:pt x="383540" y="1661160"/>
                    <a:pt x="749300" y="1882140"/>
                    <a:pt x="838200" y="195072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8" name="フリーフォーム 3077"/>
            <p:cNvSpPr/>
            <p:nvPr/>
          </p:nvSpPr>
          <p:spPr>
            <a:xfrm>
              <a:off x="1025065" y="3955328"/>
              <a:ext cx="2266775" cy="982432"/>
            </a:xfrm>
            <a:custGeom>
              <a:avLst/>
              <a:gdLst>
                <a:gd name="connsiteX0" fmla="*/ 117935 w 2266775"/>
                <a:gd name="connsiteY0" fmla="*/ 52792 h 982432"/>
                <a:gd name="connsiteX1" fmla="*/ 194135 w 2266775"/>
                <a:gd name="connsiteY1" fmla="*/ 52792 h 982432"/>
                <a:gd name="connsiteX2" fmla="*/ 1931495 w 2266775"/>
                <a:gd name="connsiteY2" fmla="*/ 601432 h 982432"/>
                <a:gd name="connsiteX3" fmla="*/ 2266775 w 2266775"/>
                <a:gd name="connsiteY3" fmla="*/ 982432 h 98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775" h="982432">
                  <a:moveTo>
                    <a:pt x="117935" y="52792"/>
                  </a:moveTo>
                  <a:cubicBezTo>
                    <a:pt x="4905" y="7072"/>
                    <a:pt x="-108125" y="-38648"/>
                    <a:pt x="194135" y="52792"/>
                  </a:cubicBezTo>
                  <a:cubicBezTo>
                    <a:pt x="496395" y="144232"/>
                    <a:pt x="1586055" y="446492"/>
                    <a:pt x="1931495" y="601432"/>
                  </a:cubicBezTo>
                  <a:cubicBezTo>
                    <a:pt x="2276935" y="756372"/>
                    <a:pt x="2203275" y="918932"/>
                    <a:pt x="2266775" y="98243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9" name="テキスト ボックス 3078"/>
            <p:cNvSpPr txBox="1"/>
            <p:nvPr/>
          </p:nvSpPr>
          <p:spPr>
            <a:xfrm>
              <a:off x="32832" y="44572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枝群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39481" y="4963126"/>
              <a:ext cx="720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枝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群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422768" y="5471160"/>
              <a:ext cx="720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枝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群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918672" y="60251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枝群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617008" y="6025158"/>
              <a:ext cx="720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枝</a:t>
              </a:r>
              <a:endParaRPr kumimoji="1" lang="en-US" altLang="ja-JP" sz="12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kumimoji="1" lang="ja-JP" altLang="en-US" sz="1200" b="1" dirty="0" smtClean="0">
                  <a:solidFill>
                    <a:srgbClr val="FF0000"/>
                  </a:solidFill>
                </a:rPr>
                <a:t>群</a:t>
              </a:r>
              <a:r>
                <a:rPr kumimoji="1" lang="ja-JP" altLang="en-US" b="1" dirty="0" smtClean="0">
                  <a:solidFill>
                    <a:srgbClr val="FF0000"/>
                  </a:solidFill>
                </a:rPr>
                <a:t>⑤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81" name="直線矢印コネクタ 3080"/>
            <p:cNvCxnSpPr/>
            <p:nvPr/>
          </p:nvCxnSpPr>
          <p:spPr>
            <a:xfrm>
              <a:off x="4035722" y="3955328"/>
              <a:ext cx="0" cy="26238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正方形/長方形 3081"/>
            <p:cNvSpPr/>
            <p:nvPr/>
          </p:nvSpPr>
          <p:spPr>
            <a:xfrm>
              <a:off x="3757689" y="3181324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/>
                <a:t>枝の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長さ</a:t>
              </a:r>
              <a:endParaRPr lang="ja-JP" altLang="en-US" dirty="0"/>
            </a:p>
          </p:txBody>
        </p:sp>
      </p:grpSp>
      <p:sp>
        <p:nvSpPr>
          <p:cNvPr id="3086" name="正方形/長方形 3085"/>
          <p:cNvSpPr/>
          <p:nvPr/>
        </p:nvSpPr>
        <p:spPr>
          <a:xfrm>
            <a:off x="1598966" y="3068960"/>
            <a:ext cx="124484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rgbClr val="00B0F0"/>
                </a:solidFill>
              </a:rPr>
              <a:t>弱学習器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(</a:t>
            </a:r>
            <a:r>
              <a:rPr lang="ja-JP" altLang="en-US" sz="2000" b="1" dirty="0" smtClean="0">
                <a:solidFill>
                  <a:srgbClr val="00B0F0"/>
                </a:solidFill>
              </a:rPr>
              <a:t>決定木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)</a:t>
            </a:r>
            <a:endParaRPr lang="ja-JP" altLang="en-US" sz="2000" dirty="0">
              <a:solidFill>
                <a:srgbClr val="00B0F0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37" name="ホームベース 36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決定木の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8" name="ホームベース 37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9" name="ホームベース 38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刈り込み</a:t>
              </a:r>
            </a:p>
          </p:txBody>
        </p:sp>
        <p:sp>
          <p:nvSpPr>
            <p:cNvPr id="44" name="ホームベース 43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集約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ホームベース 44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要約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ホームベース 45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条件文の</a:t>
              </a:r>
              <a:endParaRPr lang="en-US" altLang="ja-JP" b="1" dirty="0">
                <a:solidFill>
                  <a:srgbClr val="002060"/>
                </a:solidFill>
              </a:endParaRP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アソシエーション分析</a:t>
              </a:r>
            </a:p>
          </p:txBody>
        </p:sp>
        <p:cxnSp>
          <p:nvCxnSpPr>
            <p:cNvPr id="48" name="カギ線コネクタ 47"/>
            <p:cNvCxnSpPr>
              <a:stCxn id="38" idx="2"/>
              <a:endCxn id="46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grpFill/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ホームベース 48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集計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5493703" y="499736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枝＝条件文の論理積</a:t>
            </a:r>
            <a:endParaRPr lang="ja-JP" alt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067944" y="4180291"/>
            <a:ext cx="5212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----2</a:t>
            </a:r>
            <a:endParaRPr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4765058" y="3717032"/>
            <a:ext cx="4206563" cy="1294404"/>
            <a:chOff x="706287" y="5059540"/>
            <a:chExt cx="4206563" cy="1294404"/>
          </a:xfrm>
        </p:grpSpPr>
        <p:sp>
          <p:nvSpPr>
            <p:cNvPr id="47" name="正方形/長方形 46"/>
            <p:cNvSpPr/>
            <p:nvPr/>
          </p:nvSpPr>
          <p:spPr>
            <a:xfrm>
              <a:off x="712676" y="5517232"/>
              <a:ext cx="4176351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s-ES" altLang="ja-JP" sz="1400" dirty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X1==Y &amp; X2==Y         ‐&gt;  setosa</a:t>
              </a:r>
            </a:p>
            <a:p>
              <a:r>
                <a:rPr lang="es-ES" altLang="ja-JP" sz="1400" dirty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X1==Y &amp; X2==Y &amp; X3==Y ‐&gt; </a:t>
              </a:r>
              <a:r>
                <a:rPr lang="es-ES" altLang="ja-JP" sz="1400" dirty="0" smtClean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 setosa</a:t>
              </a:r>
              <a:endParaRPr lang="es-ES" altLang="ja-JP" sz="1400" dirty="0">
                <a:latin typeface="Arial monospaced for SAP" panose="020B0609020202030204" pitchFamily="49" charset="0"/>
                <a:ea typeface="ＭＳ Ｐゴシック" panose="020B0600070205080204" pitchFamily="50" charset="-128"/>
              </a:endParaRPr>
            </a:p>
            <a:p>
              <a:r>
                <a:rPr lang="es-ES" altLang="ja-JP" sz="1400" dirty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X1==Y </a:t>
              </a:r>
              <a:r>
                <a:rPr lang="ja-JP" altLang="en-US" sz="1400" dirty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 </a:t>
              </a:r>
              <a:r>
                <a:rPr lang="ja-JP" altLang="en-US" sz="1400" dirty="0" smtClean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       </a:t>
              </a:r>
              <a:r>
                <a:rPr lang="es-ES" altLang="ja-JP" sz="1400" dirty="0" smtClean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&amp; X3!=Y </a:t>
              </a:r>
              <a:r>
                <a:rPr lang="es-ES" altLang="ja-JP" sz="1400" dirty="0">
                  <a:latin typeface="Arial monospaced for SAP" panose="020B0609020202030204" pitchFamily="49" charset="0"/>
                  <a:ea typeface="ＭＳ Ｐゴシック" panose="020B0600070205080204" pitchFamily="50" charset="-128"/>
                </a:rPr>
                <a:t>‐&gt;  versicolor</a:t>
              </a:r>
              <a:endParaRPr lang="ja-JP" altLang="en-US" sz="1400" dirty="0">
                <a:latin typeface="Arial monospaced for SAP" panose="020B0609020202030204" pitchFamily="49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06287" y="5445224"/>
              <a:ext cx="2406363" cy="908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599892" y="5445224"/>
              <a:ext cx="1312958" cy="90872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466908" y="5074106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 b="1" dirty="0">
                  <a:solidFill>
                    <a:srgbClr val="FF0000"/>
                  </a:solidFill>
                </a:rPr>
                <a:t>条件文</a:t>
              </a: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599892" y="5059540"/>
              <a:ext cx="12891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 b="1" dirty="0" smtClean="0">
                  <a:solidFill>
                    <a:srgbClr val="00B0F0"/>
                  </a:solidFill>
                </a:rPr>
                <a:t>アウトカム</a:t>
              </a:r>
              <a:endParaRPr lang="ja-JP" alt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4067944" y="4719919"/>
            <a:ext cx="5212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----3</a:t>
            </a:r>
            <a:endParaRPr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067944" y="5250871"/>
            <a:ext cx="5212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----4</a:t>
            </a:r>
            <a:endParaRPr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5758905"/>
            <a:ext cx="5212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----5</a:t>
            </a:r>
            <a:endParaRPr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067944" y="3697287"/>
            <a:ext cx="5212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----1</a:t>
            </a:r>
            <a:endParaRPr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/>
              <a:t>inTree</a:t>
            </a:r>
            <a:r>
              <a:rPr lang="ja-JP" altLang="en-US" sz="1600" dirty="0"/>
              <a:t>を使ってみる：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3600" dirty="0" smtClean="0"/>
              <a:t>tree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sampling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068960"/>
            <a:ext cx="6840760" cy="22621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smtClean="0">
                <a:solidFill>
                  <a:srgbClr val="0070C0"/>
                </a:solidFill>
                <a:latin typeface="Arial monospaced for SAP" panose="020B0609020202030204" pitchFamily="49" charset="0"/>
              </a:rPr>
              <a:t>require</a:t>
            </a:r>
            <a:r>
              <a:rPr lang="en-US" altLang="ja-JP" sz="1600" b="1" dirty="0" smtClean="0"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“</a:t>
            </a:r>
            <a:r>
              <a:rPr lang="en-US" altLang="ja-JP" sz="1600" b="1" dirty="0" err="1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inTrees</a:t>
            </a:r>
            <a:r>
              <a:rPr lang="en-US" altLang="ja-JP" sz="1600" b="1" dirty="0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”</a:t>
            </a:r>
            <a:r>
              <a:rPr lang="en-US" altLang="ja-JP" sz="1600" b="1" dirty="0" smtClean="0">
                <a:latin typeface="Arial monospaced for SAP" panose="020B0609020202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</a:rPr>
              <a:t>require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(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“</a:t>
            </a:r>
            <a:r>
              <a:rPr lang="en-US" altLang="ja-JP" sz="1200" b="1" dirty="0" err="1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randomForest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</a:rPr>
              <a:t>”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) </a:t>
            </a:r>
            <a:endParaRPr lang="en-US" altLang="ja-JP" sz="1200" b="1" dirty="0"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data(iris);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X &lt;- iris[,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</a:rPr>
              <a:t>1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:(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ncol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(iris)-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</a:rPr>
              <a:t>1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target &lt;- iris[,"Species"]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rf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&lt;-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randomForest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(X,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as.factor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(target))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treeList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 &lt;- RF2List(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rf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)</a:t>
            </a:r>
            <a:endParaRPr lang="en-US" altLang="ja-JP" sz="1600" b="1" dirty="0">
              <a:solidFill>
                <a:schemeClr val="tx1">
                  <a:lumMod val="10000"/>
                  <a:lumOff val="90000"/>
                </a:schemeClr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88024" y="5433036"/>
            <a:ext cx="4176464" cy="5882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全ての決定木を順番に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getTree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endCxn id="5" idx="1"/>
          </p:cNvCxnSpPr>
          <p:nvPr/>
        </p:nvCxnSpPr>
        <p:spPr>
          <a:xfrm>
            <a:off x="3275856" y="5229200"/>
            <a:ext cx="1512168" cy="497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45" name="ホームベース 44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ホームベース 45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bg1">
                      <a:lumMod val="75000"/>
                    </a:schemeClr>
                  </a:solidFill>
                </a:rPr>
                <a:t>取出し</a:t>
              </a:r>
              <a:endParaRPr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ホームベース 47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刈り込み</a:t>
              </a:r>
            </a:p>
          </p:txBody>
        </p:sp>
        <p:sp>
          <p:nvSpPr>
            <p:cNvPr id="49" name="ホームベース 48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50" name="ホームベース 49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51" name="ホームベース 50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52" name="カギ線コネクタ 51"/>
            <p:cNvCxnSpPr>
              <a:stCxn id="46" idx="2"/>
              <a:endCxn id="51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ホームベース 52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集計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6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extract conditions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068960"/>
            <a:ext cx="6840760" cy="15696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exec &lt;-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extractRules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treeList,X,ntree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=500)</a:t>
            </a:r>
            <a:endParaRPr lang="en-US" altLang="ja-JP" sz="1600" b="1" dirty="0">
              <a:solidFill>
                <a:srgbClr val="FF0000"/>
              </a:solidFill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</a:rPr>
              <a:t>&gt; exec[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</a:rPr>
              <a:t>1:2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,]</a:t>
            </a:r>
            <a:endParaRPr lang="en-US" altLang="ja-JP" sz="1200" b="1" dirty="0"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      condition             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[1,] "X[,1]&lt;=5.45 &amp; X[,4]&lt;=0.8"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[2,] "X[,1]&lt;=5.45 &amp; X[,4]&gt;0.8"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256076" y="4811422"/>
            <a:ext cx="3348372" cy="8498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取り出した決定木に含まれる</a:t>
            </a:r>
            <a:r>
              <a:rPr lang="ja-JP" altLang="en-US" dirty="0" smtClean="0">
                <a:solidFill>
                  <a:schemeClr val="tx1"/>
                </a:solidFill>
              </a:rPr>
              <a:t>枝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条件文の組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 を抽出する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endCxn id="5" idx="1"/>
          </p:cNvCxnSpPr>
          <p:nvPr/>
        </p:nvCxnSpPr>
        <p:spPr>
          <a:xfrm>
            <a:off x="3131840" y="4638620"/>
            <a:ext cx="2124236" cy="5977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集計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measure rules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068960"/>
            <a:ext cx="6840760" cy="184665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&lt;-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getRuleMetric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exec,X,target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 err="1" smtClean="0">
                <a:latin typeface="Arial monospaced for SAP" panose="020B0609020202030204" pitchFamily="49" charset="0"/>
              </a:rPr>
              <a:t>ruleMetric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[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</a:rPr>
              <a:t>1:2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,]</a:t>
            </a:r>
          </a:p>
          <a:p>
            <a:pPr>
              <a:lnSpc>
                <a:spcPct val="150000"/>
              </a:lnSpc>
            </a:pPr>
            <a:endParaRPr lang="en-US" altLang="ja-JP" sz="1200" b="1" dirty="0"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len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err     condition             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pred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[1,] "2" "0.3"   "0"     "X[,1]&lt;=5.45 &amp; X[,4]&lt;=0.8"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setosa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[2,] "2" "0.047" "0.143" "X[,1]&lt;=5.45 &amp; X[,4]&gt;0.8"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versicolor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集計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884644" y="5085184"/>
            <a:ext cx="3855708" cy="53893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取り出した</a:t>
            </a:r>
            <a:r>
              <a:rPr lang="ja-JP" altLang="en-US" dirty="0" smtClean="0">
                <a:solidFill>
                  <a:schemeClr val="tx1"/>
                </a:solidFill>
              </a:rPr>
              <a:t>枝の数を集計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endCxn id="5" idx="1"/>
          </p:cNvCxnSpPr>
          <p:nvPr/>
        </p:nvCxnSpPr>
        <p:spPr>
          <a:xfrm>
            <a:off x="1907704" y="4915619"/>
            <a:ext cx="1976940" cy="43903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71600" y="3861048"/>
            <a:ext cx="6852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長さ</a:t>
            </a:r>
            <a:endParaRPr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475656" y="3861048"/>
            <a:ext cx="819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rgbClr val="00B050"/>
                </a:solidFill>
              </a:rPr>
              <a:t>出現</a:t>
            </a:r>
            <a:r>
              <a:rPr lang="ja-JP" altLang="en-US" sz="1200" b="1" dirty="0">
                <a:solidFill>
                  <a:srgbClr val="00B050"/>
                </a:solidFill>
              </a:rPr>
              <a:t>割合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2195736" y="3861048"/>
            <a:ext cx="819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予測精度</a:t>
            </a:r>
            <a:endParaRPr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36096" y="3861048"/>
            <a:ext cx="9974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アウトカム</a:t>
            </a:r>
            <a:endParaRPr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64970" y="3861048"/>
            <a:ext cx="819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条件文</a:t>
            </a:r>
            <a:endParaRPr lang="ja-JP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prune </a:t>
            </a:r>
            <a:r>
              <a:rPr lang="en-US" altLang="ja-JP" sz="3600" dirty="0"/>
              <a:t>each rule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051455"/>
            <a:ext cx="6840760" cy="184665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 &lt;-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pruneRule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ruleMetric,X,target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 err="1" smtClean="0">
                <a:latin typeface="Arial monospaced for SAP" panose="020B0609020202030204" pitchFamily="49" charset="0"/>
              </a:rPr>
              <a:t>ruleMetric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[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</a:rPr>
              <a:t>1:2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,]</a:t>
            </a:r>
          </a:p>
          <a:p>
            <a:pPr>
              <a:lnSpc>
                <a:spcPct val="150000"/>
              </a:lnSpc>
            </a:pPr>
            <a:endParaRPr lang="en-US" altLang="ja-JP" sz="1200" b="1" dirty="0"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len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err     condition            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pred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[1,] "1" "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0.3“   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"0"     "X[,4]&lt;=0.8"            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setosa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[2,] "2" "0.047" "0.143" "X[,1]&lt;=5.45 &amp; X[,4]&gt;0.8"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versicolor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539552" y="1683296"/>
            <a:ext cx="8064897" cy="1313656"/>
            <a:chOff x="755576" y="1683296"/>
            <a:chExt cx="8064897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5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2"/>
              <a:ext cx="408886" cy="3566773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集計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1096800" y="5602014"/>
            <a:ext cx="529948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ja-JP" b="1" dirty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&amp; X2==Y         ‐&gt;  setosa</a:t>
            </a:r>
          </a:p>
          <a:p>
            <a:r>
              <a:rPr lang="es-ES" altLang="ja-JP" b="1" dirty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&amp; X2==Y </a:t>
            </a:r>
            <a:r>
              <a:rPr lang="es-ES" altLang="ja-JP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&amp; X3==Y </a:t>
            </a:r>
            <a:r>
              <a:rPr lang="es-ES" altLang="ja-JP" b="1" dirty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‐&gt; </a:t>
            </a:r>
            <a:r>
              <a:rPr lang="es-ES" altLang="ja-JP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 setosa</a:t>
            </a:r>
            <a:endParaRPr lang="es-ES" altLang="ja-JP" b="1" dirty="0">
              <a:solidFill>
                <a:srgbClr val="002060"/>
              </a:solidFill>
              <a:latin typeface="Arial monospaced for SAP" panose="020B0609020202030204" pitchFamily="49" charset="0"/>
              <a:ea typeface="ＭＳ Ｐゴシック" panose="020B0600070205080204" pitchFamily="50" charset="-128"/>
            </a:endParaRPr>
          </a:p>
          <a:p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</a:t>
            </a:r>
            <a:r>
              <a:rPr lang="es-ES" altLang="ja-JP" dirty="0" smtClean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        &amp; X3!=</a:t>
            </a:r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Y </a:t>
            </a:r>
            <a:r>
              <a:rPr lang="es-ES" altLang="ja-JP" dirty="0" smtClean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‐&gt;  </a:t>
            </a:r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versicolor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Arial monospaced for SAP" panose="020B0609020202030204" pitchFamily="49" charset="0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33129" y="5011065"/>
            <a:ext cx="2259251" cy="43415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余計な条件文を削除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endCxn id="5" idx="1"/>
          </p:cNvCxnSpPr>
          <p:nvPr/>
        </p:nvCxnSpPr>
        <p:spPr>
          <a:xfrm>
            <a:off x="5078272" y="4538524"/>
            <a:ext cx="654857" cy="6896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中かっこ 5"/>
          <p:cNvSpPr/>
          <p:nvPr/>
        </p:nvSpPr>
        <p:spPr>
          <a:xfrm>
            <a:off x="5820219" y="5602014"/>
            <a:ext cx="432048" cy="57606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396284" y="5694347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浅い条件文＝上位互換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074137" y="5925620"/>
            <a:ext cx="1152983" cy="2842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325859" y="5657694"/>
            <a:ext cx="64953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削除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043608" y="4250042"/>
            <a:ext cx="4680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76751" y="5011065"/>
            <a:ext cx="2259251" cy="43415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枝が短くなった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>
            <a:stCxn id="40" idx="4"/>
            <a:endCxn id="41" idx="0"/>
          </p:cNvCxnSpPr>
          <p:nvPr/>
        </p:nvCxnSpPr>
        <p:spPr>
          <a:xfrm>
            <a:off x="1277634" y="4538074"/>
            <a:ext cx="228743" cy="4729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139952" y="4244892"/>
            <a:ext cx="1152983" cy="28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select a compact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rule set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074184"/>
            <a:ext cx="6840760" cy="19389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 &lt;-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selectRuleRRF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ruleMetric,X,target</a:t>
            </a:r>
            <a:endParaRPr lang="en-US" altLang="ja-JP" sz="1600" b="1" dirty="0">
              <a:solidFill>
                <a:srgbClr val="FF0000"/>
              </a:solidFill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dirty="0" smtClean="0">
                <a:latin typeface="Arial monospaced for SAP" panose="020B0609020202030204" pitchFamily="49" charset="0"/>
              </a:rPr>
              <a:t>&gt;</a:t>
            </a:r>
            <a:r>
              <a:rPr lang="ja-JP" altLang="en-US" sz="1400" b="1" dirty="0" smtClean="0">
                <a:latin typeface="Arial monospaced for SAP" panose="020B0609020202030204" pitchFamily="49" charset="0"/>
              </a:rPr>
              <a:t> </a:t>
            </a:r>
            <a:r>
              <a:rPr lang="en-US" altLang="ja-JP" sz="1400" b="1" dirty="0" err="1" smtClean="0">
                <a:latin typeface="Arial monospaced for SAP" panose="020B0609020202030204" pitchFamily="49" charset="0"/>
              </a:rPr>
              <a:t>ruleMetric</a:t>
            </a:r>
            <a:r>
              <a:rPr lang="en-US" altLang="ja-JP" sz="1400" b="1" dirty="0" smtClean="0">
                <a:latin typeface="Arial monospaced for SAP" panose="020B0609020202030204" pitchFamily="49" charset="0"/>
              </a:rPr>
              <a:t>[</a:t>
            </a:r>
            <a:r>
              <a:rPr lang="en-US" altLang="ja-JP" sz="1400" b="1" dirty="0" smtClean="0">
                <a:solidFill>
                  <a:srgbClr val="0070C0"/>
                </a:solidFill>
                <a:latin typeface="Arial monospaced for SAP" panose="020B0609020202030204" pitchFamily="49" charset="0"/>
              </a:rPr>
              <a:t>1:2</a:t>
            </a:r>
            <a:r>
              <a:rPr lang="en-US" altLang="ja-JP" sz="1400" b="1" dirty="0" smtClean="0">
                <a:latin typeface="Arial monospaced for SAP" panose="020B0609020202030204" pitchFamily="49" charset="0"/>
              </a:rPr>
              <a:t>,]</a:t>
            </a:r>
            <a:endParaRPr lang="en-US" altLang="ja-JP" sz="1200" b="1" dirty="0" smtClean="0">
              <a:latin typeface="Arial monospaced for SAP" panose="020B0609020202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ja-JP" sz="1200" b="1" dirty="0"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len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err     condition            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pred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[1,] "1" "0.333" "0"     "X[,4]&lt;=0.8"            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setosa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   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[2,] "2" "0.047" "0.143" "X[,1]&lt;=5.45 &amp; X[,4]&gt;0.8"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versicolor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集約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集計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1096800" y="5602014"/>
            <a:ext cx="529948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altLang="ja-JP" b="1" dirty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&amp; X2==Y         ‐&gt;  setosa</a:t>
            </a:r>
          </a:p>
          <a:p>
            <a:r>
              <a:rPr lang="es-ES" altLang="ja-JP" b="1" dirty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&amp; X2==Y </a:t>
            </a:r>
            <a:r>
              <a:rPr lang="ja-JP" altLang="en-US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（削除済）</a:t>
            </a:r>
            <a:r>
              <a:rPr lang="ja-JP" altLang="en-US" sz="1400" b="1" dirty="0" smtClean="0">
                <a:solidFill>
                  <a:srgbClr val="FF000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　　</a:t>
            </a:r>
            <a:r>
              <a:rPr lang="es-ES" altLang="ja-JP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‐&gt;  setosa</a:t>
            </a:r>
            <a:endParaRPr lang="es-ES" altLang="ja-JP" b="1" dirty="0">
              <a:solidFill>
                <a:srgbClr val="002060"/>
              </a:solidFill>
              <a:latin typeface="Arial monospaced for SAP" panose="020B0609020202030204" pitchFamily="49" charset="0"/>
              <a:ea typeface="ＭＳ Ｐゴシック" panose="020B0600070205080204" pitchFamily="50" charset="-128"/>
            </a:endParaRPr>
          </a:p>
          <a:p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X1==Y </a:t>
            </a:r>
            <a:r>
              <a:rPr lang="es-ES" altLang="ja-JP" dirty="0" smtClean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        &amp; X3!=</a:t>
            </a:r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Y </a:t>
            </a:r>
            <a:r>
              <a:rPr lang="es-ES" altLang="ja-JP" dirty="0" smtClean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‐&gt;  </a:t>
            </a:r>
            <a:r>
              <a:rPr lang="es-ES" altLang="ja-JP" dirty="0">
                <a:solidFill>
                  <a:schemeClr val="bg1">
                    <a:lumMod val="50000"/>
                  </a:schemeClr>
                </a:solidFill>
                <a:latin typeface="Arial monospaced for SAP" panose="020B0609020202030204" pitchFamily="49" charset="0"/>
                <a:ea typeface="ＭＳ Ｐゴシック" panose="020B0600070205080204" pitchFamily="50" charset="-128"/>
              </a:rPr>
              <a:t>versicolor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Arial monospaced for SAP" panose="020B0609020202030204" pitchFamily="49" charset="0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9156" y="5445224"/>
            <a:ext cx="686104" cy="43204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集約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2" idx="3"/>
            <a:endCxn id="5" idx="0"/>
          </p:cNvCxnSpPr>
          <p:nvPr/>
        </p:nvCxnSpPr>
        <p:spPr>
          <a:xfrm flipH="1">
            <a:off x="572208" y="4610955"/>
            <a:ext cx="885976" cy="8342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中かっこ 5"/>
          <p:cNvSpPr/>
          <p:nvPr/>
        </p:nvSpPr>
        <p:spPr>
          <a:xfrm>
            <a:off x="5820219" y="5602014"/>
            <a:ext cx="432048" cy="57606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カーブ矢印 11"/>
          <p:cNvSpPr/>
          <p:nvPr/>
        </p:nvSpPr>
        <p:spPr>
          <a:xfrm flipV="1">
            <a:off x="771244" y="5663516"/>
            <a:ext cx="288032" cy="430991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74137" y="5925620"/>
            <a:ext cx="1152983" cy="2842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331640" y="4365104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9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summarize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rule set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3356992"/>
            <a:ext cx="8208912" cy="110799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readableRules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&lt;-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presentRules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ruleMetric,colnames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(X)) </a:t>
            </a:r>
            <a:endParaRPr lang="en-US" altLang="ja-JP" sz="1600" b="1" dirty="0" smtClean="0">
              <a:solidFill>
                <a:srgbClr val="FF0000"/>
              </a:solidFill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learner &lt;-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buildLearner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ruleMetric,X,target,minFreq</a:t>
            </a:r>
            <a:r>
              <a:rPr lang="en-US" altLang="ja-JP" sz="1600" b="1" dirty="0" smtClean="0">
                <a:solidFill>
                  <a:srgbClr val="FF0000"/>
                </a:solidFill>
                <a:latin typeface="Arial monospaced for SAP" panose="020B0609020202030204" pitchFamily="49" charset="0"/>
              </a:rPr>
              <a:t>=0.01)</a:t>
            </a:r>
            <a:endParaRPr lang="en-US" altLang="ja-JP" sz="1600" b="1" dirty="0">
              <a:solidFill>
                <a:srgbClr val="FF0000"/>
              </a:solidFill>
              <a:latin typeface="Arial monospaced for SAP" panose="020B06090202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</a:rPr>
              <a:t>&gt; learner</a:t>
            </a:r>
            <a:endParaRPr lang="en-US" altLang="ja-JP" sz="1200" b="1" dirty="0">
              <a:latin typeface="Arial monospaced for SAP" panose="020B0609020202030204" pitchFamily="49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集約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要約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条件文の</a:t>
              </a:r>
              <a:endParaRPr lang="en-US" altLang="ja-JP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bg1">
                      <a:lumMod val="75000"/>
                    </a:schemeClr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28575">
              <a:solidFill>
                <a:schemeClr val="tx1">
                  <a:lumMod val="10000"/>
                  <a:lumOff val="9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集計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860921" y="2923624"/>
            <a:ext cx="3006334" cy="36136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枝を読みやすく加工する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5" idx="2"/>
          </p:cNvCxnSpPr>
          <p:nvPr/>
        </p:nvCxnSpPr>
        <p:spPr>
          <a:xfrm flipH="1">
            <a:off x="4355976" y="3284984"/>
            <a:ext cx="1008112" cy="2678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4832553"/>
            <a:ext cx="8460432" cy="205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2195736" y="4479102"/>
            <a:ext cx="5616624" cy="3180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レアな枝を切り落とし、一本の決定木に要約する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24" idx="2"/>
            <a:endCxn id="37" idx="7"/>
          </p:cNvCxnSpPr>
          <p:nvPr/>
        </p:nvCxnSpPr>
        <p:spPr>
          <a:xfrm flipH="1">
            <a:off x="2750892" y="4797152"/>
            <a:ext cx="2253156" cy="17703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2013340" y="6525344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7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" b="14983"/>
          <a:stretch>
            <a:fillRect/>
          </a:stretch>
        </p:blipFill>
        <p:spPr bwMode="auto">
          <a:xfrm>
            <a:off x="5210559" y="4537822"/>
            <a:ext cx="3786253" cy="198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Genu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36" y="3140968"/>
            <a:ext cx="3240360" cy="20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49" y="692696"/>
            <a:ext cx="8229600" cy="663575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dirty="0" smtClean="0"/>
              <a:t>自己紹介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321" y="1556792"/>
            <a:ext cx="8496944" cy="1512168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  <a:buNone/>
            </a:pPr>
            <a:r>
              <a:rPr lang="ja-JP" altLang="en-US" sz="2000" b="1" dirty="0" smtClean="0">
                <a:latin typeface="+mj-ea"/>
                <a:ea typeface="+mj-ea"/>
              </a:rPr>
              <a:t>専門</a:t>
            </a:r>
          </a:p>
          <a:p>
            <a:pPr>
              <a:spcBef>
                <a:spcPct val="30000"/>
              </a:spcBef>
            </a:pPr>
            <a:r>
              <a:rPr lang="ja-JP" altLang="en-US" sz="2000" dirty="0" smtClean="0">
                <a:latin typeface="+mj-ea"/>
                <a:ea typeface="+mj-ea"/>
              </a:rPr>
              <a:t>データ分析／シミュレーション／統計モデリング／数理モデリング</a:t>
            </a:r>
          </a:p>
          <a:p>
            <a:pPr>
              <a:spcBef>
                <a:spcPct val="30000"/>
              </a:spcBef>
            </a:pPr>
            <a:r>
              <a:rPr lang="ja-JP" altLang="en-US" sz="2000" dirty="0" smtClean="0">
                <a:latin typeface="+mj-ea"/>
                <a:ea typeface="+mj-ea"/>
              </a:rPr>
              <a:t>生態学／環境科学　→　医療情報学／疫学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979712" y="4537822"/>
            <a:ext cx="2483065" cy="1923299"/>
            <a:chOff x="5585760" y="3500639"/>
            <a:chExt cx="4326933" cy="3399817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5760" y="3500639"/>
              <a:ext cx="4218120" cy="334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8947440" y="6339521"/>
              <a:ext cx="965253" cy="560935"/>
              <a:chOff x="8947440" y="6339521"/>
              <a:chExt cx="965253" cy="560935"/>
            </a:xfrm>
          </p:grpSpPr>
          <p:sp>
            <p:nvSpPr>
              <p:cNvPr id="8" name="Text Box 5"/>
              <p:cNvSpPr>
                <a:spLocks noChangeArrowheads="1"/>
              </p:cNvSpPr>
              <p:nvPr/>
            </p:nvSpPr>
            <p:spPr bwMode="auto">
              <a:xfrm>
                <a:off x="8947440" y="6340320"/>
                <a:ext cx="965253" cy="560136"/>
              </a:xfrm>
              <a:custGeom>
                <a:avLst/>
                <a:gdLst>
                  <a:gd name="T0" fmla="*/ 447796 w 21600"/>
                  <a:gd name="T1" fmla="*/ 0 h 21600"/>
                  <a:gd name="T2" fmla="*/ 895592 w 21600"/>
                  <a:gd name="T3" fmla="*/ 287320 h 21600"/>
                  <a:gd name="T4" fmla="*/ 447796 w 21600"/>
                  <a:gd name="T5" fmla="*/ 574639 h 21600"/>
                  <a:gd name="T6" fmla="*/ 0 w 21600"/>
                  <a:gd name="T7" fmla="*/ 287320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1639" tIns="42452" rIns="81639" bIns="42452">
                <a:spAutoFit/>
              </a:bodyPr>
              <a:lstStyle>
                <a:lvl1pPr defTabSz="828675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674688" indent="-260350" defTabSz="828675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036638" indent="-207963" defTabSz="828675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450975" indent="-206375" defTabSz="828675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1866900" indent="-207963" defTabSz="828675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324100" indent="-207963" defTabSz="8286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781300" indent="-207963" defTabSz="8286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238500" indent="-207963" defTabSz="8286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695700" indent="-207963" defTabSz="82867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buSzPct val="45000"/>
                  <a:buFont typeface="StarSymbol"/>
                  <a:buNone/>
                </a:pPr>
                <a:r>
                  <a:rPr lang="en-US" altLang="ja-JP" sz="2500" b="1">
                    <a:solidFill>
                      <a:srgbClr val="000000"/>
                    </a:solidFill>
                    <a:ea typeface="Andale Sans UI"/>
                    <a:cs typeface="Tahoma" pitchFamily="34" charset="0"/>
                  </a:rPr>
                  <a:t>1cm</a:t>
                </a:r>
              </a:p>
            </p:txBody>
          </p:sp>
          <p:sp>
            <p:nvSpPr>
              <p:cNvPr id="9" name="Line 6"/>
              <p:cNvSpPr/>
              <p:nvPr/>
            </p:nvSpPr>
            <p:spPr>
              <a:xfrm>
                <a:off x="9173257" y="6338862"/>
                <a:ext cx="382011" cy="0"/>
              </a:xfrm>
              <a:prstGeom prst="line">
                <a:avLst/>
              </a:prstGeom>
              <a:noFill/>
              <a:ln w="57240">
                <a:solidFill>
                  <a:srgbClr val="000000"/>
                </a:solidFill>
                <a:prstDash val="solid"/>
                <a:miter/>
              </a:ln>
            </p:spPr>
            <p:txBody>
              <a:bodyPr lIns="90000" tIns="46800" rIns="90000" bIns="46800" anchor="ctr" compatLnSpc="0">
                <a:spAutoFit/>
              </a:bodyPr>
              <a:lstStyle>
                <a:defPPr lvl="0">
                  <a:buSzPct val="45000"/>
                  <a:buFont typeface="StarSymbol"/>
                  <a:buNone/>
                </a:defPPr>
                <a:lvl1pPr lvl="0">
                  <a:buSzPct val="45000"/>
                  <a:buFont typeface="StarSymbol"/>
                  <a:buChar char="●"/>
                </a:lvl1pPr>
                <a:lvl2pPr lvl="1">
                  <a:buSzPct val="45000"/>
                  <a:buFont typeface="StarSymbol"/>
                  <a:buChar char="●"/>
                </a:lvl2pPr>
                <a:lvl3pPr lvl="2">
                  <a:buSzPct val="45000"/>
                  <a:buFont typeface="StarSymbol"/>
                  <a:buChar char="●"/>
                </a:lvl3pPr>
                <a:lvl4pPr lvl="3">
                  <a:buSzPct val="45000"/>
                  <a:buFont typeface="StarSymbol"/>
                  <a:buChar char="●"/>
                </a:lvl4pPr>
                <a:lvl5pPr lvl="4">
                  <a:buSzPct val="45000"/>
                  <a:buFont typeface="StarSymbol"/>
                  <a:buChar char="●"/>
                </a:lvl5pPr>
                <a:lvl6pPr lvl="5">
                  <a:buSzPct val="45000"/>
                  <a:buFont typeface="StarSymbol"/>
                  <a:buChar char="●"/>
                </a:lvl6pPr>
                <a:lvl7pPr lvl="6">
                  <a:buSzPct val="45000"/>
                  <a:buFont typeface="StarSymbol"/>
                  <a:buChar char="●"/>
                </a:lvl7pPr>
                <a:lvl8pPr lvl="7">
                  <a:buSzPct val="45000"/>
                  <a:buFont typeface="StarSymbol"/>
                  <a:buChar char="●"/>
                </a:lvl8pPr>
                <a:lvl9pPr lvl="8">
                  <a:buSzPct val="45000"/>
                  <a:buFont typeface="StarSymbol"/>
                  <a:buChar char="●"/>
                </a:lvl9pPr>
              </a:lstStyle>
              <a:p>
                <a:pPr fontAlgn="auto" hangingPunct="0">
                  <a:spcBef>
                    <a:spcPts val="0"/>
                  </a:spcBef>
                  <a:spcAft>
                    <a:spcPts val="0"/>
                  </a:spcAft>
                  <a:buFont typeface="StarSymbol"/>
                  <a:buNone/>
                  <a:defRPr/>
                </a:pPr>
                <a:endParaRPr lang="en-GB">
                  <a:latin typeface="Arial" pitchFamily="18"/>
                  <a:ea typeface="Andale Sans UI" pitchFamily="2"/>
                  <a:cs typeface="Tahoma" pitchFamily="2"/>
                </a:endParaRPr>
              </a:p>
            </p:txBody>
          </p:sp>
        </p:grpSp>
      </p:grpSp>
      <p:pic>
        <p:nvPicPr>
          <p:cNvPr id="4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99884"/>
            <a:ext cx="2391928" cy="158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2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を使ってみる： </a:t>
            </a:r>
            <a:r>
              <a:rPr lang="en-US" altLang="ja-JP" sz="1600" dirty="0" smtClean="0">
                <a:solidFill>
                  <a:srgbClr val="D2533C"/>
                </a:solidFill>
              </a:rPr>
              <a:t/>
            </a:r>
            <a:br>
              <a:rPr lang="en-US" altLang="ja-JP" sz="1600" dirty="0" smtClean="0">
                <a:solidFill>
                  <a:srgbClr val="D2533C"/>
                </a:solidFill>
              </a:rPr>
            </a:br>
            <a:r>
              <a:rPr lang="en-US" altLang="ja-JP" sz="3600" dirty="0" smtClean="0"/>
              <a:t>extract frequent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variable interactions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2780928"/>
            <a:ext cx="8208912" cy="240065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Arial monospaced for SAP" panose="020B0609020202030204" pitchFamily="49" charset="0"/>
              </a:rPr>
              <a:t>(</a:t>
            </a:r>
            <a:r>
              <a:rPr lang="ja-JP" altLang="en-US" sz="1600" b="1" dirty="0">
                <a:solidFill>
                  <a:srgbClr val="002060"/>
                </a:solidFill>
                <a:latin typeface="Arial monospaced for SAP" panose="020B0609020202030204" pitchFamily="49" charset="0"/>
              </a:rPr>
              <a:t>つづきから</a:t>
            </a:r>
            <a:r>
              <a:rPr lang="en-US" altLang="ja-JP" sz="1600" b="1" dirty="0">
                <a:solidFill>
                  <a:srgbClr val="002060"/>
                </a:solidFill>
                <a:latin typeface="Arial monospaced for SAP" panose="020B0609020202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&gt;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freqPattern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 &lt;- 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getFreqPattern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(</a:t>
            </a:r>
            <a:r>
              <a:rPr lang="en-US" altLang="ja-JP" sz="1600" b="1" dirty="0" err="1">
                <a:solidFill>
                  <a:srgbClr val="FF0000"/>
                </a:solidFill>
                <a:latin typeface="Arial monospaced for SAP" panose="020B0609020202030204" pitchFamily="49" charset="0"/>
              </a:rPr>
              <a:t>ruleMetric</a:t>
            </a:r>
            <a:r>
              <a:rPr lang="en-US" altLang="ja-JP" sz="1600" b="1" dirty="0">
                <a:solidFill>
                  <a:srgbClr val="FF0000"/>
                </a:solidFill>
                <a:latin typeface="Arial monospaced for SAP" panose="020B0609020202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freqPattern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&lt;-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presentRule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freqPattern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,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colnames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</a:rPr>
              <a:t>&gt;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freqPattern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[which(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as.numeric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freqPattern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[,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</a:rPr>
              <a:t>"</a:t>
            </a:r>
            <a:r>
              <a:rPr lang="en-US" altLang="ja-JP" sz="1200" b="1" dirty="0" err="1">
                <a:solidFill>
                  <a:srgbClr val="00B050"/>
                </a:solidFill>
                <a:latin typeface="Arial monospaced for SAP" panose="020B0609020202030204" pitchFamily="49" charset="0"/>
              </a:rPr>
              <a:t>len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</a:rPr>
              <a:t>"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])&gt;=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</a:rPr>
              <a:t>2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),][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</a:rPr>
              <a:t>1:4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,]</a:t>
            </a:r>
          </a:p>
          <a:p>
            <a:endParaRPr lang="en-US" altLang="ja-JP" sz="1200" b="1" dirty="0">
              <a:solidFill>
                <a:srgbClr val="002060"/>
              </a:solidFill>
              <a:latin typeface="Arial monospaced for SAP" panose="020B0609020202030204" pitchFamily="49" charset="0"/>
            </a:endParaRPr>
          </a:p>
          <a:p>
            <a:r>
              <a:rPr lang="en-US" altLang="ja-JP" sz="1200" b="1" dirty="0">
                <a:latin typeface="Arial monospaced for SAP" panose="020B0609020202030204" pitchFamily="49" charset="0"/>
              </a:rPr>
              <a:t>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len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sup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conf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   condition                              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pred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 </a:t>
            </a:r>
          </a:p>
          <a:p>
            <a:r>
              <a:rPr lang="en-US" altLang="ja-JP" sz="1200" b="1" dirty="0">
                <a:latin typeface="Arial monospaced for SAP" panose="020B0609020202030204" pitchFamily="49" charset="0"/>
              </a:rPr>
              <a:t>[1,] "2" "0.044" "0.577"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Petal.Width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&lt;=1.75 &amp;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Petal.Width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&gt;0.8" 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versicolor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  <a:p>
            <a:r>
              <a:rPr lang="en-US" altLang="ja-JP" sz="1200" b="1" dirty="0">
                <a:latin typeface="Arial monospaced for SAP" panose="020B0609020202030204" pitchFamily="49" charset="0"/>
              </a:rPr>
              <a:t>[2,] "2" "0.042" "0.577"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Petal.Length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&gt;2.45 &amp;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Petal.Width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&lt;=1.75"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versicolor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  <a:p>
            <a:r>
              <a:rPr lang="en-US" altLang="ja-JP" sz="1200" b="1" dirty="0">
                <a:latin typeface="Arial monospaced for SAP" panose="020B0609020202030204" pitchFamily="49" charset="0"/>
              </a:rPr>
              <a:t>[3,] "2" "0.037" "1"   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Petal.Length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&gt;4.85 &amp;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Petal.Width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&gt;1.75"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virginica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"</a:t>
            </a:r>
          </a:p>
          <a:p>
            <a:r>
              <a:rPr lang="en-US" altLang="ja-JP" sz="1200" b="1" dirty="0">
                <a:latin typeface="Arial monospaced for SAP" panose="020B0609020202030204" pitchFamily="49" charset="0"/>
              </a:rPr>
              <a:t>[4,] "2" "0.031" "0.757"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Petal.Length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&gt;2.45 &amp; 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Petal.Width</a:t>
            </a:r>
            <a:r>
              <a:rPr lang="en-US" altLang="ja-JP" sz="1200" b="1" dirty="0">
                <a:latin typeface="Arial monospaced for SAP" panose="020B0609020202030204" pitchFamily="49" charset="0"/>
              </a:rPr>
              <a:t>&gt;1.75"  "</a:t>
            </a:r>
            <a:r>
              <a:rPr lang="en-US" altLang="ja-JP" sz="1200" b="1" dirty="0" err="1">
                <a:latin typeface="Arial monospaced for SAP" panose="020B0609020202030204" pitchFamily="49" charset="0"/>
              </a:rPr>
              <a:t>virginica</a:t>
            </a:r>
            <a:r>
              <a:rPr lang="en-US" altLang="ja-JP" sz="1200" b="1" dirty="0" smtClean="0">
                <a:latin typeface="Arial monospaced for SAP" panose="020B0609020202030204" pitchFamily="49" charset="0"/>
              </a:rPr>
              <a:t>"</a:t>
            </a:r>
            <a:endParaRPr lang="en-US" altLang="ja-JP" sz="1200" b="1" dirty="0">
              <a:latin typeface="Arial monospaced for SAP" panose="020B0609020202030204" pitchFamily="49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39552" y="1683296"/>
            <a:ext cx="8064896" cy="1313656"/>
            <a:chOff x="755576" y="1683296"/>
            <a:chExt cx="8064896" cy="1313656"/>
          </a:xfrm>
        </p:grpSpPr>
        <p:sp>
          <p:nvSpPr>
            <p:cNvPr id="29" name="ホームベース 28"/>
            <p:cNvSpPr/>
            <p:nvPr/>
          </p:nvSpPr>
          <p:spPr>
            <a:xfrm>
              <a:off x="75557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決定木</a:t>
              </a:r>
              <a:r>
                <a:rPr lang="ja-JP" altLang="en-US" b="1" dirty="0" smtClean="0">
                  <a:solidFill>
                    <a:srgbClr val="002060"/>
                  </a:solidFill>
                </a:rPr>
                <a:t>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ホームベース 29"/>
            <p:cNvSpPr/>
            <p:nvPr/>
          </p:nvSpPr>
          <p:spPr>
            <a:xfrm>
              <a:off x="2123728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rgbClr val="002060"/>
                  </a:solidFill>
                </a:rPr>
                <a:t>枝の</a:t>
              </a:r>
              <a:endParaRPr lang="en-US" altLang="ja-JP" b="1" dirty="0" smtClean="0">
                <a:solidFill>
                  <a:srgbClr val="002060"/>
                </a:solidFill>
              </a:endParaRPr>
            </a:p>
            <a:p>
              <a:r>
                <a:rPr lang="ja-JP" altLang="en-US" b="1" dirty="0" smtClean="0">
                  <a:solidFill>
                    <a:srgbClr val="002060"/>
                  </a:solidFill>
                </a:rPr>
                <a:t>取出し</a:t>
              </a:r>
              <a:endParaRPr lang="ja-JP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1" name="ホームベース 30"/>
            <p:cNvSpPr/>
            <p:nvPr/>
          </p:nvSpPr>
          <p:spPr>
            <a:xfrm>
              <a:off x="4860032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刈り込み</a:t>
              </a:r>
            </a:p>
          </p:txBody>
        </p:sp>
        <p:sp>
          <p:nvSpPr>
            <p:cNvPr id="32" name="ホームベース 31"/>
            <p:cNvSpPr/>
            <p:nvPr/>
          </p:nvSpPr>
          <p:spPr>
            <a:xfrm>
              <a:off x="6228184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3" name="ホームベース 32"/>
            <p:cNvSpPr/>
            <p:nvPr/>
          </p:nvSpPr>
          <p:spPr>
            <a:xfrm>
              <a:off x="7596336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要約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  <p:sp>
          <p:nvSpPr>
            <p:cNvPr id="34" name="ホームベース 33"/>
            <p:cNvSpPr/>
            <p:nvPr/>
          </p:nvSpPr>
          <p:spPr>
            <a:xfrm>
              <a:off x="6228184" y="2393772"/>
              <a:ext cx="2592288" cy="603180"/>
            </a:xfrm>
            <a:prstGeom prst="homePlate">
              <a:avLst>
                <a:gd name="adj" fmla="val 24664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>
                  <a:solidFill>
                    <a:srgbClr val="002060"/>
                  </a:solidFill>
                </a:rPr>
                <a:t>条件文の</a:t>
              </a:r>
            </a:p>
            <a:p>
              <a:r>
                <a:rPr lang="ja-JP" altLang="en-US" b="1" dirty="0">
                  <a:solidFill>
                    <a:srgbClr val="002060"/>
                  </a:solidFill>
                </a:rPr>
                <a:t>アソシエーション分析</a:t>
              </a:r>
            </a:p>
          </p:txBody>
        </p:sp>
        <p:cxnSp>
          <p:nvCxnSpPr>
            <p:cNvPr id="35" name="カギ線コネクタ 34"/>
            <p:cNvCxnSpPr>
              <a:stCxn id="30" idx="2"/>
              <a:endCxn id="34" idx="1"/>
            </p:cNvCxnSpPr>
            <p:nvPr/>
          </p:nvCxnSpPr>
          <p:spPr>
            <a:xfrm rot="16200000" flipH="1">
              <a:off x="4240355" y="707533"/>
              <a:ext cx="408886" cy="3566772"/>
            </a:xfrm>
            <a:prstGeom prst="bentConnector2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ホームベース 20"/>
            <p:cNvSpPr/>
            <p:nvPr/>
          </p:nvSpPr>
          <p:spPr>
            <a:xfrm>
              <a:off x="3491880" y="1683296"/>
              <a:ext cx="1224136" cy="603180"/>
            </a:xfrm>
            <a:prstGeom prst="homePlate">
              <a:avLst>
                <a:gd name="adj" fmla="val 24664"/>
              </a:avLst>
            </a:prstGeom>
            <a:solidFill>
              <a:schemeClr val="bg1"/>
            </a:solidFill>
            <a:ln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枝の</a:t>
              </a:r>
              <a:endParaRPr lang="en-US" altLang="ja-JP" b="1" dirty="0" smtClean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  <a:p>
              <a:r>
                <a:rPr lang="ja-JP" altLang="en-US" b="1" dirty="0" smtClean="0">
                  <a:solidFill>
                    <a:schemeClr val="tx1">
                      <a:lumMod val="25000"/>
                      <a:lumOff val="75000"/>
                    </a:schemeClr>
                  </a:solidFill>
                </a:rPr>
                <a:t>集計</a:t>
              </a:r>
              <a:endParaRPr lang="ja-JP" altLang="en-US" b="1" dirty="0">
                <a:solidFill>
                  <a:schemeClr val="tx1">
                    <a:lumMod val="25000"/>
                    <a:lumOff val="75000"/>
                  </a:schemeClr>
                </a:solidFill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2339752" y="6156012"/>
            <a:ext cx="5652628" cy="61555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B0F0"/>
                </a:solidFill>
              </a:rPr>
              <a:t>support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ja-JP" altLang="en-US" sz="1600" dirty="0" smtClean="0"/>
              <a:t>弱学習器（木）から抽出したすべての枝のうち、</a:t>
            </a:r>
            <a:endParaRPr lang="en-US" altLang="ja-JP" sz="1600" dirty="0" smtClean="0"/>
          </a:p>
          <a:p>
            <a:r>
              <a:rPr lang="ja-JP" altLang="en-US" sz="1600" b="1" dirty="0" smtClean="0">
                <a:solidFill>
                  <a:srgbClr val="00B0F0"/>
                </a:solidFill>
              </a:rPr>
              <a:t> （指示度）　 </a:t>
            </a:r>
            <a:r>
              <a:rPr lang="ja-JP" altLang="en-US" sz="1600" dirty="0" smtClean="0"/>
              <a:t>この</a:t>
            </a:r>
            <a:r>
              <a:rPr lang="ja-JP" altLang="en-US" sz="1600" dirty="0"/>
              <a:t>条件文を含んで</a:t>
            </a:r>
            <a:r>
              <a:rPr lang="ja-JP" altLang="en-US" sz="1600" dirty="0" smtClean="0"/>
              <a:t>いる枝の</a:t>
            </a:r>
            <a:r>
              <a:rPr lang="ja-JP" altLang="en-US" sz="1600" dirty="0"/>
              <a:t>割合</a:t>
            </a:r>
            <a:endParaRPr lang="ja-JP" altLang="en-US" sz="1600" b="1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234935" y="5445224"/>
            <a:ext cx="5729553" cy="61555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confidence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この</a:t>
            </a:r>
            <a:r>
              <a:rPr lang="ja-JP" altLang="en-US" dirty="0"/>
              <a:t>条件</a:t>
            </a:r>
            <a:r>
              <a:rPr lang="ja-JP" altLang="en-US" dirty="0" smtClean="0"/>
              <a:t>文を含んだすべての</a:t>
            </a:r>
            <a:r>
              <a:rPr lang="ja-JP" altLang="en-US" sz="1600" dirty="0" smtClean="0"/>
              <a:t>枝のうち、</a:t>
            </a:r>
            <a:endParaRPr lang="en-US" altLang="ja-JP" sz="1600" dirty="0" smtClean="0"/>
          </a:p>
          <a:p>
            <a:r>
              <a:rPr lang="ja-JP" altLang="en-US" sz="1600" b="1" dirty="0" smtClean="0">
                <a:solidFill>
                  <a:srgbClr val="00B050"/>
                </a:solidFill>
              </a:rPr>
              <a:t> （確信度）</a:t>
            </a:r>
            <a:r>
              <a:rPr lang="ja-JP" altLang="en-US" sz="1600" dirty="0" smtClean="0"/>
              <a:t>　　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　 </a:t>
            </a:r>
            <a:r>
              <a:rPr lang="ja-JP" altLang="en-US" sz="1600" dirty="0"/>
              <a:t>アウトカムを正しく識別</a:t>
            </a:r>
            <a:r>
              <a:rPr lang="ja-JP" altLang="en-US" sz="1600" dirty="0" smtClean="0"/>
              <a:t>した枝の割合</a:t>
            </a:r>
            <a:endParaRPr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195736" y="4381362"/>
            <a:ext cx="720080" cy="8002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1" idx="2"/>
            <a:endCxn id="6" idx="1"/>
          </p:cNvCxnSpPr>
          <p:nvPr/>
        </p:nvCxnSpPr>
        <p:spPr>
          <a:xfrm>
            <a:off x="2555776" y="5181586"/>
            <a:ext cx="679159" cy="57141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03648" y="4365104"/>
            <a:ext cx="720080" cy="8164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stCxn id="28" idx="2"/>
          </p:cNvCxnSpPr>
          <p:nvPr/>
        </p:nvCxnSpPr>
        <p:spPr>
          <a:xfrm>
            <a:off x="1763688" y="5181585"/>
            <a:ext cx="1008112" cy="97442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44188" y="2420888"/>
            <a:ext cx="2233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 刈り込みと集約はしない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9552" y="4324846"/>
            <a:ext cx="74528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1520" y="5445224"/>
            <a:ext cx="1656184" cy="6155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/>
              <a:t>1</a:t>
            </a:r>
            <a:r>
              <a:rPr kumimoji="1" lang="ja-JP" altLang="en-US" sz="1600" b="1" dirty="0" err="1" smtClean="0"/>
              <a:t>つの</a:t>
            </a:r>
            <a:r>
              <a:rPr kumimoji="1" lang="ja-JP" altLang="en-US" sz="1600" b="1" dirty="0" smtClean="0"/>
              <a:t>枝＝</a:t>
            </a:r>
            <a:endParaRPr kumimoji="1" lang="en-US" altLang="ja-JP" sz="1600" b="1" dirty="0" smtClean="0"/>
          </a:p>
          <a:p>
            <a:r>
              <a:rPr kumimoji="1" lang="en-US" altLang="ja-JP" sz="1600" b="1" dirty="0" smtClean="0"/>
              <a:t>1</a:t>
            </a:r>
            <a:r>
              <a:rPr kumimoji="1" lang="ja-JP" altLang="en-US" sz="1600" b="1" dirty="0" err="1" smtClean="0"/>
              <a:t>つの</a:t>
            </a:r>
            <a:r>
              <a:rPr kumimoji="1" lang="ja-JP" altLang="en-US" sz="1600" b="1" dirty="0" smtClean="0"/>
              <a:t>バスケット</a:t>
            </a:r>
            <a:endParaRPr kumimoji="1" lang="ja-JP" altLang="en-US" sz="1600" b="1" dirty="0"/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683568" y="4509120"/>
            <a:ext cx="39604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solidFill>
                  <a:srgbClr val="D2533C"/>
                </a:solidFill>
              </a:rPr>
              <a:t>inTree</a:t>
            </a:r>
            <a:r>
              <a:rPr lang="ja-JP" altLang="en-US" sz="1600" dirty="0">
                <a:solidFill>
                  <a:srgbClr val="D2533C"/>
                </a:solidFill>
              </a:rPr>
              <a:t>を使ってみる</a:t>
            </a:r>
            <a:r>
              <a:rPr lang="ja-JP" altLang="en-US" sz="1600" dirty="0" smtClean="0">
                <a:solidFill>
                  <a:srgbClr val="D2533C"/>
                </a:solidFill>
              </a:rPr>
              <a:t>：</a:t>
            </a:r>
            <a:r>
              <a:rPr lang="en-US" altLang="ja-JP" sz="2000" dirty="0" smtClean="0">
                <a:solidFill>
                  <a:srgbClr val="D2533C"/>
                </a:solidFill>
              </a:rPr>
              <a:t/>
            </a:r>
            <a:br>
              <a:rPr lang="en-US" altLang="ja-JP" sz="2000" dirty="0" smtClean="0">
                <a:solidFill>
                  <a:srgbClr val="D2533C"/>
                </a:solidFill>
              </a:rPr>
            </a:br>
            <a:r>
              <a:rPr lang="ja-JP" altLang="en-US" sz="2000" dirty="0" smtClean="0">
                <a:solidFill>
                  <a:srgbClr val="D2533C"/>
                </a:solidFill>
              </a:rPr>
              <a:t> </a:t>
            </a:r>
            <a:r>
              <a:rPr lang="en-US" altLang="ja-JP" sz="3600" dirty="0"/>
              <a:t>extract frequent</a:t>
            </a:r>
            <a:r>
              <a:rPr lang="ja-JP" altLang="en-US" sz="3600" dirty="0"/>
              <a:t> </a:t>
            </a:r>
            <a:r>
              <a:rPr lang="en-US" altLang="ja-JP" sz="3600" dirty="0"/>
              <a:t>variable </a:t>
            </a:r>
            <a:r>
              <a:rPr lang="en-US" altLang="ja-JP" sz="3600" dirty="0" smtClean="0"/>
              <a:t>interactions</a:t>
            </a:r>
            <a:endParaRPr kumimoji="1" lang="ja-JP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400600" cy="4903248"/>
          </a:xfrm>
          <a:prstGeom prst="rect">
            <a:avLst/>
          </a:prstGeom>
          <a:noFill/>
          <a:ln w="31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728757" y="3682397"/>
            <a:ext cx="223261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データによっては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複雑な枝も頻出する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5752" y="4040696"/>
            <a:ext cx="4445306" cy="28803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4709050" y="4328728"/>
            <a:ext cx="40394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5814357" y="1704893"/>
            <a:ext cx="3147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frequent</a:t>
            </a:r>
            <a:r>
              <a:rPr lang="ja-JP" altLang="en-US" dirty="0"/>
              <a:t> </a:t>
            </a:r>
            <a:r>
              <a:rPr lang="en-US" altLang="ja-JP" dirty="0"/>
              <a:t>patterns in UCI </a:t>
            </a:r>
            <a:r>
              <a:rPr lang="en-US" altLang="ja-JP" dirty="0" smtClean="0"/>
              <a:t>data</a:t>
            </a:r>
          </a:p>
          <a:p>
            <a:r>
              <a:rPr lang="ja-JP" altLang="en-US" dirty="0" smtClean="0"/>
              <a:t>（</a:t>
            </a:r>
            <a:r>
              <a:rPr lang="ja-JP" altLang="en-US" dirty="0"/>
              <a:t>開発者の論文より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94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 dirty="0" smtClean="0"/>
              <a:t>まとめ： </a:t>
            </a:r>
            <a:r>
              <a:rPr kumimoji="1" lang="en-US" altLang="ja-JP" sz="1400" dirty="0" smtClean="0"/>
              <a:t/>
            </a:r>
            <a:br>
              <a:rPr kumimoji="1" lang="en-US" altLang="ja-JP" sz="1400" dirty="0" smtClean="0"/>
            </a:br>
            <a:r>
              <a:rPr kumimoji="1" lang="en-US" altLang="ja-JP" sz="3600" dirty="0" err="1" smtClean="0"/>
              <a:t>inTree</a:t>
            </a:r>
            <a:r>
              <a:rPr kumimoji="1" lang="ja-JP" altLang="en-US" sz="3600" dirty="0" smtClean="0"/>
              <a:t>パッケージ試してみた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学習後のアンサンブル（森）の構造を</a:t>
            </a:r>
            <a:r>
              <a:rPr lang="ja-JP" altLang="en-US" sz="1600" dirty="0" smtClean="0"/>
              <a:t>見れないか</a:t>
            </a:r>
            <a:r>
              <a:rPr lang="ja-JP" altLang="en-US" sz="1600" dirty="0"/>
              <a:t>？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b="1" dirty="0" smtClean="0"/>
              <a:t>☑ 弱学習器（木）がもつ枝の集約ができる</a:t>
            </a:r>
            <a:endParaRPr lang="en-US" altLang="ja-JP" b="1" dirty="0" smtClean="0"/>
          </a:p>
          <a:p>
            <a:pPr lvl="2"/>
            <a:r>
              <a:rPr lang="ja-JP" altLang="en-US" sz="1600" dirty="0" smtClean="0"/>
              <a:t>実務データだと、なかなか浅い枝では集約は難しい。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か</a:t>
            </a:r>
            <a:r>
              <a:rPr lang="ja-JP" altLang="en-US" sz="1600" dirty="0"/>
              <a:t>と</a:t>
            </a:r>
            <a:r>
              <a:rPr lang="ja-JP" altLang="en-US" sz="1600" dirty="0" smtClean="0"/>
              <a:t>いって、深い枝を</a:t>
            </a:r>
            <a:r>
              <a:rPr lang="ja-JP" altLang="en-US" sz="1600" dirty="0"/>
              <a:t>許すと収拾がつかなく</a:t>
            </a:r>
            <a:r>
              <a:rPr lang="ja-JP" altLang="en-US" sz="1600" dirty="0" smtClean="0"/>
              <a:t>なる。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そもそも</a:t>
            </a:r>
            <a:r>
              <a:rPr lang="ja-JP" altLang="en-US" sz="1600" dirty="0"/>
              <a:t>きれいに集約できる</a:t>
            </a:r>
            <a:r>
              <a:rPr lang="ja-JP" altLang="en-US" sz="1600" dirty="0" smtClean="0"/>
              <a:t>データなら</a:t>
            </a:r>
            <a:r>
              <a:rPr lang="en-US" altLang="ja-JP" sz="1600" dirty="0" smtClean="0"/>
              <a:t>CART</a:t>
            </a:r>
            <a:r>
              <a:rPr lang="ja-JP" altLang="en-US" sz="1600" dirty="0"/>
              <a:t>あたり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…</a:t>
            </a:r>
            <a:endParaRPr lang="en-US" altLang="ja-JP" sz="1600" dirty="0"/>
          </a:p>
          <a:p>
            <a:endParaRPr lang="en-US" altLang="ja-JP" dirty="0" smtClean="0"/>
          </a:p>
          <a:p>
            <a:r>
              <a:rPr lang="ja-JP" altLang="en-US" sz="1600" dirty="0" smtClean="0"/>
              <a:t>特徴</a:t>
            </a:r>
            <a:r>
              <a:rPr lang="ja-JP" altLang="en-US" sz="1600" dirty="0"/>
              <a:t>変数が</a:t>
            </a:r>
            <a:r>
              <a:rPr lang="en-US" altLang="ja-JP" sz="1600" dirty="0"/>
              <a:t>【</a:t>
            </a:r>
            <a:r>
              <a:rPr lang="ja-JP" altLang="en-US" sz="1600" dirty="0"/>
              <a:t>どのように</a:t>
            </a:r>
            <a:r>
              <a:rPr lang="en-US" altLang="ja-JP" sz="1600" dirty="0"/>
              <a:t>】</a:t>
            </a:r>
            <a:r>
              <a:rPr lang="ja-JP" altLang="en-US" sz="1600" dirty="0" smtClean="0"/>
              <a:t>重要なのか見れないか</a:t>
            </a:r>
            <a:r>
              <a:rPr lang="ja-JP" altLang="en-US" sz="1600" dirty="0"/>
              <a:t>？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b="1" dirty="0" smtClean="0"/>
              <a:t>☑ 特徴変数間の相互作用（＝仮説候補）を</a:t>
            </a:r>
            <a:r>
              <a:rPr kumimoji="1" lang="ja-JP" altLang="en-US" b="1" dirty="0" smtClean="0"/>
              <a:t>抽出できる</a:t>
            </a:r>
            <a:endParaRPr kumimoji="1" lang="en-US" altLang="ja-JP" b="1" dirty="0" smtClean="0"/>
          </a:p>
          <a:p>
            <a:pPr lvl="2"/>
            <a:r>
              <a:rPr lang="ja-JP" altLang="en-US" dirty="0" smtClean="0"/>
              <a:t>各木がもつ枝をバスケットとみなして、森全体の識別ルールの組み合わせをアソシエーション分析する。</a:t>
            </a:r>
            <a:endParaRPr lang="en-US" altLang="ja-JP" dirty="0" smtClean="0"/>
          </a:p>
          <a:p>
            <a:pPr lvl="2"/>
            <a:r>
              <a:rPr lang="en-US" altLang="ja-JP" dirty="0"/>
              <a:t>Confidence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確信度</a:t>
            </a:r>
            <a:r>
              <a:rPr lang="en-US" altLang="ja-JP" dirty="0"/>
              <a:t>)</a:t>
            </a:r>
            <a:r>
              <a:rPr lang="ja-JP" altLang="en-US" dirty="0"/>
              <a:t> と </a:t>
            </a:r>
            <a:r>
              <a:rPr lang="en-US" altLang="ja-JP" dirty="0"/>
              <a:t>Support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支持度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ja-JP" altLang="en-US" dirty="0" smtClean="0"/>
              <a:t>で重要度を評価する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変数（条件）同士のパターンを捕まえたいときには便利。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46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参考文献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ja-JP" sz="1800" b="1" dirty="0" err="1"/>
              <a:t>randomForest</a:t>
            </a:r>
            <a:r>
              <a:rPr lang="en-US" altLang="ja-JP" sz="1800" b="1" dirty="0"/>
              <a:t> {</a:t>
            </a:r>
            <a:r>
              <a:rPr lang="en-US" altLang="ja-JP" sz="1800" b="1" dirty="0" err="1"/>
              <a:t>randomForest</a:t>
            </a:r>
            <a:r>
              <a:rPr lang="en-US" altLang="ja-JP" sz="1800" b="1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ja-JP" sz="1800" b="1" dirty="0" err="1" smtClean="0"/>
              <a:t>cForest</a:t>
            </a:r>
            <a:r>
              <a:rPr lang="en-US" altLang="ja-JP" sz="1800" b="1" dirty="0" smtClean="0"/>
              <a:t> </a:t>
            </a:r>
            <a:r>
              <a:rPr lang="en-US" altLang="ja-JP" sz="1800" b="1" dirty="0"/>
              <a:t>{party</a:t>
            </a:r>
            <a:r>
              <a:rPr lang="en-US" altLang="ja-JP" sz="1800" b="1" dirty="0" smtClean="0"/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ja-JP" sz="1200" dirty="0"/>
              <a:t>"Party on! A New, Conditional Variable Importance Measure for Random Forests Available in the party Package", </a:t>
            </a:r>
            <a:r>
              <a:rPr lang="en-US" altLang="ja-JP" sz="1200" dirty="0" err="1"/>
              <a:t>Strobl</a:t>
            </a:r>
            <a:r>
              <a:rPr lang="en-US" altLang="ja-JP" sz="1200" dirty="0"/>
              <a:t> et al. 2009. </a:t>
            </a:r>
          </a:p>
          <a:p>
            <a:pPr lvl="2">
              <a:lnSpc>
                <a:spcPct val="120000"/>
              </a:lnSpc>
            </a:pPr>
            <a:r>
              <a:rPr lang="en-US" altLang="ja-JP" sz="1200" dirty="0">
                <a:hlinkClick r:id="rId3"/>
              </a:rPr>
              <a:t>http://</a:t>
            </a:r>
            <a:r>
              <a:rPr lang="en-US" altLang="ja-JP" sz="1200" dirty="0" smtClean="0">
                <a:hlinkClick r:id="rId3"/>
              </a:rPr>
              <a:t>epub.ub.uni-muenchen.de/9387/1/techreport.pdf</a:t>
            </a:r>
            <a:endParaRPr lang="en-US" altLang="ja-JP" sz="1200" dirty="0" smtClean="0"/>
          </a:p>
          <a:p>
            <a:pPr lvl="2">
              <a:lnSpc>
                <a:spcPct val="120000"/>
              </a:lnSpc>
            </a:pPr>
            <a:endParaRPr lang="en-US" altLang="ja-JP" sz="1200" dirty="0"/>
          </a:p>
          <a:p>
            <a:pPr>
              <a:lnSpc>
                <a:spcPct val="120000"/>
              </a:lnSpc>
            </a:pPr>
            <a:r>
              <a:rPr lang="ja-JP" altLang="en-US" sz="1800" b="1" dirty="0" smtClean="0"/>
              <a:t>弱学習器の木構造を抽出する</a:t>
            </a:r>
            <a:endParaRPr lang="en-US" altLang="ja-JP" sz="1800" b="1" dirty="0" smtClean="0"/>
          </a:p>
          <a:p>
            <a:pPr lvl="1">
              <a:lnSpc>
                <a:spcPct val="120000"/>
              </a:lnSpc>
            </a:pPr>
            <a:r>
              <a:rPr lang="en-US" altLang="ja-JP" sz="1200" dirty="0" smtClean="0"/>
              <a:t>“How to actually plot a sample tree from </a:t>
            </a:r>
            <a:r>
              <a:rPr lang="en-US" altLang="ja-JP" sz="1200" dirty="0" err="1" smtClean="0"/>
              <a:t>randomForest</a:t>
            </a:r>
            <a:r>
              <a:rPr lang="en-US" altLang="ja-JP" sz="1200" dirty="0" smtClean="0"/>
              <a:t>::</a:t>
            </a:r>
            <a:r>
              <a:rPr lang="en-US" altLang="ja-JP" sz="1200" dirty="0" err="1" smtClean="0"/>
              <a:t>getTree</a:t>
            </a:r>
            <a:r>
              <a:rPr lang="en-US" altLang="ja-JP" sz="1200" dirty="0" smtClean="0"/>
              <a:t>()?”  -- Cross Validated </a:t>
            </a:r>
          </a:p>
          <a:p>
            <a:pPr lvl="2">
              <a:lnSpc>
                <a:spcPct val="120000"/>
              </a:lnSpc>
            </a:pPr>
            <a:r>
              <a:rPr lang="en-US" altLang="ja-JP" sz="1200" dirty="0" smtClean="0">
                <a:hlinkClick r:id="rId4"/>
              </a:rPr>
              <a:t>http</a:t>
            </a:r>
            <a:r>
              <a:rPr lang="en-US" altLang="ja-JP" sz="1200" dirty="0">
                <a:hlinkClick r:id="rId4"/>
              </a:rPr>
              <a:t>://</a:t>
            </a:r>
            <a:r>
              <a:rPr lang="en-US" altLang="ja-JP" sz="1200" dirty="0" smtClean="0">
                <a:hlinkClick r:id="rId4"/>
              </a:rPr>
              <a:t>stats.stackexchange.com/questions/41443/how-to-actually-plot-a-sample-tree-from-randomforestgettree</a:t>
            </a:r>
            <a:endParaRPr lang="en-US" altLang="ja-JP" sz="1200" dirty="0"/>
          </a:p>
          <a:p>
            <a:pPr lvl="1">
              <a:lnSpc>
                <a:spcPct val="120000"/>
              </a:lnSpc>
            </a:pPr>
            <a:r>
              <a:rPr lang="en-US" altLang="ja-JP" sz="1200" dirty="0" smtClean="0"/>
              <a:t>“Party extract </a:t>
            </a:r>
            <a:r>
              <a:rPr lang="en-US" altLang="ja-JP" sz="1200" dirty="0" err="1" smtClean="0"/>
              <a:t>BinaryTree</a:t>
            </a:r>
            <a:r>
              <a:rPr lang="en-US" altLang="ja-JP" sz="1200" dirty="0" smtClean="0"/>
              <a:t> from </a:t>
            </a:r>
            <a:r>
              <a:rPr lang="en-US" altLang="ja-JP" sz="1200" dirty="0" err="1" smtClean="0"/>
              <a:t>cforest</a:t>
            </a:r>
            <a:r>
              <a:rPr lang="en-US" altLang="ja-JP" sz="1200" dirty="0" smtClean="0"/>
              <a:t>?”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-- R </a:t>
            </a:r>
            <a:r>
              <a:rPr kumimoji="1" lang="en-US" altLang="ja-JP" sz="1200" dirty="0" smtClean="0"/>
              <a:t>help</a:t>
            </a:r>
          </a:p>
          <a:p>
            <a:pPr lvl="2">
              <a:lnSpc>
                <a:spcPct val="120000"/>
              </a:lnSpc>
            </a:pPr>
            <a:r>
              <a:rPr lang="en-US" altLang="ja-JP" sz="1200" dirty="0">
                <a:hlinkClick r:id="rId5"/>
              </a:rPr>
              <a:t>http://</a:t>
            </a:r>
            <a:r>
              <a:rPr lang="en-US" altLang="ja-JP" sz="1200" dirty="0" smtClean="0">
                <a:hlinkClick r:id="rId5"/>
              </a:rPr>
              <a:t>r.789695.n4.nabble.com/Re-Fwd-Re-Party-extract-BinaryTree-from-cforest-td3878100.html</a:t>
            </a:r>
            <a:endParaRPr lang="en-US" altLang="ja-JP" sz="1200" dirty="0" smtClean="0"/>
          </a:p>
          <a:p>
            <a:pPr lvl="2">
              <a:lnSpc>
                <a:spcPct val="120000"/>
              </a:lnSpc>
            </a:pPr>
            <a:endParaRPr lang="en-US" altLang="ja-JP" sz="1200" dirty="0"/>
          </a:p>
          <a:p>
            <a:pPr>
              <a:lnSpc>
                <a:spcPct val="120000"/>
              </a:lnSpc>
            </a:pPr>
            <a:r>
              <a:rPr lang="ja-JP" altLang="en-US" sz="1800" b="1" dirty="0"/>
              <a:t>弱学習器の木</a:t>
            </a:r>
            <a:r>
              <a:rPr lang="ja-JP" altLang="en-US" sz="1800" b="1" dirty="0" smtClean="0"/>
              <a:t>構造から枝を</a:t>
            </a:r>
            <a:r>
              <a:rPr lang="ja-JP" altLang="en-US" sz="1800" b="1" dirty="0"/>
              <a:t>抽出</a:t>
            </a:r>
            <a:r>
              <a:rPr lang="ja-JP" altLang="en-US" sz="1800" b="1" dirty="0" smtClean="0"/>
              <a:t>する </a:t>
            </a:r>
            <a:r>
              <a:rPr lang="en-US" altLang="ja-JP" sz="1800" b="1" dirty="0" smtClean="0"/>
              <a:t>{</a:t>
            </a:r>
            <a:r>
              <a:rPr lang="en-US" altLang="ja-JP" sz="1800" b="1" dirty="0" err="1"/>
              <a:t>inTrees</a:t>
            </a:r>
            <a:r>
              <a:rPr lang="en-US" altLang="ja-JP" sz="1800" b="1" dirty="0"/>
              <a:t>} </a:t>
            </a:r>
          </a:p>
          <a:p>
            <a:pPr lvl="1">
              <a:lnSpc>
                <a:spcPct val="120000"/>
              </a:lnSpc>
            </a:pPr>
            <a:r>
              <a:rPr lang="en-US" altLang="ja-JP" sz="1200" dirty="0" smtClean="0"/>
              <a:t>“</a:t>
            </a:r>
            <a:r>
              <a:rPr lang="en-US" altLang="ja-JP" sz="1200" dirty="0"/>
              <a:t>Random forest output </a:t>
            </a:r>
            <a:r>
              <a:rPr lang="en-US" altLang="ja-JP" sz="1200" dirty="0" smtClean="0"/>
              <a:t>interpretation</a:t>
            </a:r>
            <a:r>
              <a:rPr kumimoji="1" lang="en-US" altLang="ja-JP" sz="1200" dirty="0" smtClean="0"/>
              <a:t>” -- Stack Overflow</a:t>
            </a:r>
          </a:p>
          <a:p>
            <a:pPr lvl="2">
              <a:lnSpc>
                <a:spcPct val="120000"/>
              </a:lnSpc>
            </a:pPr>
            <a:r>
              <a:rPr lang="en-US" altLang="ja-JP" sz="1200" dirty="0">
                <a:hlinkClick r:id="rId6"/>
              </a:rPr>
              <a:t>http://</a:t>
            </a:r>
            <a:r>
              <a:rPr lang="en-US" altLang="ja-JP" sz="1200" dirty="0" smtClean="0">
                <a:hlinkClick r:id="rId6"/>
              </a:rPr>
              <a:t>stackoverflow.com/questions/14996619/random-forest-output-interpretation</a:t>
            </a:r>
            <a:endParaRPr lang="en-US" altLang="ja-JP" sz="1200" dirty="0" smtClean="0"/>
          </a:p>
          <a:p>
            <a:pPr lvl="1">
              <a:lnSpc>
                <a:spcPct val="120000"/>
              </a:lnSpc>
            </a:pPr>
            <a:r>
              <a:rPr lang="en-US" altLang="ja-JP" sz="1200" dirty="0" smtClean="0"/>
              <a:t>“Interpreting </a:t>
            </a:r>
            <a:r>
              <a:rPr lang="en-US" altLang="ja-JP" sz="1200" dirty="0"/>
              <a:t>Tree Ensembles with </a:t>
            </a:r>
            <a:r>
              <a:rPr lang="en-US" altLang="ja-JP" sz="1200" dirty="0" err="1" smtClean="0"/>
              <a:t>inTrees</a:t>
            </a:r>
            <a:r>
              <a:rPr lang="en-US" altLang="ja-JP" sz="1200" dirty="0" smtClean="0"/>
              <a:t>”, </a:t>
            </a:r>
            <a:r>
              <a:rPr lang="en-US" altLang="ja-JP" sz="1200" dirty="0" err="1"/>
              <a:t>Houtao</a:t>
            </a:r>
            <a:r>
              <a:rPr lang="en-US" altLang="ja-JP" sz="1200" dirty="0"/>
              <a:t> Deng, arXiv:1408.5456, </a:t>
            </a:r>
            <a:r>
              <a:rPr lang="en-US" altLang="ja-JP" sz="1200" dirty="0" smtClean="0"/>
              <a:t>2014</a:t>
            </a:r>
          </a:p>
          <a:p>
            <a:pPr lvl="2">
              <a:lnSpc>
                <a:spcPct val="120000"/>
              </a:lnSpc>
            </a:pPr>
            <a:r>
              <a:rPr lang="en-US" altLang="ja-JP" sz="1200" dirty="0">
                <a:hlinkClick r:id="rId7"/>
              </a:rPr>
              <a:t>https://</a:t>
            </a:r>
            <a:r>
              <a:rPr lang="en-US" altLang="ja-JP" sz="1200" dirty="0" smtClean="0">
                <a:hlinkClick r:id="rId7"/>
              </a:rPr>
              <a:t>sites.google.com/site/houtaodeng/intrees</a:t>
            </a:r>
            <a:endParaRPr lang="en-US" altLang="ja-JP" sz="1200" dirty="0"/>
          </a:p>
          <a:p>
            <a:pPr lvl="1">
              <a:lnSpc>
                <a:spcPct val="120000"/>
              </a:lnSpc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ランダムフォレスト 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4869160"/>
            <a:ext cx="8208912" cy="18722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/>
              <a:t>学習データのランダムサブセットで構築した様々な決定木の集合（</a:t>
            </a:r>
            <a:r>
              <a:rPr lang="ja-JP" altLang="en-US" sz="2000" dirty="0"/>
              <a:t>＝森）の</a:t>
            </a:r>
            <a:endParaRPr lang="en-US" altLang="ja-JP" sz="2000" dirty="0"/>
          </a:p>
          <a:p>
            <a:r>
              <a:rPr lang="ja-JP" altLang="en-US" sz="4800" dirty="0"/>
              <a:t>予測</a:t>
            </a:r>
            <a:r>
              <a:rPr lang="ja-JP" altLang="en-US" sz="4800" dirty="0" smtClean="0"/>
              <a:t>結果 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統合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 smtClean="0"/>
              <a:t>分類 </a:t>
            </a:r>
            <a:r>
              <a:rPr lang="ja-JP" altLang="en-US" sz="2000" dirty="0"/>
              <a:t>→ 多数決</a:t>
            </a:r>
            <a:endParaRPr lang="en-US" altLang="ja-JP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/>
              <a:t>回帰 → 平均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251520" y="1548587"/>
            <a:ext cx="8532440" cy="3248565"/>
            <a:chOff x="251520" y="1412776"/>
            <a:chExt cx="8532440" cy="3248565"/>
          </a:xfrm>
        </p:grpSpPr>
        <p:sp>
          <p:nvSpPr>
            <p:cNvPr id="4" name="角丸四角形 3"/>
            <p:cNvSpPr/>
            <p:nvPr/>
          </p:nvSpPr>
          <p:spPr>
            <a:xfrm>
              <a:off x="3203848" y="1412776"/>
              <a:ext cx="2736304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ALL</a:t>
              </a:r>
              <a:r>
                <a:rPr lang="ja-JP" altLang="en-US" b="1" dirty="0"/>
                <a:t> </a:t>
              </a:r>
              <a:r>
                <a:rPr lang="en-US" altLang="ja-JP" b="1" dirty="0" smtClean="0"/>
                <a:t>DATA</a:t>
              </a:r>
              <a:endParaRPr kumimoji="1" lang="ja-JP" altLang="en-US" b="1" dirty="0"/>
            </a:p>
          </p:txBody>
        </p:sp>
        <p:cxnSp>
          <p:nvCxnSpPr>
            <p:cNvPr id="8" name="カギ線コネクタ 7"/>
            <p:cNvCxnSpPr>
              <a:stCxn id="4" idx="2"/>
              <a:endCxn id="7" idx="0"/>
            </p:cNvCxnSpPr>
            <p:nvPr/>
          </p:nvCxnSpPr>
          <p:spPr>
            <a:xfrm rot="5400000">
              <a:off x="2645786" y="422666"/>
              <a:ext cx="504056" cy="334837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グループ化 8"/>
            <p:cNvGrpSpPr/>
            <p:nvPr/>
          </p:nvGrpSpPr>
          <p:grpSpPr>
            <a:xfrm>
              <a:off x="251520" y="2348880"/>
              <a:ext cx="1944216" cy="2312461"/>
              <a:chOff x="251520" y="2348880"/>
              <a:chExt cx="1944216" cy="2312461"/>
            </a:xfrm>
          </p:grpSpPr>
          <p:pic>
            <p:nvPicPr>
              <p:cNvPr id="2050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角丸四角形 6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2616222" y="2348880"/>
              <a:ext cx="1944216" cy="2312461"/>
              <a:chOff x="251520" y="2348880"/>
              <a:chExt cx="1944216" cy="2312461"/>
            </a:xfrm>
          </p:grpSpPr>
          <p:pic>
            <p:nvPicPr>
              <p:cNvPr id="12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角丸四角形 12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968044" y="2348880"/>
              <a:ext cx="1944216" cy="2312461"/>
              <a:chOff x="251520" y="2348880"/>
              <a:chExt cx="1944216" cy="2312461"/>
            </a:xfrm>
          </p:grpSpPr>
          <p:pic>
            <p:nvPicPr>
              <p:cNvPr id="15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角丸四角形 15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sp>
          <p:nvSpPr>
            <p:cNvPr id="10" name="テキスト ボックス 9"/>
            <p:cNvSpPr txBox="1"/>
            <p:nvPr/>
          </p:nvSpPr>
          <p:spPr>
            <a:xfrm>
              <a:off x="7164288" y="2348880"/>
              <a:ext cx="16196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0" dirty="0"/>
                <a:t>…</a:t>
              </a:r>
              <a:endParaRPr kumimoji="1" lang="ja-JP" altLang="en-US" sz="8000" dirty="0"/>
            </a:p>
          </p:txBody>
        </p:sp>
        <p:cxnSp>
          <p:nvCxnSpPr>
            <p:cNvPr id="18" name="カギ線コネクタ 17"/>
            <p:cNvCxnSpPr>
              <a:stCxn id="4" idx="2"/>
              <a:endCxn id="13" idx="0"/>
            </p:cNvCxnSpPr>
            <p:nvPr/>
          </p:nvCxnSpPr>
          <p:spPr>
            <a:xfrm rot="5400000">
              <a:off x="3828137" y="1605017"/>
              <a:ext cx="504056" cy="9836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カギ線コネクタ 20"/>
            <p:cNvCxnSpPr>
              <a:stCxn id="4" idx="2"/>
              <a:endCxn id="16" idx="0"/>
            </p:cNvCxnSpPr>
            <p:nvPr/>
          </p:nvCxnSpPr>
          <p:spPr>
            <a:xfrm rot="16200000" flipH="1">
              <a:off x="5004048" y="1412776"/>
              <a:ext cx="504056" cy="13681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4" idx="2"/>
              <a:endCxn id="10" idx="0"/>
            </p:cNvCxnSpPr>
            <p:nvPr/>
          </p:nvCxnSpPr>
          <p:spPr>
            <a:xfrm rot="16200000" flipH="1">
              <a:off x="6021034" y="395790"/>
              <a:ext cx="504056" cy="34021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特徴変数の </a:t>
            </a:r>
            <a:r>
              <a:rPr kumimoji="1" lang="ja-JP" altLang="en-US" sz="3600" b="1" dirty="0" smtClean="0"/>
              <a:t>重要度</a:t>
            </a:r>
            <a:r>
              <a:rPr kumimoji="1" lang="ja-JP" altLang="en-US" sz="3600" dirty="0" smtClean="0"/>
              <a:t> も評価できます</a:t>
            </a:r>
            <a:endParaRPr kumimoji="1" lang="ja-JP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6" y="1412776"/>
            <a:ext cx="7136668" cy="245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130182\Desktop\RF_imp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55" y="3521772"/>
            <a:ext cx="3264025" cy="3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517848" y="4021613"/>
            <a:ext cx="5004048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どれだけ予測力に貢献しているか</a:t>
            </a:r>
            <a:endParaRPr lang="en-US" altLang="ja-JP" b="1" dirty="0" smtClean="0"/>
          </a:p>
          <a:p>
            <a:r>
              <a:rPr lang="ja-JP" altLang="en-US" dirty="0" smtClean="0"/>
              <a:t>という情報をもとに特徴変数の重要度を評価する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03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ランダムフォレスト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4869160"/>
            <a:ext cx="8208912" cy="18722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/>
              <a:t>学習データのランダムサブセットで構築した様々な決定木の集合（</a:t>
            </a:r>
            <a:r>
              <a:rPr lang="ja-JP" altLang="en-US" sz="2000" dirty="0"/>
              <a:t>＝森）の</a:t>
            </a:r>
            <a:endParaRPr lang="en-US" altLang="ja-JP" sz="2000" dirty="0"/>
          </a:p>
          <a:p>
            <a:r>
              <a:rPr lang="ja-JP" altLang="en-US" sz="4800" dirty="0">
                <a:solidFill>
                  <a:srgbClr val="FF0000"/>
                </a:solidFill>
              </a:rPr>
              <a:t>予測</a:t>
            </a:r>
            <a:r>
              <a:rPr lang="ja-JP" altLang="en-US" sz="4800" dirty="0" smtClean="0">
                <a:solidFill>
                  <a:srgbClr val="FF0000"/>
                </a:solidFill>
              </a:rPr>
              <a:t>結果 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統合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 smtClean="0"/>
              <a:t>分類 </a:t>
            </a:r>
            <a:r>
              <a:rPr lang="ja-JP" altLang="en-US" sz="2000" dirty="0"/>
              <a:t>→ 多数決</a:t>
            </a:r>
            <a:endParaRPr lang="en-US" altLang="ja-JP" sz="2000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/>
              <a:t>回帰 → 平均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251520" y="1548587"/>
            <a:ext cx="8532440" cy="3248565"/>
            <a:chOff x="251520" y="1412776"/>
            <a:chExt cx="8532440" cy="3248565"/>
          </a:xfrm>
        </p:grpSpPr>
        <p:sp>
          <p:nvSpPr>
            <p:cNvPr id="4" name="角丸四角形 3"/>
            <p:cNvSpPr/>
            <p:nvPr/>
          </p:nvSpPr>
          <p:spPr>
            <a:xfrm>
              <a:off x="3203848" y="1412776"/>
              <a:ext cx="2736304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>ALL</a:t>
              </a:r>
              <a:r>
                <a:rPr lang="ja-JP" altLang="en-US" b="1" dirty="0"/>
                <a:t> </a:t>
              </a:r>
              <a:r>
                <a:rPr lang="en-US" altLang="ja-JP" b="1" dirty="0" smtClean="0"/>
                <a:t>DATA</a:t>
              </a:r>
              <a:endParaRPr kumimoji="1" lang="ja-JP" altLang="en-US" b="1" dirty="0"/>
            </a:p>
          </p:txBody>
        </p:sp>
        <p:cxnSp>
          <p:nvCxnSpPr>
            <p:cNvPr id="8" name="カギ線コネクタ 7"/>
            <p:cNvCxnSpPr>
              <a:stCxn id="4" idx="2"/>
              <a:endCxn id="7" idx="0"/>
            </p:cNvCxnSpPr>
            <p:nvPr/>
          </p:nvCxnSpPr>
          <p:spPr>
            <a:xfrm rot="5400000">
              <a:off x="2645786" y="422666"/>
              <a:ext cx="504056" cy="334837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グループ化 8"/>
            <p:cNvGrpSpPr/>
            <p:nvPr/>
          </p:nvGrpSpPr>
          <p:grpSpPr>
            <a:xfrm>
              <a:off x="251520" y="2348880"/>
              <a:ext cx="1944216" cy="2312461"/>
              <a:chOff x="251520" y="2348880"/>
              <a:chExt cx="1944216" cy="2312461"/>
            </a:xfrm>
          </p:grpSpPr>
          <p:pic>
            <p:nvPicPr>
              <p:cNvPr id="2050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角丸四角形 6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2616222" y="2348880"/>
              <a:ext cx="1944216" cy="2312461"/>
              <a:chOff x="251520" y="2348880"/>
              <a:chExt cx="1944216" cy="2312461"/>
            </a:xfrm>
          </p:grpSpPr>
          <p:pic>
            <p:nvPicPr>
              <p:cNvPr id="12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角丸四角形 12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968044" y="2348880"/>
              <a:ext cx="1944216" cy="2312461"/>
              <a:chOff x="251520" y="2348880"/>
              <a:chExt cx="1944216" cy="2312461"/>
            </a:xfrm>
          </p:grpSpPr>
          <p:pic>
            <p:nvPicPr>
              <p:cNvPr id="15" name="Picture 2" descr="C:\Users\130182\Desktop\cTre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717126"/>
                <a:ext cx="1944216" cy="1944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角丸四角形 15"/>
              <p:cNvSpPr/>
              <p:nvPr/>
            </p:nvSpPr>
            <p:spPr>
              <a:xfrm>
                <a:off x="251520" y="2348880"/>
                <a:ext cx="1944216" cy="43204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 smtClean="0"/>
                  <a:t>Random subset</a:t>
                </a:r>
                <a:endParaRPr kumimoji="1" lang="ja-JP" altLang="en-US" sz="1600" b="1" dirty="0"/>
              </a:p>
            </p:txBody>
          </p:sp>
        </p:grpSp>
        <p:sp>
          <p:nvSpPr>
            <p:cNvPr id="10" name="テキスト ボックス 9"/>
            <p:cNvSpPr txBox="1"/>
            <p:nvPr/>
          </p:nvSpPr>
          <p:spPr>
            <a:xfrm>
              <a:off x="7164288" y="2348880"/>
              <a:ext cx="16196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0" dirty="0"/>
                <a:t>…</a:t>
              </a:r>
              <a:endParaRPr kumimoji="1" lang="ja-JP" altLang="en-US" sz="8000" dirty="0"/>
            </a:p>
          </p:txBody>
        </p:sp>
        <p:cxnSp>
          <p:nvCxnSpPr>
            <p:cNvPr id="18" name="カギ線コネクタ 17"/>
            <p:cNvCxnSpPr>
              <a:stCxn id="4" idx="2"/>
              <a:endCxn id="13" idx="0"/>
            </p:cNvCxnSpPr>
            <p:nvPr/>
          </p:nvCxnSpPr>
          <p:spPr>
            <a:xfrm rot="5400000">
              <a:off x="3828137" y="1605017"/>
              <a:ext cx="504056" cy="9836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カギ線コネクタ 20"/>
            <p:cNvCxnSpPr>
              <a:stCxn id="4" idx="2"/>
              <a:endCxn id="16" idx="0"/>
            </p:cNvCxnSpPr>
            <p:nvPr/>
          </p:nvCxnSpPr>
          <p:spPr>
            <a:xfrm rot="16200000" flipH="1">
              <a:off x="5004048" y="1412776"/>
              <a:ext cx="504056" cy="13681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4" idx="2"/>
              <a:endCxn id="10" idx="0"/>
            </p:cNvCxnSpPr>
            <p:nvPr/>
          </p:nvCxnSpPr>
          <p:spPr>
            <a:xfrm rot="16200000" flipH="1">
              <a:off x="6021034" y="395790"/>
              <a:ext cx="504056" cy="340212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755576" y="1980634"/>
            <a:ext cx="7632848" cy="22404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>
                <a:solidFill>
                  <a:schemeClr val="bg1"/>
                </a:solidFill>
              </a:rPr>
              <a:t>弱学習器を統合する</a:t>
            </a:r>
            <a:endParaRPr kumimoji="1" lang="en-US" altLang="ja-JP" sz="60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6000" dirty="0" smtClean="0">
                <a:solidFill>
                  <a:schemeClr val="bg1"/>
                </a:solidFill>
              </a:rPr>
              <a:t>わけでは</a:t>
            </a:r>
            <a:r>
              <a:rPr kumimoji="1" lang="ja-JP" altLang="en-US" sz="6000" b="1" dirty="0" smtClean="0">
                <a:solidFill>
                  <a:srgbClr val="FF0000"/>
                </a:solidFill>
              </a:rPr>
              <a:t>ない</a:t>
            </a:r>
            <a:endParaRPr kumimoji="1" lang="ja-JP" altLang="en-US" sz="6000" b="1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2339752" y="4221088"/>
            <a:ext cx="1008112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R</a:t>
            </a:r>
            <a:r>
              <a:rPr kumimoji="1" lang="ja-JP" altLang="en-US" sz="3600" dirty="0" smtClean="0"/>
              <a:t>でランダムフォレスト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r>
              <a:rPr kumimoji="1" lang="en-US" altLang="ja-JP" b="1" dirty="0" err="1" smtClean="0"/>
              <a:t>randomForest</a:t>
            </a:r>
            <a:r>
              <a:rPr kumimoji="1" lang="en-US" altLang="ja-JP" b="1" dirty="0" smtClean="0"/>
              <a:t> {</a:t>
            </a:r>
            <a:r>
              <a:rPr lang="en-US" altLang="ja-JP" b="1" dirty="0" err="1"/>
              <a:t>randomForest</a:t>
            </a:r>
            <a:r>
              <a:rPr kumimoji="1" lang="en-US" altLang="ja-JP" b="1" dirty="0" smtClean="0"/>
              <a:t>}</a:t>
            </a:r>
          </a:p>
          <a:p>
            <a:pPr lvl="1"/>
            <a:r>
              <a:rPr lang="en-US" altLang="ja-JP" sz="1600" dirty="0" err="1" smtClean="0"/>
              <a:t>Breiman</a:t>
            </a:r>
            <a:r>
              <a:rPr lang="ja-JP" altLang="en-US" sz="1600" dirty="0" smtClean="0"/>
              <a:t> に</a:t>
            </a:r>
            <a:r>
              <a:rPr lang="ja-JP" altLang="en-US" sz="1600" dirty="0"/>
              <a:t>よる</a:t>
            </a:r>
            <a:r>
              <a:rPr lang="en-US" altLang="ja-JP" sz="1600" dirty="0"/>
              <a:t>CART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アンサンブル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Importance</a:t>
            </a:r>
            <a:r>
              <a:rPr lang="ja-JP" altLang="en-US" sz="1600" dirty="0" smtClean="0"/>
              <a:t> 算出法は </a:t>
            </a:r>
            <a:r>
              <a:rPr lang="en-US" altLang="ja-JP" sz="1600" dirty="0" err="1" smtClean="0"/>
              <a:t>Gini</a:t>
            </a:r>
            <a:r>
              <a:rPr lang="en-US" altLang="ja-JP" sz="1600" dirty="0" smtClean="0"/>
              <a:t> importance</a:t>
            </a:r>
            <a:r>
              <a:rPr lang="ja-JP" altLang="en-US" sz="1600" dirty="0" smtClean="0"/>
              <a:t> と </a:t>
            </a:r>
            <a:r>
              <a:rPr lang="en-US" altLang="ja-JP" sz="1600" dirty="0" smtClean="0"/>
              <a:t>Permutation importance</a:t>
            </a:r>
          </a:p>
          <a:p>
            <a:pPr lvl="1"/>
            <a:endParaRPr lang="en-US" altLang="ja-JP" sz="1600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kumimoji="1" lang="en-US" altLang="ja-JP" dirty="0"/>
          </a:p>
          <a:p>
            <a:r>
              <a:rPr lang="en-US" altLang="ja-JP" b="1" dirty="0" err="1"/>
              <a:t>cForest</a:t>
            </a:r>
            <a:r>
              <a:rPr lang="en-US" altLang="ja-JP" b="1" dirty="0"/>
              <a:t> {party}</a:t>
            </a:r>
          </a:p>
          <a:p>
            <a:pPr lvl="1"/>
            <a:r>
              <a:rPr lang="en-US" altLang="ja-JP" sz="1600" dirty="0" err="1" smtClean="0"/>
              <a:t>Hothorn</a:t>
            </a:r>
            <a:r>
              <a:rPr lang="ja-JP" altLang="en-US" sz="1600" dirty="0" smtClean="0"/>
              <a:t> らの</a:t>
            </a:r>
            <a:r>
              <a:rPr lang="en-US" altLang="ja-JP" sz="1600" dirty="0"/>
              <a:t>conditional tree</a:t>
            </a:r>
            <a:r>
              <a:rPr lang="ja-JP" altLang="en-US" sz="1600" dirty="0"/>
              <a:t>のアンサンブル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Importance</a:t>
            </a:r>
            <a:r>
              <a:rPr lang="ja-JP" altLang="en-US" sz="1600" dirty="0" smtClean="0"/>
              <a:t> 算出法は </a:t>
            </a:r>
            <a:r>
              <a:rPr lang="en-US" altLang="ja-JP" sz="1600" dirty="0" smtClean="0"/>
              <a:t>conditional importance</a:t>
            </a:r>
            <a:endParaRPr lang="ja-JP" altLang="en-US" sz="1600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2780928"/>
            <a:ext cx="7776864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en-US" altLang="ja-JP" sz="1200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(!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require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randomForest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){ </a:t>
            </a:r>
            <a:r>
              <a:rPr lang="en-US" altLang="ja-JP" sz="1200" b="1" dirty="0" err="1" smtClean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install.packages</a:t>
            </a:r>
            <a:r>
              <a:rPr lang="en-US" altLang="ja-JP" sz="1200" b="1" dirty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randomForest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iris.rf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&lt;-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randomForest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~.,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data=iris,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 3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5229200"/>
            <a:ext cx="7776864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if</a:t>
            </a:r>
            <a:r>
              <a:rPr lang="en-US" altLang="ja-JP" sz="1200" b="1" dirty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(!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require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(party) ){ </a:t>
            </a:r>
            <a:r>
              <a:rPr lang="en-US" altLang="ja-JP" sz="1200" b="1" dirty="0" err="1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install.packages</a:t>
            </a:r>
            <a:r>
              <a:rPr lang="en-US" altLang="ja-JP" sz="1200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party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""</a:t>
            </a:r>
            <a:r>
              <a:rPr lang="en-US" altLang="ja-JP" sz="1200" b="1" dirty="0" smtClean="0">
                <a:solidFill>
                  <a:srgbClr val="00206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iris.cf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~., data=iris, controls=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cforest_control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=3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458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130182\Desktop\RF_imp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55" y="3521772"/>
            <a:ext cx="3264025" cy="3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特徴変数の重要度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>
            <a:noAutofit/>
          </a:bodyPr>
          <a:lstStyle/>
          <a:p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randomForest</a:t>
            </a:r>
            <a:r>
              <a:rPr lang="en-US" altLang="ja-JP" sz="1800" dirty="0" smtClean="0"/>
              <a:t>}</a:t>
            </a:r>
            <a:r>
              <a:rPr lang="ja-JP" altLang="en-US" sz="1800" dirty="0" smtClean="0"/>
              <a:t> で</a:t>
            </a:r>
            <a:r>
              <a:rPr lang="ja-JP" altLang="en-US" sz="1800" dirty="0"/>
              <a:t>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importance</a:t>
            </a:r>
            <a:r>
              <a:rPr lang="ja-JP" altLang="en-US" sz="1800" dirty="0" smtClean="0"/>
              <a:t>関数</a:t>
            </a:r>
            <a:r>
              <a:rPr lang="ja-JP" altLang="en-US" sz="1800" dirty="0"/>
              <a:t>が用意されて</a:t>
            </a:r>
            <a:r>
              <a:rPr lang="ja-JP" altLang="en-US" sz="1800" dirty="0" smtClean="0"/>
              <a:t>いる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smtClean="0"/>
              <a:t>   ※</a:t>
            </a:r>
            <a:r>
              <a:rPr lang="ja-JP" altLang="en-US" sz="1800" dirty="0" smtClean="0"/>
              <a:t> </a:t>
            </a:r>
            <a:r>
              <a:rPr lang="en-US" altLang="ja-JP" sz="1800" dirty="0" err="1" smtClean="0"/>
              <a:t>varImpPlot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でも</a:t>
            </a:r>
            <a:r>
              <a:rPr lang="en-US" altLang="ja-JP" sz="1800" dirty="0" smtClean="0"/>
              <a:t>ok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2420888"/>
            <a:ext cx="8424936" cy="9233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iris.rf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&lt;-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randomForest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(Species~., data=iris,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ris.imp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&lt;- importance(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iris.rf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, type=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en-US" altLang="ja-JP" sz="1200" b="1" dirty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 # 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1:MeanDecreaseAccuracy / 2:MeanDecreaseGini</a:t>
            </a:r>
            <a:endParaRPr lang="en-US" altLang="ja-JP" sz="1200" b="1" dirty="0">
              <a:solidFill>
                <a:srgbClr val="00B050"/>
              </a:solidFill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barplot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 t(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iris.imp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), main=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col.names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iris.imp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17848" y="4653136"/>
            <a:ext cx="53502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/>
              <a:t>弱学習器に決定木</a:t>
            </a:r>
            <a:r>
              <a:rPr lang="ja-JP" altLang="en-US" dirty="0" smtClean="0"/>
              <a:t>を使ってるので</a:t>
            </a:r>
            <a:r>
              <a:rPr lang="ja-JP" altLang="en-US" dirty="0"/>
              <a:t>、</a:t>
            </a:r>
            <a:r>
              <a:rPr lang="ja-JP" altLang="en-US" dirty="0" smtClean="0"/>
              <a:t>せっかくだから 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sz="3200" b="1" dirty="0" smtClean="0">
                <a:solidFill>
                  <a:srgbClr val="FF0000"/>
                </a:solidFill>
              </a:rPr>
              <a:t>どういう識別をしているのか？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/>
              <a:t>という情報を評価したい</a:t>
            </a:r>
            <a:endParaRPr lang="en-US" altLang="ja-JP" dirty="0" smtClean="0"/>
          </a:p>
        </p:txBody>
      </p:sp>
      <p:cxnSp>
        <p:nvCxnSpPr>
          <p:cNvPr id="8" name="直線コネクタ 7"/>
          <p:cNvCxnSpPr>
            <a:endCxn id="5" idx="0"/>
          </p:cNvCxnSpPr>
          <p:nvPr/>
        </p:nvCxnSpPr>
        <p:spPr>
          <a:xfrm flipH="1">
            <a:off x="3019872" y="3050376"/>
            <a:ext cx="1408112" cy="6480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17848" y="3698448"/>
            <a:ext cx="5004048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どれだけ予測力に貢献しているか</a:t>
            </a:r>
            <a:endParaRPr lang="en-US" altLang="ja-JP" b="1" dirty="0" smtClean="0"/>
          </a:p>
          <a:p>
            <a:r>
              <a:rPr lang="ja-JP" altLang="en-US" dirty="0" smtClean="0"/>
              <a:t>という情報をもとに特徴変数の重要度を評価する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278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弱学習器は決定木　</a:t>
            </a:r>
            <a:r>
              <a:rPr lang="en-US" altLang="ja-JP" sz="3600" dirty="0" smtClean="0"/>
              <a:t>{</a:t>
            </a:r>
            <a:r>
              <a:rPr lang="en-US" altLang="ja-JP" sz="3600" dirty="0" err="1"/>
              <a:t>randomForest</a:t>
            </a:r>
            <a:r>
              <a:rPr lang="en-US" altLang="ja-JP" sz="3600" dirty="0"/>
              <a:t>}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533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{</a:t>
            </a:r>
            <a:r>
              <a:rPr lang="en-US" altLang="ja-JP" sz="1800" dirty="0" err="1" smtClean="0"/>
              <a:t>randomForest</a:t>
            </a:r>
            <a:r>
              <a:rPr lang="en-US" altLang="ja-JP" sz="1800" dirty="0" smtClean="0"/>
              <a:t>} </a:t>
            </a:r>
            <a:r>
              <a:rPr lang="ja-JP" altLang="en-US" sz="1800" dirty="0" smtClean="0"/>
              <a:t>では、</a:t>
            </a:r>
            <a:r>
              <a:rPr lang="en-US" altLang="ja-JP" sz="1800" dirty="0" err="1" smtClean="0"/>
              <a:t>getTree</a:t>
            </a:r>
            <a:r>
              <a:rPr lang="ja-JP" altLang="en-US" sz="1800" dirty="0" smtClean="0"/>
              <a:t>関数が用意されている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lang="en-US" altLang="ja-JP" sz="1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4987" y="2276872"/>
            <a:ext cx="7776864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iris.rf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&lt;-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randomForest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~.,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data=iris,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b="1" dirty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tree.rf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getTree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iris.rf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labelVar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5904656" cy="201622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075" name="グループ化 3074"/>
          <p:cNvGrpSpPr/>
          <p:nvPr/>
        </p:nvGrpSpPr>
        <p:grpSpPr>
          <a:xfrm>
            <a:off x="6497145" y="3140968"/>
            <a:ext cx="2462676" cy="3312368"/>
            <a:chOff x="6497145" y="3140968"/>
            <a:chExt cx="2462676" cy="3312368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7510452" y="3140968"/>
              <a:ext cx="3984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①</a:t>
              </a:r>
              <a:endParaRPr kumimoji="1" lang="ja-JP" altLang="en-US" sz="28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857893" y="4153749"/>
              <a:ext cx="3984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②</a:t>
              </a:r>
              <a:endParaRPr kumimoji="1" lang="ja-JP" altLang="en-US" sz="28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497145" y="5103750"/>
              <a:ext cx="398405" cy="447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u="sng" dirty="0" smtClean="0"/>
                <a:t>④</a:t>
              </a:r>
              <a:endParaRPr kumimoji="1" lang="ja-JP" altLang="en-US" sz="2000" u="sng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185235" y="5103750"/>
              <a:ext cx="398405" cy="447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u="sng" dirty="0" smtClean="0"/>
                <a:t>⑤</a:t>
              </a:r>
              <a:endParaRPr kumimoji="1" lang="ja-JP" altLang="en-US" sz="2000" u="sng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8163012" y="4153749"/>
              <a:ext cx="3984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③</a:t>
              </a:r>
              <a:endParaRPr kumimoji="1" lang="ja-JP" altLang="en-US" sz="28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873325" y="5103750"/>
              <a:ext cx="39840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⑥</a:t>
              </a:r>
              <a:endParaRPr kumimoji="1" lang="ja-JP" altLang="en-US" sz="28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561416" y="5103750"/>
              <a:ext cx="398405" cy="447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u="sng" dirty="0" smtClean="0"/>
                <a:t>⑦</a:t>
              </a:r>
              <a:endParaRPr kumimoji="1" lang="ja-JP" altLang="en-US" sz="2000" u="sng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83640" y="6005887"/>
              <a:ext cx="398405" cy="447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u="sng" dirty="0" smtClean="0"/>
                <a:t>⑧</a:t>
              </a:r>
              <a:endParaRPr kumimoji="1" lang="ja-JP" altLang="en-US" sz="2000" u="sng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271731" y="6005887"/>
              <a:ext cx="398405" cy="4474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u="sng" dirty="0" smtClean="0"/>
                <a:t>⑨</a:t>
              </a:r>
              <a:endParaRPr kumimoji="1" lang="ja-JP" altLang="en-US" sz="2000" u="sng" dirty="0"/>
            </a:p>
          </p:txBody>
        </p:sp>
        <p:cxnSp>
          <p:nvCxnSpPr>
            <p:cNvPr id="17" name="直線コネクタ 16"/>
            <p:cNvCxnSpPr>
              <a:stCxn id="6" idx="2"/>
              <a:endCxn id="8" idx="0"/>
            </p:cNvCxnSpPr>
            <p:nvPr/>
          </p:nvCxnSpPr>
          <p:spPr>
            <a:xfrm flipH="1">
              <a:off x="7057096" y="3664188"/>
              <a:ext cx="652559" cy="4895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6" idx="2"/>
              <a:endCxn id="12" idx="0"/>
            </p:cNvCxnSpPr>
            <p:nvPr/>
          </p:nvCxnSpPr>
          <p:spPr>
            <a:xfrm>
              <a:off x="7709655" y="3664188"/>
              <a:ext cx="652560" cy="4895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8" idx="2"/>
              <a:endCxn id="10" idx="0"/>
            </p:cNvCxnSpPr>
            <p:nvPr/>
          </p:nvCxnSpPr>
          <p:spPr>
            <a:xfrm flipH="1">
              <a:off x="6696348" y="4676969"/>
              <a:ext cx="360748" cy="4267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8" idx="2"/>
              <a:endCxn id="11" idx="0"/>
            </p:cNvCxnSpPr>
            <p:nvPr/>
          </p:nvCxnSpPr>
          <p:spPr>
            <a:xfrm>
              <a:off x="7057096" y="4676969"/>
              <a:ext cx="327342" cy="4267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2" idx="2"/>
              <a:endCxn id="13" idx="0"/>
            </p:cNvCxnSpPr>
            <p:nvPr/>
          </p:nvCxnSpPr>
          <p:spPr>
            <a:xfrm flipH="1">
              <a:off x="8072528" y="4676969"/>
              <a:ext cx="289687" cy="4267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12" idx="2"/>
              <a:endCxn id="14" idx="0"/>
            </p:cNvCxnSpPr>
            <p:nvPr/>
          </p:nvCxnSpPr>
          <p:spPr>
            <a:xfrm>
              <a:off x="8362215" y="4676969"/>
              <a:ext cx="398404" cy="4267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3" idx="2"/>
              <a:endCxn id="15" idx="0"/>
            </p:cNvCxnSpPr>
            <p:nvPr/>
          </p:nvCxnSpPr>
          <p:spPr>
            <a:xfrm flipH="1">
              <a:off x="7782843" y="5626970"/>
              <a:ext cx="289685" cy="3789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3" idx="2"/>
              <a:endCxn id="16" idx="0"/>
            </p:cNvCxnSpPr>
            <p:nvPr/>
          </p:nvCxnSpPr>
          <p:spPr>
            <a:xfrm>
              <a:off x="8072528" y="5626970"/>
              <a:ext cx="398406" cy="3789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4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弱学習器は決定</a:t>
            </a:r>
            <a:r>
              <a:rPr lang="ja-JP" altLang="en-US" sz="3600" dirty="0" smtClean="0"/>
              <a:t>木　</a:t>
            </a:r>
            <a:r>
              <a:rPr lang="en-US" altLang="ja-JP" sz="3600" dirty="0" smtClean="0"/>
              <a:t>{</a:t>
            </a:r>
            <a:r>
              <a:rPr lang="en-US" altLang="ja-JP" sz="3600" dirty="0"/>
              <a:t>party}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3328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{party} </a:t>
            </a:r>
            <a:r>
              <a:rPr lang="ja-JP" altLang="en-US" sz="1800" dirty="0" smtClean="0"/>
              <a:t>では、</a:t>
            </a:r>
            <a:r>
              <a:rPr lang="en-US" altLang="ja-JP" sz="1800" dirty="0" err="1" smtClean="0"/>
              <a:t>prettytree</a:t>
            </a:r>
            <a:r>
              <a:rPr lang="en-US" altLang="ja-JP" sz="1800" dirty="0" smtClean="0"/>
              <a:t>()</a:t>
            </a:r>
            <a:r>
              <a:rPr lang="ja-JP" altLang="en-US" sz="1800" dirty="0" smtClean="0"/>
              <a:t>という内部関数が利用できる</a:t>
            </a:r>
            <a:endParaRPr lang="en-US" altLang="ja-JP" sz="1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2223155"/>
            <a:ext cx="7776864" cy="9233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iris.cf 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&lt;- 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(Species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~., data=iris, controls=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cforest_control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mtry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  tree.cf &lt;- 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party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:::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prettytree</a:t>
            </a:r>
            <a:r>
              <a:rPr lang="en-US" altLang="ja-JP" sz="1200" b="1" dirty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err="1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cf@ensemble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[[</a:t>
            </a:r>
            <a:r>
              <a:rPr lang="en-US" altLang="ja-JP" sz="1200" b="1" dirty="0" smtClean="0">
                <a:solidFill>
                  <a:srgbClr val="0070C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]], </a:t>
            </a:r>
          </a:p>
          <a:p>
            <a:pPr>
              <a:lnSpc>
                <a:spcPct val="150000"/>
              </a:lnSpc>
            </a:pP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			</a:t>
            </a:r>
            <a:r>
              <a:rPr lang="ja-JP" altLang="en-US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names(</a:t>
            </a:r>
            <a:r>
              <a:rPr lang="en-US" altLang="ja-JP" sz="1200" b="1" dirty="0" err="1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cf@data@get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b="1" dirty="0" smtClean="0">
                <a:solidFill>
                  <a:srgbClr val="00B050"/>
                </a:solidFill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"input"</a:t>
            </a:r>
            <a:r>
              <a:rPr lang="en-US" altLang="ja-JP" sz="1200" b="1" dirty="0" smtClean="0">
                <a:latin typeface="Arial monospaced for SAP" panose="020B0609020202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)))</a:t>
            </a:r>
            <a:endParaRPr lang="en-US" altLang="ja-JP" sz="1200" b="1" dirty="0">
              <a:latin typeface="Arial monospaced for SAP" panose="020B0609020202030204" pitchFamily="49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6004928" cy="330209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みら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ンプレート英文">
  <a:themeElements>
    <a:clrScheme name="テンプレート英文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テンプレート英文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</a:defRPr>
        </a:defPPr>
      </a:lstStyle>
    </a:lnDef>
  </a:objectDefaults>
  <a:extraClrSchemeLst>
    <a:extraClrScheme>
      <a:clrScheme name="テンプレート英文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テンプレート英文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英文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英文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英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英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テンプレート英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みらか</Template>
  <TotalTime>1875</TotalTime>
  <Words>1739</Words>
  <Application>Microsoft Office PowerPoint</Application>
  <PresentationFormat>画面に合わせる (4:3)</PresentationFormat>
  <Paragraphs>375</Paragraphs>
  <Slides>23</Slides>
  <Notes>23</Notes>
  <HiddenSlides>0</HiddenSlides>
  <MMClips>0</MMClips>
  <ScaleCrop>false</ScaleCrop>
  <HeadingPairs>
    <vt:vector size="6" baseType="variant">
      <vt:variant>
        <vt:lpstr>テーマ</vt:lpstr>
      </vt:variant>
      <vt:variant>
        <vt:i4>3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みらか</vt:lpstr>
      <vt:lpstr>テンプレート英文</vt:lpstr>
      <vt:lpstr>クラリティ</vt:lpstr>
      <vt:lpstr>Photo Editor Photo</vt:lpstr>
      <vt:lpstr>森が見たい “Interpreting Tree Ensembles with  inTrees”</vt:lpstr>
      <vt:lpstr>自己紹介</vt:lpstr>
      <vt:lpstr>ランダムフォレスト </vt:lpstr>
      <vt:lpstr>特徴変数の 重要度 も評価できます</vt:lpstr>
      <vt:lpstr>ランダムフォレスト</vt:lpstr>
      <vt:lpstr>Rでランダムフォレスト</vt:lpstr>
      <vt:lpstr>特徴変数の重要度</vt:lpstr>
      <vt:lpstr>弱学習器は決定木　{randomForest} </vt:lpstr>
      <vt:lpstr>弱学習器は決定木　{party} </vt:lpstr>
      <vt:lpstr>弱学習器は決定木　{party} </vt:lpstr>
      <vt:lpstr>You can't see the forest for the trees.</vt:lpstr>
      <vt:lpstr>Q.“ How can I interpret the results from a random forest? “</vt:lpstr>
      <vt:lpstr> inTreeを使ってみる</vt:lpstr>
      <vt:lpstr>inTreeを使ってみる：  tree sampling</vt:lpstr>
      <vt:lpstr>inTreeを使ってみる：  extract conditions</vt:lpstr>
      <vt:lpstr>inTreeを使ってみる：  measure rules</vt:lpstr>
      <vt:lpstr>inTreeを使ってみる：  prune each rule</vt:lpstr>
      <vt:lpstr>inTreeを使ってみる：  select a compact rule set</vt:lpstr>
      <vt:lpstr>inTreeを使ってみる：  summarize rule set</vt:lpstr>
      <vt:lpstr>inTreeを使ってみる：  extract frequent variable interactions</vt:lpstr>
      <vt:lpstr>inTreeを使ってみる：  extract frequent variable interactions</vt:lpstr>
      <vt:lpstr>まとめ：  inTreeパッケージ試してみた</vt:lpstr>
      <vt:lpstr>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RandomForestで分類ルールを知りたい</dc:title>
  <dc:creator>130182</dc:creator>
  <cp:lastModifiedBy>user</cp:lastModifiedBy>
  <cp:revision>111</cp:revision>
  <dcterms:created xsi:type="dcterms:W3CDTF">2015-04-02T02:41:39Z</dcterms:created>
  <dcterms:modified xsi:type="dcterms:W3CDTF">2016-04-27T01:29:19Z</dcterms:modified>
</cp:coreProperties>
</file>